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58" r:id="rId5"/>
    <p:sldId id="257" r:id="rId6"/>
    <p:sldId id="261" r:id="rId7"/>
    <p:sldId id="260" r:id="rId8"/>
    <p:sldId id="262" r:id="rId9"/>
    <p:sldId id="263" r:id="rId10"/>
    <p:sldId id="264" r:id="rId11"/>
    <p:sldId id="265" r:id="rId12"/>
    <p:sldId id="266" r:id="rId13"/>
    <p:sldId id="267"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112244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312763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180865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9426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7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7193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4881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9612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0405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3212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500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3049116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21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9358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1068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64384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247374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2415633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32078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312370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4131314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3CDBC9-3652-4EF5-A52B-491ED0E9BF78}" type="datetimeFigureOut">
              <a:rPr kumimoji="1" lang="ja-JP" altLang="en-US" smtClean="0"/>
              <a:t>2013/7/30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146969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CDBC9-3652-4EF5-A52B-491ED0E9BF78}" type="datetimeFigureOut">
              <a:rPr kumimoji="1" lang="ja-JP" altLang="en-US" smtClean="0"/>
              <a:t>2013/7/30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1A548-A002-4286-AD2E-3D0E4DE01104}" type="slidenum">
              <a:rPr kumimoji="1" lang="ja-JP" altLang="en-US" smtClean="0"/>
              <a:t>‹#›</a:t>
            </a:fld>
            <a:endParaRPr kumimoji="1" lang="ja-JP" altLang="en-US"/>
          </a:p>
        </p:txBody>
      </p:sp>
    </p:spTree>
    <p:extLst>
      <p:ext uri="{BB962C8B-B14F-4D97-AF65-F5344CB8AC3E}">
        <p14:creationId xmlns:p14="http://schemas.microsoft.com/office/powerpoint/2010/main" val="205005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CDBC9-3652-4EF5-A52B-491ED0E9BF78}" type="datetimeFigureOut">
              <a:rPr lang="ja-JP" altLang="en-US">
                <a:solidFill>
                  <a:prstClr val="black">
                    <a:tint val="75000"/>
                  </a:prstClr>
                </a:solidFill>
              </a:rPr>
              <a:pPr/>
              <a:t>2013/7/30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1A548-A002-4286-AD2E-3D0E4DE01104}"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916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a:t>
            </a:r>
            <a:r>
              <a:rPr kumimoji="1" lang="en-US" altLang="ja-JP" dirty="0" smtClean="0"/>
              <a:t>3</a:t>
            </a:r>
            <a:r>
              <a:rPr kumimoji="1" lang="ja-JP" altLang="en-US" dirty="0" smtClean="0"/>
              <a:t>回衛生担当者会議</a:t>
            </a:r>
            <a:r>
              <a:rPr kumimoji="1" lang="en-US" altLang="ja-JP" dirty="0" smtClean="0"/>
              <a:t/>
            </a:r>
            <a:br>
              <a:rPr kumimoji="1" lang="en-US" altLang="ja-JP" dirty="0" smtClean="0"/>
            </a:br>
            <a:r>
              <a:rPr lang="ja-JP" altLang="en-US" dirty="0"/>
              <a:t>アンケート結果</a:t>
            </a:r>
            <a:endParaRPr kumimoji="1" lang="ja-JP" altLang="en-US" dirty="0"/>
          </a:p>
        </p:txBody>
      </p:sp>
      <p:sp>
        <p:nvSpPr>
          <p:cNvPr id="3" name="サブタイトル 2"/>
          <p:cNvSpPr>
            <a:spLocks noGrp="1"/>
          </p:cNvSpPr>
          <p:nvPr>
            <p:ph type="subTitle" idx="1"/>
          </p:nvPr>
        </p:nvSpPr>
        <p:spPr/>
        <p:txBody>
          <a:bodyPr/>
          <a:lstStyle/>
          <a:p>
            <a:endParaRPr kumimoji="1" lang="en-US" altLang="ja-JP" dirty="0" smtClean="0"/>
          </a:p>
          <a:p>
            <a:endParaRPr lang="en-US" altLang="ja-JP" dirty="0"/>
          </a:p>
          <a:p>
            <a:r>
              <a:rPr kumimoji="1" lang="ja-JP" altLang="en-US" dirty="0" smtClean="0"/>
              <a:t>産業医科大学</a:t>
            </a:r>
            <a:endParaRPr kumimoji="1" lang="en-US" altLang="ja-JP" dirty="0" smtClean="0"/>
          </a:p>
        </p:txBody>
      </p:sp>
    </p:spTree>
    <p:extLst>
      <p:ext uri="{BB962C8B-B14F-4D97-AF65-F5344CB8AC3E}">
        <p14:creationId xmlns:p14="http://schemas.microsoft.com/office/powerpoint/2010/main" val="1142214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メンタルヘルス相談窓口の</a:t>
            </a:r>
            <a:r>
              <a:rPr lang="en-US" altLang="ja-JP" dirty="0" smtClean="0"/>
              <a:t/>
            </a:r>
            <a:br>
              <a:rPr lang="en-US" altLang="ja-JP" dirty="0" smtClean="0"/>
            </a:br>
            <a:r>
              <a:rPr lang="ja-JP" altLang="en-US" dirty="0" smtClean="0"/>
              <a:t>ニーズ調査</a:t>
            </a:r>
            <a:endParaRPr kumimoji="1" lang="ja-JP" altLang="en-US" dirty="0"/>
          </a:p>
        </p:txBody>
      </p:sp>
      <p:sp>
        <p:nvSpPr>
          <p:cNvPr id="3" name="コンテンツ プレースホルダー 2"/>
          <p:cNvSpPr>
            <a:spLocks noGrp="1"/>
          </p:cNvSpPr>
          <p:nvPr>
            <p:ph idx="1"/>
          </p:nvPr>
        </p:nvSpPr>
        <p:spPr/>
        <p:txBody>
          <a:bodyPr/>
          <a:lstStyle/>
          <a:p>
            <a:r>
              <a:rPr lang="ja-JP" altLang="en-US" dirty="0"/>
              <a:t>月に一度</a:t>
            </a:r>
            <a:r>
              <a:rPr lang="ja-JP" altLang="en-US" dirty="0" smtClean="0"/>
              <a:t>の相談窓口、現状では数件の相談のみ</a:t>
            </a:r>
            <a:endParaRPr kumimoji="1" lang="en-US" altLang="ja-JP" dirty="0" smtClean="0"/>
          </a:p>
          <a:p>
            <a:r>
              <a:rPr kumimoji="1" lang="ja-JP" altLang="en-US" dirty="0" smtClean="0"/>
              <a:t>現地で挙手法にてアンケート</a:t>
            </a:r>
            <a:endParaRPr kumimoji="1" lang="en-US" altLang="ja-JP" dirty="0" smtClean="0"/>
          </a:p>
          <a:p>
            <a:endParaRPr lang="en-US" altLang="ja-JP" dirty="0"/>
          </a:p>
          <a:p>
            <a:pPr>
              <a:tabLst>
                <a:tab pos="7799388" algn="r"/>
              </a:tabLst>
            </a:pPr>
            <a:r>
              <a:rPr kumimoji="1" lang="ja-JP" altLang="en-US" dirty="0" smtClean="0"/>
              <a:t>ちょっとしたことでもぜひ利用したい　</a:t>
            </a:r>
            <a:r>
              <a:rPr kumimoji="1" lang="en-US" altLang="ja-JP" dirty="0" smtClean="0"/>
              <a:t>	</a:t>
            </a:r>
            <a:r>
              <a:rPr kumimoji="1" lang="en-US" altLang="ja-JP" dirty="0" smtClean="0">
                <a:solidFill>
                  <a:srgbClr val="FF0000"/>
                </a:solidFill>
              </a:rPr>
              <a:t>10</a:t>
            </a:r>
            <a:r>
              <a:rPr kumimoji="1" lang="ja-JP" altLang="en-US" dirty="0" smtClean="0">
                <a:solidFill>
                  <a:srgbClr val="FF0000"/>
                </a:solidFill>
              </a:rPr>
              <a:t>名</a:t>
            </a:r>
            <a:endParaRPr kumimoji="1" lang="en-US" altLang="ja-JP" dirty="0" smtClean="0">
              <a:solidFill>
                <a:srgbClr val="FF0000"/>
              </a:solidFill>
            </a:endParaRPr>
          </a:p>
          <a:p>
            <a:pPr>
              <a:tabLst>
                <a:tab pos="7799388" algn="r"/>
              </a:tabLst>
            </a:pPr>
            <a:r>
              <a:rPr lang="ja-JP" altLang="en-US" dirty="0"/>
              <a:t>どちらでも</a:t>
            </a:r>
            <a:r>
              <a:rPr lang="ja-JP" altLang="en-US" dirty="0" smtClean="0"/>
              <a:t>ない　</a:t>
            </a:r>
            <a:r>
              <a:rPr lang="en-US" altLang="ja-JP" dirty="0" smtClean="0"/>
              <a:t>	</a:t>
            </a:r>
            <a:r>
              <a:rPr lang="en-US" altLang="ja-JP" dirty="0" smtClean="0">
                <a:solidFill>
                  <a:srgbClr val="FF0000"/>
                </a:solidFill>
              </a:rPr>
              <a:t>12</a:t>
            </a:r>
            <a:r>
              <a:rPr lang="ja-JP" altLang="en-US" dirty="0" smtClean="0">
                <a:solidFill>
                  <a:srgbClr val="FF0000"/>
                </a:solidFill>
              </a:rPr>
              <a:t>名</a:t>
            </a:r>
            <a:endParaRPr lang="en-US" altLang="ja-JP" dirty="0" smtClean="0">
              <a:solidFill>
                <a:srgbClr val="FF0000"/>
              </a:solidFill>
            </a:endParaRPr>
          </a:p>
          <a:p>
            <a:pPr>
              <a:tabLst>
                <a:tab pos="7799388" algn="r"/>
              </a:tabLst>
            </a:pPr>
            <a:r>
              <a:rPr kumimoji="1" lang="ja-JP" altLang="en-US" dirty="0"/>
              <a:t>必要性</a:t>
            </a:r>
            <a:r>
              <a:rPr kumimoji="1" lang="ja-JP" altLang="en-US" dirty="0" smtClean="0"/>
              <a:t>を感じない　</a:t>
            </a:r>
            <a:r>
              <a:rPr kumimoji="1" lang="en-US" altLang="ja-JP" dirty="0" smtClean="0"/>
              <a:t>	</a:t>
            </a:r>
            <a:r>
              <a:rPr kumimoji="1" lang="en-US" altLang="ja-JP" dirty="0" smtClean="0">
                <a:solidFill>
                  <a:srgbClr val="FF0000"/>
                </a:solidFill>
              </a:rPr>
              <a:t>0</a:t>
            </a:r>
            <a:r>
              <a:rPr kumimoji="1" lang="ja-JP" altLang="en-US" dirty="0" smtClean="0">
                <a:solidFill>
                  <a:srgbClr val="FF0000"/>
                </a:solidFill>
              </a:rPr>
              <a:t>名</a:t>
            </a:r>
            <a:endParaRPr kumimoji="1" lang="ja-JP" altLang="en-US" dirty="0">
              <a:solidFill>
                <a:srgbClr val="FF0000"/>
              </a:solidFill>
            </a:endParaRPr>
          </a:p>
        </p:txBody>
      </p:sp>
    </p:spTree>
    <p:extLst>
      <p:ext uri="{BB962C8B-B14F-4D97-AF65-F5344CB8AC3E}">
        <p14:creationId xmlns:p14="http://schemas.microsoft.com/office/powerpoint/2010/main" val="681081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996952"/>
            <a:ext cx="8229600" cy="1143000"/>
          </a:xfrm>
        </p:spPr>
        <p:txBody>
          <a:bodyPr>
            <a:noAutofit/>
          </a:bodyPr>
          <a:lstStyle/>
          <a:p>
            <a:r>
              <a:rPr kumimoji="1" lang="ja-JP" altLang="en-US" sz="7200" dirty="0" smtClean="0"/>
              <a:t>会議の評価</a:t>
            </a:r>
            <a:endParaRPr kumimoji="1" lang="ja-JP" altLang="en-US" sz="7200" dirty="0"/>
          </a:p>
        </p:txBody>
      </p:sp>
    </p:spTree>
    <p:extLst>
      <p:ext uri="{BB962C8B-B14F-4D97-AF65-F5344CB8AC3E}">
        <p14:creationId xmlns:p14="http://schemas.microsoft.com/office/powerpoint/2010/main" val="755748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20472174"/>
              </p:ext>
            </p:extLst>
          </p:nvPr>
        </p:nvGraphicFramePr>
        <p:xfrm>
          <a:off x="827584" y="2204864"/>
          <a:ext cx="7488832" cy="3487284"/>
        </p:xfrm>
        <a:graphic>
          <a:graphicData uri="http://schemas.openxmlformats.org/drawingml/2006/table">
            <a:tbl>
              <a:tblPr/>
              <a:tblGrid>
                <a:gridCol w="2070824"/>
                <a:gridCol w="1354502"/>
                <a:gridCol w="1354502"/>
                <a:gridCol w="1354502"/>
                <a:gridCol w="1354502"/>
              </a:tblGrid>
              <a:tr h="1077821">
                <a:tc>
                  <a:txBody>
                    <a:bodyPr/>
                    <a:lstStyle/>
                    <a:p>
                      <a:pPr algn="l" fontAlgn="ctr"/>
                      <a:r>
                        <a:rPr lang="ja-JP" altLang="en-US" sz="2000" b="0" i="0" u="none" strike="noStrike" dirty="0">
                          <a:solidFill>
                            <a:srgbClr val="000000"/>
                          </a:solidFill>
                          <a:effectLst/>
                          <a:latin typeface="ＭＳ Ｐゴシック"/>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800" b="0" i="0" u="none" strike="noStrike" dirty="0">
                          <a:solidFill>
                            <a:srgbClr val="000000"/>
                          </a:solidFill>
                          <a:effectLst/>
                          <a:latin typeface="ＭＳ Ｐゴシック"/>
                        </a:rPr>
                        <a:t>参加しやすさ</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800" b="0" i="0" u="none" strike="noStrike" dirty="0">
                          <a:solidFill>
                            <a:srgbClr val="000000"/>
                          </a:solidFill>
                          <a:effectLst/>
                          <a:latin typeface="ＭＳ Ｐゴシック"/>
                        </a:rPr>
                        <a:t>理解度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800" b="0" i="0" u="none" strike="noStrike">
                          <a:solidFill>
                            <a:srgbClr val="000000"/>
                          </a:solidFill>
                          <a:effectLst/>
                          <a:latin typeface="ＭＳ Ｐゴシック"/>
                        </a:rPr>
                        <a:t>有用度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000" b="0" i="0" u="none" strike="noStrike">
                          <a:solidFill>
                            <a:srgbClr val="000000"/>
                          </a:solidFill>
                          <a:effectLst/>
                          <a:latin typeface="ＭＳ Ｐゴシック"/>
                        </a:rPr>
                        <a:t>継続度</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195535">
                <a:tc>
                  <a:txBody>
                    <a:bodyPr/>
                    <a:lstStyle/>
                    <a:p>
                      <a:pPr algn="l" fontAlgn="ctr"/>
                      <a:r>
                        <a:rPr lang="zh-CN" altLang="en-US" sz="2000" b="0" i="0" u="none" strike="noStrike" dirty="0">
                          <a:solidFill>
                            <a:srgbClr val="000000"/>
                          </a:solidFill>
                          <a:effectLst/>
                          <a:latin typeface="ＭＳ Ｐゴシック"/>
                        </a:rPr>
                        <a:t>合計得点</a:t>
                      </a:r>
                      <a:r>
                        <a:rPr lang="en-US" altLang="zh-CN" sz="2000" b="0" i="0" u="none" strike="noStrike" dirty="0" smtClean="0">
                          <a:solidFill>
                            <a:srgbClr val="000000"/>
                          </a:solidFill>
                          <a:effectLst/>
                          <a:latin typeface="ＭＳ Ｐゴシック"/>
                        </a:rPr>
                        <a:t>(</a:t>
                      </a:r>
                      <a:r>
                        <a:rPr lang="en-US" altLang="ja-JP" sz="2000" b="0" i="0" u="none" strike="noStrike" dirty="0" smtClean="0">
                          <a:solidFill>
                            <a:srgbClr val="000000"/>
                          </a:solidFill>
                          <a:effectLst/>
                          <a:latin typeface="ＭＳ Ｐゴシック"/>
                        </a:rPr>
                        <a:t>120</a:t>
                      </a:r>
                      <a:r>
                        <a:rPr lang="zh-CN" altLang="en-US" sz="2000" b="0" i="0" u="none" strike="noStrike" dirty="0" smtClean="0">
                          <a:solidFill>
                            <a:srgbClr val="000000"/>
                          </a:solidFill>
                          <a:effectLst/>
                          <a:latin typeface="ＭＳ Ｐゴシック"/>
                        </a:rPr>
                        <a:t>満点</a:t>
                      </a:r>
                      <a:r>
                        <a:rPr lang="en-US" altLang="zh-CN" sz="2000" b="0" i="0" u="none" strike="noStrike" dirty="0">
                          <a:solidFill>
                            <a:srgbClr val="000000"/>
                          </a:solidFill>
                          <a:effectLst/>
                          <a:latin typeface="ＭＳ Ｐゴシック"/>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0" i="0" u="none" strike="noStrike" dirty="0">
                          <a:solidFill>
                            <a:srgbClr val="000000"/>
                          </a:solidFill>
                          <a:effectLst/>
                          <a:latin typeface="ＭＳ Ｐゴシック"/>
                        </a:rPr>
                        <a:t>104.0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114.0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109.0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112.0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6964">
                <a:tc>
                  <a:txBody>
                    <a:bodyPr/>
                    <a:lstStyle/>
                    <a:p>
                      <a:pPr algn="l" fontAlgn="ctr"/>
                      <a:r>
                        <a:rPr lang="ja-JP" altLang="en-US" sz="2000" b="0" i="0" u="none" strike="noStrike" dirty="0">
                          <a:solidFill>
                            <a:srgbClr val="000000"/>
                          </a:solidFill>
                          <a:effectLst/>
                          <a:latin typeface="ＭＳ Ｐゴシック"/>
                        </a:rPr>
                        <a:t>平均得点</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0" i="0" u="none" strike="noStrike" dirty="0">
                          <a:solidFill>
                            <a:srgbClr val="000000"/>
                          </a:solidFill>
                          <a:effectLst/>
                          <a:latin typeface="ＭＳ Ｐゴシック"/>
                        </a:rPr>
                        <a:t>4.3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4.7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6964">
                <a:tc>
                  <a:txBody>
                    <a:bodyPr/>
                    <a:lstStyle/>
                    <a:p>
                      <a:pPr algn="l" fontAlgn="ctr"/>
                      <a:r>
                        <a:rPr lang="ja-JP" altLang="en-US" sz="2000" b="0" i="0" u="none" strike="noStrike" dirty="0" smtClean="0">
                          <a:solidFill>
                            <a:srgbClr val="000000"/>
                          </a:solidFill>
                          <a:effectLst/>
                          <a:latin typeface="ＭＳ Ｐゴシック"/>
                        </a:rPr>
                        <a:t>（参考）前回得点</a:t>
                      </a:r>
                      <a:endParaRPr lang="ja-JP" altLang="en-US" sz="20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0" i="0" u="none" strike="noStrike" dirty="0" smtClean="0">
                          <a:solidFill>
                            <a:srgbClr val="000000"/>
                          </a:solidFill>
                          <a:effectLst/>
                          <a:latin typeface="ＭＳ Ｐゴシック"/>
                        </a:rPr>
                        <a:t>4.3</a:t>
                      </a:r>
                      <a:endParaRPr lang="en-US" altLang="ja-JP" sz="28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4.8</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925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996952"/>
            <a:ext cx="8229600" cy="1143000"/>
          </a:xfrm>
        </p:spPr>
        <p:txBody>
          <a:bodyPr>
            <a:noAutofit/>
          </a:bodyPr>
          <a:lstStyle/>
          <a:p>
            <a:r>
              <a:rPr kumimoji="1" lang="ja-JP" altLang="en-US" sz="7200" dirty="0" smtClean="0"/>
              <a:t>熱中症について</a:t>
            </a:r>
            <a:endParaRPr kumimoji="1" lang="ja-JP" altLang="en-US" sz="7200" dirty="0"/>
          </a:p>
        </p:txBody>
      </p:sp>
    </p:spTree>
    <p:extLst>
      <p:ext uri="{BB962C8B-B14F-4D97-AF65-F5344CB8AC3E}">
        <p14:creationId xmlns:p14="http://schemas.microsoft.com/office/powerpoint/2010/main" val="311919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参加者の属性</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参加者数　</a:t>
            </a:r>
            <a:r>
              <a:rPr lang="en-US" altLang="ja-JP" dirty="0" smtClean="0"/>
              <a:t>24</a:t>
            </a:r>
            <a:r>
              <a:rPr lang="ja-JP" altLang="en-US" dirty="0" smtClean="0"/>
              <a:t>名</a:t>
            </a:r>
            <a:endParaRPr lang="en-US" altLang="ja-JP" dirty="0" smtClean="0"/>
          </a:p>
          <a:p>
            <a:pPr marL="0" indent="0">
              <a:buNone/>
            </a:pPr>
            <a:endParaRPr lang="en-US" altLang="ja-JP" dirty="0" smtClean="0"/>
          </a:p>
          <a:p>
            <a:r>
              <a:rPr kumimoji="1" lang="ja-JP" altLang="en-US" dirty="0" smtClean="0"/>
              <a:t>前回（</a:t>
            </a:r>
            <a:r>
              <a:rPr lang="en-US" altLang="ja-JP" dirty="0"/>
              <a:t>4</a:t>
            </a:r>
            <a:r>
              <a:rPr kumimoji="1" lang="ja-JP" altLang="en-US" dirty="0" smtClean="0"/>
              <a:t>月</a:t>
            </a:r>
            <a:r>
              <a:rPr kumimoji="1" lang="en-US" altLang="ja-JP" dirty="0" smtClean="0"/>
              <a:t>18</a:t>
            </a:r>
            <a:r>
              <a:rPr kumimoji="1" lang="ja-JP" altLang="en-US" dirty="0" smtClean="0"/>
              <a:t>日）参加した　</a:t>
            </a:r>
            <a:r>
              <a:rPr kumimoji="1" lang="en-US" altLang="ja-JP" dirty="0" smtClean="0"/>
              <a:t>13</a:t>
            </a:r>
            <a:r>
              <a:rPr kumimoji="1" lang="ja-JP" altLang="en-US" dirty="0" smtClean="0"/>
              <a:t>名　</a:t>
            </a:r>
            <a:endParaRPr kumimoji="1" lang="en-US" altLang="ja-JP" dirty="0" smtClean="0"/>
          </a:p>
          <a:p>
            <a:pPr marL="0" indent="0">
              <a:buNone/>
            </a:pPr>
            <a:r>
              <a:rPr lang="ja-JP" altLang="en-US" dirty="0" smtClean="0"/>
              <a:t>　　　　　　　　　　　　　　</a:t>
            </a:r>
            <a:r>
              <a:rPr kumimoji="1" lang="en-US" altLang="ja-JP" dirty="0" smtClean="0"/>
              <a:t>/</a:t>
            </a:r>
            <a:r>
              <a:rPr kumimoji="1" lang="ja-JP" altLang="en-US" dirty="0" smtClean="0"/>
              <a:t>　</a:t>
            </a:r>
            <a:r>
              <a:rPr kumimoji="1" lang="ja-JP" altLang="en-US" dirty="0" smtClean="0">
                <a:solidFill>
                  <a:srgbClr val="FF0000"/>
                </a:solidFill>
              </a:rPr>
              <a:t>参加していない　</a:t>
            </a:r>
            <a:r>
              <a:rPr kumimoji="1" lang="en-US" altLang="ja-JP" dirty="0" smtClean="0">
                <a:solidFill>
                  <a:srgbClr val="FF0000"/>
                </a:solidFill>
              </a:rPr>
              <a:t>11</a:t>
            </a:r>
            <a:r>
              <a:rPr kumimoji="1" lang="ja-JP" altLang="en-US" dirty="0" smtClean="0">
                <a:solidFill>
                  <a:srgbClr val="FF0000"/>
                </a:solidFill>
              </a:rPr>
              <a:t>名</a:t>
            </a:r>
            <a:endParaRPr kumimoji="1" lang="en-US" altLang="ja-JP" dirty="0" smtClean="0">
              <a:solidFill>
                <a:srgbClr val="FF0000"/>
              </a:solidFill>
            </a:endParaRPr>
          </a:p>
          <a:p>
            <a:pPr marL="0" indent="0">
              <a:buNone/>
            </a:pPr>
            <a:endParaRPr kumimoji="1" lang="en-US" altLang="ja-JP" dirty="0" smtClean="0">
              <a:solidFill>
                <a:srgbClr val="FF0000"/>
              </a:solidFill>
            </a:endParaRPr>
          </a:p>
          <a:p>
            <a:r>
              <a:rPr lang="en-US" altLang="ja-JP" dirty="0" smtClean="0">
                <a:solidFill>
                  <a:srgbClr val="FF0000"/>
                </a:solidFill>
              </a:rPr>
              <a:t>AC</a:t>
            </a:r>
            <a:r>
              <a:rPr lang="ja-JP" altLang="en-US" dirty="0" smtClean="0">
                <a:solidFill>
                  <a:srgbClr val="FF0000"/>
                </a:solidFill>
              </a:rPr>
              <a:t>を初めて見た　</a:t>
            </a:r>
            <a:r>
              <a:rPr lang="en-US" altLang="ja-JP" dirty="0" smtClean="0">
                <a:solidFill>
                  <a:srgbClr val="FF0000"/>
                </a:solidFill>
              </a:rPr>
              <a:t>7</a:t>
            </a:r>
            <a:r>
              <a:rPr lang="ja-JP" altLang="en-US" dirty="0" smtClean="0">
                <a:solidFill>
                  <a:srgbClr val="FF0000"/>
                </a:solidFill>
              </a:rPr>
              <a:t>名</a:t>
            </a:r>
            <a:r>
              <a:rPr lang="ja-JP" altLang="en-US" dirty="0" smtClean="0"/>
              <a:t>　</a:t>
            </a:r>
            <a:r>
              <a:rPr lang="en-US" altLang="ja-JP" dirty="0" smtClean="0"/>
              <a:t>/</a:t>
            </a:r>
            <a:r>
              <a:rPr lang="ja-JP" altLang="en-US" dirty="0" smtClean="0"/>
              <a:t>　見たことあり　</a:t>
            </a:r>
            <a:r>
              <a:rPr lang="en-US" altLang="ja-JP" dirty="0" smtClean="0"/>
              <a:t>17</a:t>
            </a:r>
            <a:r>
              <a:rPr lang="ja-JP" altLang="en-US" dirty="0" smtClean="0"/>
              <a:t>名</a:t>
            </a:r>
            <a:endParaRPr lang="en-US" altLang="ja-JP" dirty="0" smtClean="0"/>
          </a:p>
          <a:p>
            <a:endParaRPr kumimoji="1" lang="en-US" altLang="ja-JP" dirty="0"/>
          </a:p>
          <a:p>
            <a:pPr marL="400050" lvl="1" indent="0" algn="r">
              <a:buNone/>
            </a:pPr>
            <a:r>
              <a:rPr kumimoji="1" lang="en-US" altLang="ja-JP" sz="1600" dirty="0" smtClean="0"/>
              <a:t>※AC</a:t>
            </a:r>
            <a:r>
              <a:rPr kumimoji="1" lang="ja-JP" altLang="en-US" sz="1600" dirty="0" smtClean="0"/>
              <a:t>は東電イントラネット上に掲示があります。</a:t>
            </a:r>
            <a:endParaRPr kumimoji="1" lang="ja-JP" altLang="en-US" sz="1600" dirty="0"/>
          </a:p>
        </p:txBody>
      </p:sp>
    </p:spTree>
    <p:extLst>
      <p:ext uri="{BB962C8B-B14F-4D97-AF65-F5344CB8AC3E}">
        <p14:creationId xmlns:p14="http://schemas.microsoft.com/office/powerpoint/2010/main" val="401047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熱中症</a:t>
            </a:r>
            <a:r>
              <a:rPr kumimoji="1" lang="en-US" altLang="ja-JP" dirty="0" smtClean="0"/>
              <a:t>AC</a:t>
            </a:r>
            <a:r>
              <a:rPr kumimoji="1" lang="ja-JP" altLang="en-US" dirty="0" smtClean="0"/>
              <a:t>のアンケート結果</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76863922"/>
              </p:ext>
            </p:extLst>
          </p:nvPr>
        </p:nvGraphicFramePr>
        <p:xfrm>
          <a:off x="457200" y="1268758"/>
          <a:ext cx="8147249" cy="5503888"/>
        </p:xfrm>
        <a:graphic>
          <a:graphicData uri="http://schemas.openxmlformats.org/drawingml/2006/table">
            <a:tbl>
              <a:tblPr/>
              <a:tblGrid>
                <a:gridCol w="614774"/>
                <a:gridCol w="614774"/>
                <a:gridCol w="614774"/>
                <a:gridCol w="614774"/>
                <a:gridCol w="5688153"/>
              </a:tblGrid>
              <a:tr h="530076">
                <a:tc>
                  <a:txBody>
                    <a:bodyPr/>
                    <a:lstStyle/>
                    <a:p>
                      <a:pPr algn="ctr" fontAlgn="ctr"/>
                      <a:r>
                        <a:rPr lang="ja-JP" altLang="en-US" sz="1200" b="1" i="0" u="none" strike="noStrike" dirty="0" smtClean="0">
                          <a:solidFill>
                            <a:srgbClr val="000000"/>
                          </a:solidFill>
                          <a:effectLst/>
                          <a:latin typeface="ＭＳ Ｐゴシック"/>
                        </a:rPr>
                        <a:t>前回</a:t>
                      </a:r>
                      <a:endParaRPr lang="en-US" altLang="ja-JP" sz="1200" b="1" i="0" u="none" strike="noStrike" dirty="0" smtClean="0">
                        <a:solidFill>
                          <a:srgbClr val="000000"/>
                        </a:solidFill>
                        <a:effectLst/>
                        <a:latin typeface="ＭＳ Ｐゴシック"/>
                      </a:endParaRPr>
                    </a:p>
                    <a:p>
                      <a:pPr algn="ctr" fontAlgn="ctr"/>
                      <a:r>
                        <a:rPr lang="ja-JP" altLang="en-US" sz="1200" b="1" i="0" u="none" strike="noStrike" dirty="0" smtClean="0">
                          <a:solidFill>
                            <a:srgbClr val="000000"/>
                          </a:solidFill>
                          <a:effectLst/>
                          <a:latin typeface="ＭＳ Ｐゴシック"/>
                        </a:rPr>
                        <a:t>人気</a:t>
                      </a:r>
                      <a:endParaRPr lang="ja-JP" altLang="en-US" sz="1200" b="1"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100" b="1" i="0" u="none" strike="noStrike" dirty="0" smtClean="0">
                          <a:solidFill>
                            <a:srgbClr val="000000"/>
                          </a:solidFill>
                          <a:effectLst/>
                          <a:latin typeface="ＭＳ Ｐゴシック"/>
                        </a:rPr>
                        <a:t>次年度</a:t>
                      </a:r>
                      <a:endParaRPr lang="en-US" altLang="ja-JP" sz="1100" b="1" i="0" u="none" strike="noStrike" dirty="0" smtClean="0">
                        <a:solidFill>
                          <a:srgbClr val="000000"/>
                        </a:solidFill>
                        <a:effectLst/>
                        <a:latin typeface="ＭＳ Ｐゴシック"/>
                      </a:endParaRPr>
                    </a:p>
                    <a:p>
                      <a:pPr algn="ctr" fontAlgn="ctr"/>
                      <a:r>
                        <a:rPr lang="ja-JP" altLang="en-US" sz="1100" b="1" i="0" u="none" strike="noStrike" dirty="0" smtClean="0">
                          <a:solidFill>
                            <a:srgbClr val="000000"/>
                          </a:solidFill>
                          <a:effectLst/>
                          <a:latin typeface="ＭＳ Ｐゴシック"/>
                        </a:rPr>
                        <a:t>引継ぎ</a:t>
                      </a:r>
                      <a:endParaRPr lang="en-US" altLang="ja-JP" sz="1100" b="1" i="0" u="none" strike="noStrike" dirty="0" smtClean="0">
                        <a:solidFill>
                          <a:srgbClr val="000000"/>
                        </a:solidFill>
                        <a:effectLst/>
                        <a:latin typeface="ＭＳ Ｐゴシック"/>
                      </a:endParaRPr>
                    </a:p>
                    <a:p>
                      <a:pPr algn="ctr" fontAlgn="ctr"/>
                      <a:r>
                        <a:rPr lang="ja-JP" altLang="en-US" sz="1100" b="1" i="0" u="none" strike="noStrike" dirty="0" smtClean="0">
                          <a:solidFill>
                            <a:srgbClr val="000000"/>
                          </a:solidFill>
                          <a:effectLst/>
                          <a:latin typeface="ＭＳ Ｐゴシック"/>
                        </a:rPr>
                        <a:t>予定</a:t>
                      </a:r>
                      <a:endParaRPr lang="ja-JP" altLang="en-US" sz="1100" b="1"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ＭＳ Ｐゴシック"/>
                        </a:rPr>
                        <a:t>提案数</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ＭＳ Ｐゴシック"/>
                        </a:rPr>
                        <a:t>実施数</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600" b="1" i="0" u="none" strike="noStrike" dirty="0">
                          <a:solidFill>
                            <a:srgbClr val="000000"/>
                          </a:solidFill>
                          <a:effectLst/>
                          <a:latin typeface="ＭＳ Ｐゴシック"/>
                        </a:rPr>
                        <a:t>対策</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412932">
                <a:tc>
                  <a:txBody>
                    <a:bodyPr/>
                    <a:lstStyle/>
                    <a:p>
                      <a:pPr algn="ctr" fontAlgn="ctr"/>
                      <a:r>
                        <a:rPr lang="en-US" altLang="ja-JP" sz="1600" b="0" i="0" u="none" strike="noStrike" dirty="0">
                          <a:solidFill>
                            <a:srgbClr val="000000"/>
                          </a:solidFill>
                          <a:effectLst/>
                          <a:latin typeface="ＭＳ Ｐゴシック"/>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a:rPr>
                        <a:t> １</a:t>
                      </a:r>
                      <a:r>
                        <a:rPr lang="ja-JP" altLang="en-US" sz="1100" b="0" i="0" u="none" strike="noStrike" dirty="0">
                          <a:solidFill>
                            <a:srgbClr val="000000"/>
                          </a:solidFill>
                          <a:effectLst/>
                          <a:latin typeface="ＭＳ Ｐゴシック"/>
                        </a:rPr>
                        <a:t>．暑さ指数（</a:t>
                      </a:r>
                      <a:r>
                        <a:rPr lang="en-US" altLang="ja-JP" sz="1100" b="0" i="0" u="none" strike="noStrike" dirty="0">
                          <a:solidFill>
                            <a:srgbClr val="000000"/>
                          </a:solidFill>
                          <a:effectLst/>
                          <a:latin typeface="ＭＳ Ｐゴシック"/>
                        </a:rPr>
                        <a:t>WBGT</a:t>
                      </a:r>
                      <a:r>
                        <a:rPr lang="ja-JP" altLang="en-US" sz="1100" b="0" i="0" u="none" strike="noStrike" dirty="0">
                          <a:solidFill>
                            <a:srgbClr val="000000"/>
                          </a:solidFill>
                          <a:effectLst/>
                          <a:latin typeface="ＭＳ Ｐゴシック"/>
                        </a:rPr>
                        <a:t>）の情報を毎日入手して、上長を通じてすべての作業者に周知します。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932">
                <a:tc>
                  <a:txBody>
                    <a:bodyPr/>
                    <a:lstStyle/>
                    <a:p>
                      <a:pPr algn="ctr" fontAlgn="ctr"/>
                      <a:r>
                        <a:rPr lang="en-US" altLang="ja-JP" sz="1600" b="0" i="0" u="none" strike="noStrike">
                          <a:solidFill>
                            <a:srgbClr val="000000"/>
                          </a:solidFill>
                          <a:effectLst/>
                          <a:latin typeface="ＭＳ Ｐゴシック"/>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68288" indent="-268288" algn="l" fontAlgn="ctr"/>
                      <a:r>
                        <a:rPr lang="ja-JP" altLang="en-US" sz="1100" b="0" i="0" u="none" strike="noStrike" dirty="0" smtClean="0">
                          <a:solidFill>
                            <a:srgbClr val="000000"/>
                          </a:solidFill>
                          <a:effectLst/>
                          <a:latin typeface="ＭＳ Ｐゴシック"/>
                        </a:rPr>
                        <a:t> ２</a:t>
                      </a:r>
                      <a:r>
                        <a:rPr lang="ja-JP" altLang="en-US" sz="1100" b="0" i="0" u="none" strike="noStrike" dirty="0">
                          <a:solidFill>
                            <a:srgbClr val="000000"/>
                          </a:solidFill>
                          <a:effectLst/>
                          <a:latin typeface="ＭＳ Ｐゴシック"/>
                        </a:rPr>
                        <a:t>．水（電解質を含むスポーツ飲料・熱中症予防飲料）や塩（塩飴など）を職場の目立つ位置</a:t>
                      </a:r>
                      <a:r>
                        <a:rPr lang="ja-JP" altLang="en-US" sz="1100" b="0" i="0" u="none" strike="noStrike" dirty="0" smtClean="0">
                          <a:solidFill>
                            <a:srgbClr val="000000"/>
                          </a:solidFill>
                          <a:effectLst/>
                          <a:latin typeface="ＭＳ Ｐゴシック"/>
                        </a:rPr>
                        <a:t>に設置します</a:t>
                      </a:r>
                      <a:r>
                        <a:rPr lang="ja-JP" altLang="en-US" sz="1100" b="0" i="0" u="none" strike="noStrike" dirty="0">
                          <a:solidFill>
                            <a:srgbClr val="000000"/>
                          </a:solidFill>
                          <a:effectLst/>
                          <a:latin typeface="ＭＳ Ｐゴシック"/>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a:rPr>
                        <a:t> ３</a:t>
                      </a:r>
                      <a:r>
                        <a:rPr lang="ja-JP" altLang="en-US" sz="1100" b="0" i="0" u="none" strike="noStrike" dirty="0">
                          <a:solidFill>
                            <a:srgbClr val="000000"/>
                          </a:solidFill>
                          <a:effectLst/>
                          <a:latin typeface="ＭＳ Ｐゴシック"/>
                        </a:rPr>
                        <a:t>．クールベストを職場の目立つ位置に配置します。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932">
                <a:tc>
                  <a:txBody>
                    <a:bodyPr/>
                    <a:lstStyle/>
                    <a:p>
                      <a:pPr algn="ctr" fontAlgn="ctr"/>
                      <a:r>
                        <a:rPr lang="en-US" altLang="ja-JP" sz="1600" b="0" i="0" u="none" strike="noStrike">
                          <a:solidFill>
                            <a:srgbClr val="000000"/>
                          </a:solidFill>
                          <a:effectLst/>
                          <a:latin typeface="ＭＳ Ｐゴシック"/>
                        </a:rPr>
                        <a:t>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68288" indent="-268288" algn="l" fontAlgn="ctr"/>
                      <a:r>
                        <a:rPr lang="ja-JP" altLang="en-US" sz="1100" b="0" i="0" u="none" strike="noStrike" dirty="0" smtClean="0">
                          <a:solidFill>
                            <a:srgbClr val="000000"/>
                          </a:solidFill>
                          <a:effectLst/>
                          <a:latin typeface="ＭＳ Ｐゴシック"/>
                        </a:rPr>
                        <a:t> ４</a:t>
                      </a:r>
                      <a:r>
                        <a:rPr lang="ja-JP" altLang="en-US" sz="1100" b="0" i="0" u="none" strike="noStrike" dirty="0">
                          <a:solidFill>
                            <a:srgbClr val="000000"/>
                          </a:solidFill>
                          <a:effectLst/>
                          <a:latin typeface="ＭＳ Ｐゴシック"/>
                        </a:rPr>
                        <a:t>．作業前のミーティングなどで、上司が作業員の体調（睡眠不足、体調不良、朝食の摂取状況など）を確認します。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932">
                <a:tc>
                  <a:txBody>
                    <a:bodyPr/>
                    <a:lstStyle/>
                    <a:p>
                      <a:pPr algn="ctr" fontAlgn="ctr"/>
                      <a:r>
                        <a:rPr lang="en-US" altLang="ja-JP" sz="1600" b="0" i="0" u="none" strike="noStrike">
                          <a:solidFill>
                            <a:srgbClr val="000000"/>
                          </a:solidFill>
                          <a:effectLst/>
                          <a:latin typeface="ＭＳ Ｐゴシック"/>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68288" indent="-268288" algn="l" fontAlgn="ctr"/>
                      <a:r>
                        <a:rPr lang="ja-JP" altLang="en-US" sz="1100" b="0" i="0" u="none" strike="noStrike" dirty="0" smtClean="0">
                          <a:solidFill>
                            <a:srgbClr val="000000"/>
                          </a:solidFill>
                          <a:effectLst/>
                          <a:latin typeface="ＭＳ Ｐゴシック"/>
                        </a:rPr>
                        <a:t> ５</a:t>
                      </a:r>
                      <a:r>
                        <a:rPr lang="ja-JP" altLang="en-US" sz="1100" b="0" i="0" u="none" strike="noStrike" dirty="0">
                          <a:solidFill>
                            <a:srgbClr val="000000"/>
                          </a:solidFill>
                          <a:effectLst/>
                          <a:latin typeface="ＭＳ Ｐゴシック"/>
                        </a:rPr>
                        <a:t>．糖尿病、高血圧、心臓病、腎臓病等持病がある人は産業医・主治医等に就業が可能かどうか確認します。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a:rPr>
                        <a:t> ６</a:t>
                      </a:r>
                      <a:r>
                        <a:rPr lang="ja-JP" altLang="en-US" sz="1100" b="0" i="0" u="none" strike="noStrike" dirty="0">
                          <a:solidFill>
                            <a:srgbClr val="000000"/>
                          </a:solidFill>
                          <a:effectLst/>
                          <a:latin typeface="ＭＳ Ｐゴシック"/>
                        </a:rPr>
                        <a:t>．熱中症のリスクが高い時期は、作業時間を厳密に管理します。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932">
                <a:tc>
                  <a:txBody>
                    <a:bodyPr/>
                    <a:lstStyle/>
                    <a:p>
                      <a:pPr algn="ctr" fontAlgn="ctr"/>
                      <a:r>
                        <a:rPr lang="en-US" altLang="ja-JP" sz="1600" b="0" i="0" u="none" strike="noStrike">
                          <a:solidFill>
                            <a:srgbClr val="000000"/>
                          </a:solidFill>
                          <a:effectLst/>
                          <a:latin typeface="ＭＳ Ｐゴシック"/>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68288" indent="-268288" algn="l" fontAlgn="ctr"/>
                      <a:r>
                        <a:rPr lang="ja-JP" altLang="en-US" sz="1100" b="0" i="0" u="none" strike="noStrike" dirty="0" smtClean="0">
                          <a:solidFill>
                            <a:srgbClr val="000000"/>
                          </a:solidFill>
                          <a:effectLst/>
                          <a:latin typeface="ＭＳ Ｐゴシック"/>
                        </a:rPr>
                        <a:t> ７</a:t>
                      </a:r>
                      <a:r>
                        <a:rPr lang="ja-JP" altLang="en-US" sz="1100" b="0" i="0" u="none" strike="noStrike" dirty="0">
                          <a:solidFill>
                            <a:srgbClr val="000000"/>
                          </a:solidFill>
                          <a:effectLst/>
                          <a:latin typeface="ＭＳ Ｐゴシック"/>
                        </a:rPr>
                        <a:t>．毎日の作業場所に応じて休憩場所を確保し、作業と作業の間はしっかり休憩するよう指導します。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932">
                <a:tc>
                  <a:txBody>
                    <a:bodyPr/>
                    <a:lstStyle/>
                    <a:p>
                      <a:pPr algn="ctr" fontAlgn="ctr"/>
                      <a:r>
                        <a:rPr lang="en-US" altLang="ja-JP" sz="1600" b="0" i="0" u="none" strike="noStrike">
                          <a:solidFill>
                            <a:srgbClr val="000000"/>
                          </a:solidFill>
                          <a:effectLst/>
                          <a:latin typeface="ＭＳ Ｐゴシック"/>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68288" indent="-268288" algn="l" fontAlgn="ctr"/>
                      <a:r>
                        <a:rPr lang="ja-JP" altLang="en-US" sz="1100" b="0" i="0" u="none" strike="noStrike" dirty="0" smtClean="0">
                          <a:solidFill>
                            <a:srgbClr val="000000"/>
                          </a:solidFill>
                          <a:effectLst/>
                          <a:latin typeface="ＭＳ Ｐゴシック"/>
                        </a:rPr>
                        <a:t> ８</a:t>
                      </a:r>
                      <a:r>
                        <a:rPr lang="ja-JP" altLang="en-US" sz="1100" b="0" i="0" u="none" strike="noStrike" dirty="0">
                          <a:solidFill>
                            <a:srgbClr val="000000"/>
                          </a:solidFill>
                          <a:effectLst/>
                          <a:latin typeface="ＭＳ Ｐゴシック"/>
                        </a:rPr>
                        <a:t>．水分（電解質を含むスポーツ飲料等）や塩分の摂取のルールを定め、規定通りに摂取していることを記録に残します。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fontAlgn="ctr"/>
                      <a:r>
                        <a:rPr lang="ja-JP" altLang="en-US" sz="1100" b="0" i="0" u="none" strike="noStrike" dirty="0" smtClean="0">
                          <a:solidFill>
                            <a:srgbClr val="000000"/>
                          </a:solidFill>
                          <a:effectLst/>
                          <a:latin typeface="ＭＳ Ｐゴシック"/>
                        </a:rPr>
                        <a:t> ９</a:t>
                      </a:r>
                      <a:r>
                        <a:rPr lang="ja-JP" altLang="en-US" sz="1100" b="0" i="0" u="none" strike="noStrike" dirty="0">
                          <a:solidFill>
                            <a:srgbClr val="000000"/>
                          </a:solidFill>
                          <a:effectLst/>
                          <a:latin typeface="ＭＳ Ｐゴシック"/>
                        </a:rPr>
                        <a:t>．クールベストの着用ルールを定め、着用の記録を残します。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ja-JP" altLang="en-US" sz="1100" b="0" i="0" u="none" strike="noStrike" dirty="0" smtClean="0">
                          <a:solidFill>
                            <a:srgbClr val="000000"/>
                          </a:solidFill>
                          <a:effectLst/>
                          <a:latin typeface="ＭＳ Ｐゴシック"/>
                        </a:rPr>
                        <a:t> １０</a:t>
                      </a:r>
                      <a:r>
                        <a:rPr lang="ja-JP" altLang="en-US" sz="1100" b="0" i="0" u="none" strike="noStrike" dirty="0">
                          <a:solidFill>
                            <a:srgbClr val="000000"/>
                          </a:solidFill>
                          <a:effectLst/>
                          <a:latin typeface="ＭＳ Ｐゴシック"/>
                        </a:rPr>
                        <a:t>．作業開始時の暑熱順化に関するルールを定めます。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a:rPr>
                        <a:t> １１</a:t>
                      </a:r>
                      <a:r>
                        <a:rPr lang="ja-JP" altLang="en-US" sz="1100" b="0" i="0" u="none" strike="noStrike" dirty="0">
                          <a:solidFill>
                            <a:srgbClr val="000000"/>
                          </a:solidFill>
                          <a:effectLst/>
                          <a:latin typeface="ＭＳ Ｐゴシック"/>
                        </a:rPr>
                        <a:t>． 熱中症の症状について作業者に周知します。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a:rPr>
                        <a:t> １２</a:t>
                      </a:r>
                      <a:r>
                        <a:rPr lang="ja-JP" altLang="en-US" sz="1100" b="0" i="0" u="none" strike="noStrike" dirty="0">
                          <a:solidFill>
                            <a:srgbClr val="000000"/>
                          </a:solidFill>
                          <a:effectLst/>
                          <a:latin typeface="ＭＳ Ｐゴシック"/>
                        </a:rPr>
                        <a:t>．熱中症の予防教育を行います。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a:rPr>
                        <a:t> １３</a:t>
                      </a:r>
                      <a:r>
                        <a:rPr lang="ja-JP" altLang="en-US" sz="1100" b="0" i="0" u="none" strike="noStrike" dirty="0">
                          <a:solidFill>
                            <a:srgbClr val="000000"/>
                          </a:solidFill>
                          <a:effectLst/>
                          <a:latin typeface="ＭＳ Ｐゴシック"/>
                        </a:rPr>
                        <a:t>．熱中症になった作業員の搬送方法を発生場所ごとに確認しておきます。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932">
                <a:tc>
                  <a:txBody>
                    <a:bodyPr/>
                    <a:lstStyle/>
                    <a:p>
                      <a:pPr algn="ctr" fontAlgn="ctr"/>
                      <a:r>
                        <a:rPr lang="en-US" altLang="ja-JP" sz="1600" b="0" i="0" u="none" strike="noStrike">
                          <a:solidFill>
                            <a:srgbClr val="000000"/>
                          </a:solidFill>
                          <a:effectLst/>
                          <a:latin typeface="ＭＳ Ｐゴシック"/>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68288" indent="-268288" algn="l" fontAlgn="ctr"/>
                      <a:r>
                        <a:rPr lang="ja-JP" altLang="en-US" sz="1100" b="0" i="0" u="none" strike="noStrike" dirty="0" smtClean="0">
                          <a:solidFill>
                            <a:srgbClr val="000000"/>
                          </a:solidFill>
                          <a:effectLst/>
                          <a:latin typeface="ＭＳ Ｐゴシック"/>
                        </a:rPr>
                        <a:t> １４</a:t>
                      </a:r>
                      <a:r>
                        <a:rPr lang="ja-JP" altLang="en-US" sz="1100" b="0" i="0" u="none" strike="noStrike" dirty="0">
                          <a:solidFill>
                            <a:srgbClr val="000000"/>
                          </a:solidFill>
                          <a:effectLst/>
                          <a:latin typeface="ＭＳ Ｐゴシック"/>
                        </a:rPr>
                        <a:t>．熱中症対策責任者を定めるとともに、発生時に対応する担当者や専門職</a:t>
                      </a:r>
                      <a:r>
                        <a:rPr lang="en-US" altLang="ja-JP" sz="1100" b="0" i="0" u="none" strike="noStrike" dirty="0">
                          <a:solidFill>
                            <a:srgbClr val="000000"/>
                          </a:solidFill>
                          <a:effectLst/>
                          <a:latin typeface="ＭＳ Ｐゴシック"/>
                        </a:rPr>
                        <a:t>(</a:t>
                      </a:r>
                      <a:r>
                        <a:rPr lang="ja-JP" altLang="en-US" sz="1100" b="0" i="0" u="none" strike="noStrike" dirty="0">
                          <a:solidFill>
                            <a:srgbClr val="000000"/>
                          </a:solidFill>
                          <a:effectLst/>
                          <a:latin typeface="ＭＳ Ｐゴシック"/>
                        </a:rPr>
                        <a:t>産業医、産業看護職、衛生管理者など</a:t>
                      </a:r>
                      <a:r>
                        <a:rPr lang="en-US" altLang="ja-JP" sz="1100" b="0" i="0" u="none" strike="noStrike" dirty="0">
                          <a:solidFill>
                            <a:srgbClr val="000000"/>
                          </a:solidFill>
                          <a:effectLst/>
                          <a:latin typeface="ＭＳ Ｐゴシック"/>
                        </a:rPr>
                        <a:t>)</a:t>
                      </a:r>
                      <a:r>
                        <a:rPr lang="ja-JP" altLang="en-US" sz="1100" b="0" i="0" u="none" strike="noStrike" dirty="0">
                          <a:solidFill>
                            <a:srgbClr val="000000"/>
                          </a:solidFill>
                          <a:effectLst/>
                          <a:latin typeface="ＭＳ Ｐゴシック"/>
                        </a:rPr>
                        <a:t>をあらかじめ定めておく。</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411">
                <a:tc>
                  <a:txBody>
                    <a:bodyPr/>
                    <a:lstStyle/>
                    <a:p>
                      <a:pPr algn="ctr" fontAlgn="ctr"/>
                      <a:r>
                        <a:rPr lang="en-US" altLang="ja-JP" sz="1600" b="0" i="0" u="none" strike="noStrike">
                          <a:solidFill>
                            <a:srgbClr val="000000"/>
                          </a:solidFill>
                          <a:effectLst/>
                          <a:latin typeface="ＭＳ Ｐゴシック"/>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ja-JP" altLang="en-US" sz="1100" b="0" i="0" u="none" strike="noStrike" baseline="0" dirty="0" smtClean="0">
                          <a:solidFill>
                            <a:srgbClr val="000000"/>
                          </a:solidFill>
                          <a:effectLst/>
                          <a:latin typeface="ＭＳ Ｐゴシック"/>
                        </a:rPr>
                        <a:t> </a:t>
                      </a:r>
                      <a:r>
                        <a:rPr lang="ja-JP" altLang="en-US" sz="1100" b="0" i="0" u="none" strike="noStrike" dirty="0" smtClean="0">
                          <a:solidFill>
                            <a:srgbClr val="000000"/>
                          </a:solidFill>
                          <a:effectLst/>
                          <a:latin typeface="ＭＳ Ｐゴシック"/>
                        </a:rPr>
                        <a:t>１５</a:t>
                      </a:r>
                      <a:r>
                        <a:rPr lang="ja-JP" altLang="en-US" sz="1100" b="0" i="0" u="none" strike="noStrike" dirty="0">
                          <a:solidFill>
                            <a:srgbClr val="000000"/>
                          </a:solidFill>
                          <a:effectLst/>
                          <a:latin typeface="ＭＳ Ｐゴシック"/>
                        </a:rPr>
                        <a:t>．定期的に対策の実施状況を確認して計画的に改善を図ることをルール化する。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20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996952"/>
            <a:ext cx="8229600" cy="1143000"/>
          </a:xfrm>
        </p:spPr>
        <p:txBody>
          <a:bodyPr>
            <a:normAutofit/>
          </a:bodyPr>
          <a:lstStyle/>
          <a:p>
            <a:r>
              <a:rPr lang="ja-JP" altLang="en-US" sz="5400" dirty="0" smtClean="0"/>
              <a:t>実施下位</a:t>
            </a:r>
            <a:r>
              <a:rPr lang="en-US" altLang="ja-JP" sz="5400" dirty="0" smtClean="0"/>
              <a:t>3</a:t>
            </a:r>
            <a:r>
              <a:rPr lang="ja-JP" altLang="en-US" sz="5400" dirty="0" smtClean="0"/>
              <a:t>項目の検討</a:t>
            </a:r>
            <a:endParaRPr kumimoji="1" lang="ja-JP" altLang="en-US" sz="5400" dirty="0"/>
          </a:p>
        </p:txBody>
      </p:sp>
    </p:spTree>
    <p:extLst>
      <p:ext uri="{BB962C8B-B14F-4D97-AF65-F5344CB8AC3E}">
        <p14:creationId xmlns:p14="http://schemas.microsoft.com/office/powerpoint/2010/main" val="417791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smtClean="0">
                <a:solidFill>
                  <a:srgbClr val="FF0000"/>
                </a:solidFill>
              </a:rPr>
              <a:t>１５．</a:t>
            </a:r>
            <a:r>
              <a:rPr lang="ja-JP" altLang="en-US" sz="3600" dirty="0" smtClean="0"/>
              <a:t>定期的に対策の実施状況を確認して計画的に改善を図ることをルール化する</a:t>
            </a:r>
            <a:r>
              <a:rPr lang="ja-JP" altLang="en-US" sz="3600" dirty="0" smtClean="0">
                <a:solidFill>
                  <a:srgbClr val="FF0000"/>
                </a:solidFill>
              </a:rPr>
              <a:t>（</a:t>
            </a:r>
            <a:r>
              <a:rPr lang="en-US" altLang="ja-JP" sz="3600" dirty="0" smtClean="0">
                <a:solidFill>
                  <a:srgbClr val="FF0000"/>
                </a:solidFill>
              </a:rPr>
              <a:t>6/24</a:t>
            </a:r>
            <a:r>
              <a:rPr lang="ja-JP" altLang="en-US" sz="3600" dirty="0" smtClean="0">
                <a:solidFill>
                  <a:srgbClr val="FF0000"/>
                </a:solidFill>
              </a:rPr>
              <a:t>）</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lstStyle/>
          <a:p>
            <a:r>
              <a:rPr lang="ja-JP" altLang="en-US" dirty="0" smtClean="0"/>
              <a:t>フリーコメント：</a:t>
            </a:r>
            <a:endParaRPr lang="en-US" altLang="ja-JP" dirty="0" smtClean="0"/>
          </a:p>
          <a:p>
            <a:pPr marL="800100" lvl="2" indent="0">
              <a:buNone/>
            </a:pPr>
            <a:r>
              <a:rPr lang="ja-JP" altLang="en-US" dirty="0" smtClean="0"/>
              <a:t>ルール化はしていない（</a:t>
            </a:r>
            <a:r>
              <a:rPr lang="en-US" altLang="ja-JP" dirty="0" smtClean="0"/>
              <a:t>2</a:t>
            </a:r>
            <a:r>
              <a:rPr lang="ja-JP" altLang="en-US" dirty="0" smtClean="0"/>
              <a:t>名）、対策は実施後不都合が発生する都度改善を図る</a:t>
            </a:r>
            <a:endParaRPr lang="en-US" altLang="ja-JP" dirty="0" smtClean="0"/>
          </a:p>
          <a:p>
            <a:pPr marL="800100" lvl="2" indent="0">
              <a:buNone/>
            </a:pPr>
            <a:endParaRPr lang="ja-JP" altLang="en-US" dirty="0"/>
          </a:p>
          <a:p>
            <a:r>
              <a:rPr kumimoji="1" lang="ja-JP" altLang="en-US" dirty="0" smtClean="0"/>
              <a:t>翌年度への引継ぎ対応項目にも入っておらず（</a:t>
            </a:r>
            <a:r>
              <a:rPr kumimoji="1" lang="en-US" altLang="ja-JP" dirty="0" smtClean="0"/>
              <a:t>3</a:t>
            </a:r>
            <a:r>
              <a:rPr kumimoji="1" lang="ja-JP" altLang="en-US" dirty="0" smtClean="0"/>
              <a:t>名の提案）、計画的な改善までには至っていない</a:t>
            </a:r>
            <a:endParaRPr kumimoji="1" lang="ja-JP" altLang="en-US" dirty="0"/>
          </a:p>
        </p:txBody>
      </p:sp>
    </p:spTree>
    <p:extLst>
      <p:ext uri="{BB962C8B-B14F-4D97-AF65-F5344CB8AC3E}">
        <p14:creationId xmlns:p14="http://schemas.microsoft.com/office/powerpoint/2010/main" val="2408762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a:solidFill>
                  <a:srgbClr val="FF0000"/>
                </a:solidFill>
              </a:rPr>
              <a:t>１０．</a:t>
            </a:r>
            <a:r>
              <a:rPr lang="ja-JP" altLang="en-US" sz="3200" dirty="0"/>
              <a:t>作業開始時の暑熱順化に</a:t>
            </a:r>
            <a:r>
              <a:rPr lang="ja-JP" altLang="en-US" sz="3200" dirty="0" smtClean="0"/>
              <a:t>関する</a:t>
            </a:r>
            <a:r>
              <a:rPr lang="en-US" altLang="ja-JP" sz="3200" dirty="0" smtClean="0"/>
              <a:t/>
            </a:r>
            <a:br>
              <a:rPr lang="en-US" altLang="ja-JP" sz="3200" dirty="0" smtClean="0"/>
            </a:br>
            <a:r>
              <a:rPr lang="ja-JP" altLang="en-US" sz="3200" dirty="0" smtClean="0"/>
              <a:t>ルール</a:t>
            </a:r>
            <a:r>
              <a:rPr lang="ja-JP" altLang="en-US" sz="3200" dirty="0"/>
              <a:t>を</a:t>
            </a:r>
            <a:r>
              <a:rPr lang="ja-JP" altLang="en-US" sz="3200" dirty="0" smtClean="0"/>
              <a:t>定めます</a:t>
            </a:r>
            <a:r>
              <a:rPr lang="ja-JP" altLang="en-US" sz="3200" dirty="0" smtClean="0">
                <a:solidFill>
                  <a:srgbClr val="FF0000"/>
                </a:solidFill>
              </a:rPr>
              <a:t>（</a:t>
            </a:r>
            <a:r>
              <a:rPr lang="en-US" altLang="ja-JP" sz="3200" dirty="0" smtClean="0">
                <a:solidFill>
                  <a:srgbClr val="FF0000"/>
                </a:solidFill>
              </a:rPr>
              <a:t>9</a:t>
            </a:r>
            <a:r>
              <a:rPr lang="en-US" altLang="ja-JP" sz="3200" dirty="0">
                <a:solidFill>
                  <a:srgbClr val="FF0000"/>
                </a:solidFill>
              </a:rPr>
              <a:t>/</a:t>
            </a:r>
            <a:r>
              <a:rPr lang="en-US" altLang="ja-JP" sz="3200" dirty="0" smtClean="0">
                <a:solidFill>
                  <a:srgbClr val="FF0000"/>
                </a:solidFill>
              </a:rPr>
              <a:t>24</a:t>
            </a:r>
            <a:r>
              <a:rPr lang="ja-JP" altLang="en-US" sz="3200" dirty="0" smtClean="0">
                <a:solidFill>
                  <a:srgbClr val="FF0000"/>
                </a:solidFill>
              </a:rPr>
              <a:t>）</a:t>
            </a:r>
            <a:endParaRPr kumimoji="1" lang="ja-JP" altLang="en-US" sz="3200" dirty="0">
              <a:solidFill>
                <a:srgbClr val="FF0000"/>
              </a:solidFill>
            </a:endParaRPr>
          </a:p>
        </p:txBody>
      </p:sp>
      <p:sp>
        <p:nvSpPr>
          <p:cNvPr id="3" name="コンテンツ プレースホルダー 2"/>
          <p:cNvSpPr>
            <a:spLocks noGrp="1"/>
          </p:cNvSpPr>
          <p:nvPr>
            <p:ph idx="1"/>
          </p:nvPr>
        </p:nvSpPr>
        <p:spPr/>
        <p:txBody>
          <a:bodyPr/>
          <a:lstStyle/>
          <a:p>
            <a:r>
              <a:rPr lang="ja-JP" altLang="en-US" dirty="0" smtClean="0"/>
              <a:t>フリーコメント：</a:t>
            </a:r>
            <a:endParaRPr lang="en-US" altLang="ja-JP" dirty="0" smtClean="0"/>
          </a:p>
          <a:p>
            <a:pPr marL="800100" lvl="2" indent="0">
              <a:buNone/>
            </a:pPr>
            <a:r>
              <a:rPr lang="ja-JP" altLang="en-US" dirty="0" smtClean="0"/>
              <a:t>現場にいないので不明、各自の体調に応じて、１</a:t>
            </a:r>
            <a:r>
              <a:rPr lang="en-US" altLang="ja-JP" dirty="0" smtClean="0"/>
              <a:t>F</a:t>
            </a:r>
            <a:r>
              <a:rPr lang="ja-JP" altLang="en-US" dirty="0" smtClean="0"/>
              <a:t>作業では全面マスク、タイベックでの特別な作業条件のため純化させるにはかなり</a:t>
            </a:r>
            <a:r>
              <a:rPr lang="ja-JP" altLang="en-US" dirty="0" err="1" smtClean="0"/>
              <a:t>？、</a:t>
            </a:r>
            <a:r>
              <a:rPr lang="ja-JP" altLang="en-US" dirty="0"/>
              <a:t>順化</a:t>
            </a:r>
            <a:r>
              <a:rPr lang="ja-JP" altLang="en-US" dirty="0" smtClean="0"/>
              <a:t>は理解しているが現場によっては対応場難しい</a:t>
            </a:r>
            <a:endParaRPr lang="ja-JP" altLang="en-US" dirty="0" smtClean="0"/>
          </a:p>
          <a:p>
            <a:r>
              <a:rPr lang="ja-JP" altLang="en-US" dirty="0"/>
              <a:t>翌年度への引継ぎ対応項目にも入っておらず</a:t>
            </a:r>
            <a:r>
              <a:rPr lang="ja-JP" altLang="en-US" dirty="0" smtClean="0"/>
              <a:t>（</a:t>
            </a:r>
            <a:r>
              <a:rPr lang="en-US" altLang="ja-JP" dirty="0" smtClean="0"/>
              <a:t>2</a:t>
            </a:r>
            <a:r>
              <a:rPr lang="ja-JP" altLang="en-US" dirty="0" smtClean="0"/>
              <a:t>名</a:t>
            </a:r>
            <a:r>
              <a:rPr lang="ja-JP" altLang="en-US" dirty="0"/>
              <a:t>の提案）、計画的な</a:t>
            </a:r>
            <a:r>
              <a:rPr lang="ja-JP" altLang="en-US" dirty="0" smtClean="0"/>
              <a:t>改善以上に順化ルールを作ることへの困難有り、一方で対応している企業も</a:t>
            </a:r>
            <a:r>
              <a:rPr lang="en-US" altLang="ja-JP" dirty="0" smtClean="0"/>
              <a:t>3</a:t>
            </a:r>
            <a:r>
              <a:rPr lang="ja-JP" altLang="en-US" dirty="0" smtClean="0"/>
              <a:t>割以上存在する。</a:t>
            </a:r>
            <a:endParaRPr kumimoji="1" lang="ja-JP" altLang="en-US" dirty="0"/>
          </a:p>
        </p:txBody>
      </p:sp>
    </p:spTree>
    <p:extLst>
      <p:ext uri="{BB962C8B-B14F-4D97-AF65-F5344CB8AC3E}">
        <p14:creationId xmlns:p14="http://schemas.microsoft.com/office/powerpoint/2010/main" val="538011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smtClean="0">
                <a:solidFill>
                  <a:srgbClr val="FF0000"/>
                </a:solidFill>
              </a:rPr>
              <a:t>８．</a:t>
            </a:r>
            <a:r>
              <a:rPr lang="ja-JP" altLang="en-US" sz="2400" dirty="0" smtClean="0"/>
              <a:t>水分（電解質を含むスポーツ飲料等）や塩分の摂取のルールを定め、規定通りに摂取していることを記録に残します</a:t>
            </a:r>
            <a:r>
              <a:rPr lang="en-US" altLang="ja-JP" sz="2400" dirty="0" smtClean="0"/>
              <a:t/>
            </a:r>
            <a:br>
              <a:rPr lang="en-US" altLang="ja-JP" sz="2400" dirty="0" smtClean="0"/>
            </a:br>
            <a:r>
              <a:rPr lang="ja-JP" altLang="en-US" sz="2400" b="0" i="0" u="none" strike="noStrike" dirty="0" smtClean="0">
                <a:solidFill>
                  <a:srgbClr val="FF0000"/>
                </a:solidFill>
                <a:effectLst/>
                <a:latin typeface="ＭＳ Ｐゴシック"/>
              </a:rPr>
              <a:t>９．</a:t>
            </a:r>
            <a:r>
              <a:rPr lang="ja-JP" altLang="en-US" sz="2400" b="0" i="0" u="none" strike="noStrike" dirty="0" smtClean="0">
                <a:solidFill>
                  <a:srgbClr val="000000"/>
                </a:solidFill>
                <a:effectLst/>
                <a:latin typeface="ＭＳ Ｐゴシック"/>
              </a:rPr>
              <a:t>クールベストの着用ルールを定め、着用の記録を残します。</a:t>
            </a:r>
            <a:r>
              <a:rPr lang="en-US" altLang="ja-JP" sz="2400" b="0" i="0" u="none" strike="noStrike" dirty="0" smtClean="0">
                <a:solidFill>
                  <a:srgbClr val="000000"/>
                </a:solidFill>
                <a:effectLst/>
                <a:latin typeface="ＭＳ Ｐゴシック"/>
              </a:rPr>
              <a:t/>
            </a:r>
            <a:br>
              <a:rPr lang="en-US" altLang="ja-JP" sz="2400" b="0" i="0" u="none" strike="noStrike" dirty="0" smtClean="0">
                <a:solidFill>
                  <a:srgbClr val="000000"/>
                </a:solidFill>
                <a:effectLst/>
                <a:latin typeface="ＭＳ Ｐゴシック"/>
              </a:rPr>
            </a:br>
            <a:r>
              <a:rPr lang="ja-JP" altLang="en-US" sz="2400" b="0" i="0" u="none" strike="noStrike" dirty="0" smtClean="0">
                <a:solidFill>
                  <a:srgbClr val="000000"/>
                </a:solidFill>
                <a:effectLst/>
                <a:latin typeface="ＭＳ Ｐゴシック"/>
              </a:rPr>
              <a:t>　　　　　　　　　　　　　　　　　　　　　　　　　　　　　　　　　</a:t>
            </a:r>
            <a:r>
              <a:rPr lang="ja-JP" altLang="en-US" sz="2400" dirty="0" smtClean="0">
                <a:solidFill>
                  <a:srgbClr val="FF0000"/>
                </a:solidFill>
                <a:latin typeface="ＭＳ Ｐゴシック"/>
              </a:rPr>
              <a:t>（</a:t>
            </a:r>
            <a:r>
              <a:rPr lang="en-US" altLang="ja-JP" sz="2400" dirty="0" smtClean="0">
                <a:solidFill>
                  <a:srgbClr val="FF0000"/>
                </a:solidFill>
                <a:latin typeface="ＭＳ Ｐゴシック"/>
              </a:rPr>
              <a:t>11/24</a:t>
            </a:r>
            <a:r>
              <a:rPr lang="ja-JP" altLang="en-US" sz="2400" dirty="0" smtClean="0">
                <a:solidFill>
                  <a:srgbClr val="FF0000"/>
                </a:solidFill>
                <a:latin typeface="ＭＳ Ｐゴシック"/>
              </a:rPr>
              <a:t>）</a:t>
            </a:r>
            <a:endParaRPr lang="ja-JP" altLang="en-US" sz="2400" b="0" i="0" u="none" strike="noStrike" dirty="0" smtClean="0">
              <a:solidFill>
                <a:srgbClr val="FF0000"/>
              </a:solidFill>
              <a:effectLst/>
              <a:latin typeface="ＭＳ Ｐゴシック"/>
            </a:endParaRPr>
          </a:p>
        </p:txBody>
      </p:sp>
      <p:sp>
        <p:nvSpPr>
          <p:cNvPr id="3" name="コンテンツ プレースホルダー 2"/>
          <p:cNvSpPr>
            <a:spLocks noGrp="1"/>
          </p:cNvSpPr>
          <p:nvPr>
            <p:ph idx="1"/>
          </p:nvPr>
        </p:nvSpPr>
        <p:spPr/>
        <p:txBody>
          <a:bodyPr/>
          <a:lstStyle/>
          <a:p>
            <a:r>
              <a:rPr lang="ja-JP" altLang="en-US" dirty="0" smtClean="0"/>
              <a:t>フリーコメント：</a:t>
            </a:r>
            <a:endParaRPr lang="en-US" altLang="ja-JP" dirty="0" smtClean="0"/>
          </a:p>
          <a:p>
            <a:pPr marL="800100" lvl="2" indent="0">
              <a:buNone/>
            </a:pPr>
            <a:r>
              <a:rPr lang="ja-JP" altLang="en-US" dirty="0"/>
              <a:t>従来</a:t>
            </a:r>
            <a:r>
              <a:rPr lang="ja-JP" altLang="en-US" dirty="0" smtClean="0"/>
              <a:t>通り実施（</a:t>
            </a:r>
            <a:r>
              <a:rPr lang="en-US" altLang="ja-JP" dirty="0" smtClean="0"/>
              <a:t>2</a:t>
            </a:r>
            <a:r>
              <a:rPr lang="ja-JP" altLang="en-US" dirty="0" smtClean="0"/>
              <a:t>名）、現場にいないため不明、記録はしていない、各自の体調に応じて、管理区域内の記録が難しい（</a:t>
            </a:r>
            <a:r>
              <a:rPr lang="en-US" altLang="ja-JP" dirty="0"/>
              <a:t>5</a:t>
            </a:r>
            <a:r>
              <a:rPr lang="ja-JP" altLang="en-US" dirty="0" smtClean="0"/>
              <a:t>名）、</a:t>
            </a:r>
            <a:endParaRPr lang="en-US" altLang="ja-JP" dirty="0"/>
          </a:p>
          <a:p>
            <a:r>
              <a:rPr kumimoji="1" lang="ja-JP" altLang="en-US" dirty="0" smtClean="0"/>
              <a:t>管理区域内の簡易的な記録手法の開発や振り返り記載などのツールの提供の検討</a:t>
            </a:r>
            <a:endParaRPr kumimoji="1" lang="ja-JP" altLang="en-US" dirty="0"/>
          </a:p>
        </p:txBody>
      </p:sp>
    </p:spTree>
    <p:extLst>
      <p:ext uri="{BB962C8B-B14F-4D97-AF65-F5344CB8AC3E}">
        <p14:creationId xmlns:p14="http://schemas.microsoft.com/office/powerpoint/2010/main" val="2609507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996952"/>
            <a:ext cx="8229600" cy="1143000"/>
          </a:xfrm>
        </p:spPr>
        <p:txBody>
          <a:bodyPr>
            <a:noAutofit/>
          </a:bodyPr>
          <a:lstStyle/>
          <a:p>
            <a:r>
              <a:rPr kumimoji="1" lang="ja-JP" altLang="en-US" sz="7200" dirty="0" smtClean="0"/>
              <a:t>メンタルヘルス対応窓口について</a:t>
            </a:r>
            <a:endParaRPr kumimoji="1" lang="ja-JP" altLang="en-US" sz="7200" dirty="0"/>
          </a:p>
        </p:txBody>
      </p:sp>
    </p:spTree>
    <p:extLst>
      <p:ext uri="{BB962C8B-B14F-4D97-AF65-F5344CB8AC3E}">
        <p14:creationId xmlns:p14="http://schemas.microsoft.com/office/powerpoint/2010/main" val="27140717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769</Words>
  <Application>Microsoft Office PowerPoint</Application>
  <PresentationFormat>画面に合わせる (4:3)</PresentationFormat>
  <Paragraphs>141</Paragraphs>
  <Slides>12</Slides>
  <Notes>0</Notes>
  <HiddenSlides>0</HiddenSlides>
  <MMClips>0</MMClips>
  <ScaleCrop>false</ScaleCrop>
  <HeadingPairs>
    <vt:vector size="4" baseType="variant">
      <vt:variant>
        <vt:lpstr>テーマ</vt:lpstr>
      </vt:variant>
      <vt:variant>
        <vt:i4>2</vt:i4>
      </vt:variant>
      <vt:variant>
        <vt:lpstr>スライド タイトル</vt:lpstr>
      </vt:variant>
      <vt:variant>
        <vt:i4>12</vt:i4>
      </vt:variant>
    </vt:vector>
  </HeadingPairs>
  <TitlesOfParts>
    <vt:vector size="14" baseType="lpstr">
      <vt:lpstr>Office ​​テーマ</vt:lpstr>
      <vt:lpstr>1_Office ​​テーマ</vt:lpstr>
      <vt:lpstr>第3回衛生担当者会議 アンケート結果</vt:lpstr>
      <vt:lpstr>熱中症について</vt:lpstr>
      <vt:lpstr>参加者の属性</vt:lpstr>
      <vt:lpstr>熱中症ACのアンケート結果</vt:lpstr>
      <vt:lpstr>実施下位3項目の検討</vt:lpstr>
      <vt:lpstr>１５．定期的に対策の実施状況を確認して計画的に改善を図ることをルール化する（6/24）</vt:lpstr>
      <vt:lpstr>１０．作業開始時の暑熱順化に関する ルールを定めます（9/24）</vt:lpstr>
      <vt:lpstr>８．水分（電解質を含むスポーツ飲料等）や塩分の摂取のルールを定め、規定通りに摂取していることを記録に残します ９．クールベストの着用ルールを定め、着用の記録を残します。 　　　　　　　　　　　　　　　　　　　　　　　　　　　　　　　　　（11/24）</vt:lpstr>
      <vt:lpstr>メンタルヘルス対応窓口について</vt:lpstr>
      <vt:lpstr>メンタルヘルス相談窓口の ニーズ調査</vt:lpstr>
      <vt:lpstr>会議の評価</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立石</dc:creator>
  <cp:lastModifiedBy>立石</cp:lastModifiedBy>
  <cp:revision>6</cp:revision>
  <dcterms:created xsi:type="dcterms:W3CDTF">2013-07-30T01:13:15Z</dcterms:created>
  <dcterms:modified xsi:type="dcterms:W3CDTF">2013-07-30T01:59:47Z</dcterms:modified>
</cp:coreProperties>
</file>