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0" r:id="rId3"/>
    <p:sldId id="273" r:id="rId4"/>
    <p:sldId id="285" r:id="rId5"/>
    <p:sldId id="286" r:id="rId6"/>
    <p:sldId id="331" r:id="rId7"/>
    <p:sldId id="292" r:id="rId8"/>
    <p:sldId id="287" r:id="rId9"/>
    <p:sldId id="332" r:id="rId10"/>
    <p:sldId id="291" r:id="rId11"/>
    <p:sldId id="340" r:id="rId12"/>
    <p:sldId id="341" r:id="rId13"/>
    <p:sldId id="258" r:id="rId14"/>
    <p:sldId id="267" r:id="rId15"/>
    <p:sldId id="259" r:id="rId16"/>
    <p:sldId id="266" r:id="rId17"/>
    <p:sldId id="296" r:id="rId18"/>
    <p:sldId id="272" r:id="rId19"/>
    <p:sldId id="314" r:id="rId20"/>
    <p:sldId id="315" r:id="rId21"/>
    <p:sldId id="313" r:id="rId22"/>
    <p:sldId id="334" r:id="rId23"/>
    <p:sldId id="260" r:id="rId24"/>
    <p:sldId id="342" r:id="rId25"/>
    <p:sldId id="289" r:id="rId26"/>
    <p:sldId id="337" r:id="rId27"/>
    <p:sldId id="338" r:id="rId28"/>
    <p:sldId id="343" r:id="rId29"/>
    <p:sldId id="290" r:id="rId30"/>
    <p:sldId id="339" r:id="rId31"/>
    <p:sldId id="281" r:id="rId32"/>
    <p:sldId id="316" r:id="rId33"/>
    <p:sldId id="344" r:id="rId34"/>
    <p:sldId id="320" r:id="rId35"/>
    <p:sldId id="336" r:id="rId36"/>
    <p:sldId id="317" r:id="rId37"/>
    <p:sldId id="318" r:id="rId38"/>
    <p:sldId id="330" r:id="rId39"/>
    <p:sldId id="325" r:id="rId40"/>
    <p:sldId id="328" r:id="rId41"/>
    <p:sldId id="327" r:id="rId42"/>
    <p:sldId id="322" r:id="rId43"/>
    <p:sldId id="324" r:id="rId44"/>
    <p:sldId id="323" r:id="rId45"/>
    <p:sldId id="321" r:id="rId46"/>
    <p:sldId id="329" r:id="rId4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60" autoAdjust="0"/>
    <p:restoredTop sz="75140" autoAdjust="0"/>
  </p:normalViewPr>
  <p:slideViewPr>
    <p:cSldViewPr>
      <p:cViewPr varScale="1">
        <p:scale>
          <a:sx n="92" d="100"/>
          <a:sy n="92" d="100"/>
        </p:scale>
        <p:origin x="1350" y="84"/>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Sheet1!$A$1:$A$5</c:f>
              <c:strCache>
                <c:ptCount val="5"/>
                <c:pt idx="0">
                  <c:v>20代</c:v>
                </c:pt>
                <c:pt idx="1">
                  <c:v>30代</c:v>
                </c:pt>
                <c:pt idx="2">
                  <c:v>40代</c:v>
                </c:pt>
                <c:pt idx="3">
                  <c:v>50代</c:v>
                </c:pt>
                <c:pt idx="4">
                  <c:v>60代</c:v>
                </c:pt>
              </c:strCache>
            </c:strRef>
          </c:cat>
          <c:val>
            <c:numRef>
              <c:f>Sheet1!$B$1:$B$5</c:f>
              <c:numCache>
                <c:formatCode>General</c:formatCode>
                <c:ptCount val="5"/>
                <c:pt idx="0">
                  <c:v>9</c:v>
                </c:pt>
                <c:pt idx="1">
                  <c:v>11</c:v>
                </c:pt>
                <c:pt idx="2">
                  <c:v>13</c:v>
                </c:pt>
                <c:pt idx="3">
                  <c:v>6</c:v>
                </c:pt>
                <c:pt idx="4">
                  <c:v>4</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Sheet1!$A$20:$A$26</c:f>
              <c:strCache>
                <c:ptCount val="7"/>
                <c:pt idx="0">
                  <c:v>３月</c:v>
                </c:pt>
                <c:pt idx="1">
                  <c:v>４月</c:v>
                </c:pt>
                <c:pt idx="2">
                  <c:v>５月</c:v>
                </c:pt>
                <c:pt idx="3">
                  <c:v>６月</c:v>
                </c:pt>
                <c:pt idx="4">
                  <c:v>７月</c:v>
                </c:pt>
                <c:pt idx="5">
                  <c:v>８月</c:v>
                </c:pt>
                <c:pt idx="6">
                  <c:v>９月</c:v>
                </c:pt>
              </c:strCache>
            </c:strRef>
          </c:cat>
          <c:val>
            <c:numRef>
              <c:f>Sheet1!$B$20:$B$26</c:f>
              <c:numCache>
                <c:formatCode>General</c:formatCode>
                <c:ptCount val="7"/>
                <c:pt idx="0">
                  <c:v>3</c:v>
                </c:pt>
                <c:pt idx="1">
                  <c:v>5</c:v>
                </c:pt>
                <c:pt idx="2">
                  <c:v>7</c:v>
                </c:pt>
                <c:pt idx="3">
                  <c:v>20</c:v>
                </c:pt>
                <c:pt idx="4">
                  <c:v>6</c:v>
                </c:pt>
                <c:pt idx="5">
                  <c:v>1</c:v>
                </c:pt>
                <c:pt idx="6">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635333426580382"/>
          <c:y val="0.15100791780350856"/>
          <c:w val="0.11991123104802699"/>
          <c:h val="0.69798373020766158"/>
        </c:manualLayout>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Sheet1!$A$35:$A$38</c:f>
              <c:strCache>
                <c:ptCount val="4"/>
                <c:pt idx="0">
                  <c:v>0-6j時</c:v>
                </c:pt>
                <c:pt idx="1">
                  <c:v>7-12時</c:v>
                </c:pt>
                <c:pt idx="2">
                  <c:v>13-18時</c:v>
                </c:pt>
                <c:pt idx="3">
                  <c:v>19-24時</c:v>
                </c:pt>
              </c:strCache>
            </c:strRef>
          </c:cat>
          <c:val>
            <c:numRef>
              <c:f>Sheet1!$B$35:$B$38</c:f>
              <c:numCache>
                <c:formatCode>General</c:formatCode>
                <c:ptCount val="4"/>
                <c:pt idx="0">
                  <c:v>1</c:v>
                </c:pt>
                <c:pt idx="1">
                  <c:v>30</c:v>
                </c:pt>
                <c:pt idx="2">
                  <c:v>11</c:v>
                </c:pt>
                <c:pt idx="3">
                  <c:v>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54EA6AA-3F63-4C87-B35E-7507761585F9}" type="datetimeFigureOut">
              <a:rPr lang="ja-JP" altLang="en-US"/>
              <a:pPr>
                <a:defRPr/>
              </a:pPr>
              <a:t>2014/4/11</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C3E56FA-8E84-4C0A-AA85-991BF934F8F4}" type="slidenum">
              <a:rPr lang="ja-JP" altLang="en-US"/>
              <a:pPr>
                <a:defRPr/>
              </a:pPr>
              <a:t>‹#›</a:t>
            </a:fld>
            <a:endParaRPr lang="ja-JP" altLang="en-US"/>
          </a:p>
        </p:txBody>
      </p:sp>
    </p:spTree>
    <p:extLst>
      <p:ext uri="{BB962C8B-B14F-4D97-AF65-F5344CB8AC3E}">
        <p14:creationId xmlns:p14="http://schemas.microsoft.com/office/powerpoint/2010/main" val="3525874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5B3CB44-073F-471F-82CE-F01F42A8E190}" type="slidenum">
              <a:rPr lang="ja-JP" altLang="en-US" smtClean="0"/>
              <a:pPr>
                <a:defRPr/>
              </a:pPr>
              <a:t>1</a:t>
            </a:fld>
            <a:endParaRPr lang="ja-JP" altLang="en-US"/>
          </a:p>
        </p:txBody>
      </p:sp>
    </p:spTree>
    <p:extLst>
      <p:ext uri="{BB962C8B-B14F-4D97-AF65-F5344CB8AC3E}">
        <p14:creationId xmlns:p14="http://schemas.microsoft.com/office/powerpoint/2010/main" val="392466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D2C2C2B-6260-41A9-9401-7EE3CAA5C849}" type="slidenum">
              <a:rPr lang="ja-JP" altLang="en-US" smtClean="0"/>
              <a:pPr>
                <a:defRPr/>
              </a:pPr>
              <a:t>10</a:t>
            </a:fld>
            <a:endParaRPr lang="ja-JP" altLang="en-US"/>
          </a:p>
        </p:txBody>
      </p:sp>
    </p:spTree>
    <p:extLst>
      <p:ext uri="{BB962C8B-B14F-4D97-AF65-F5344CB8AC3E}">
        <p14:creationId xmlns:p14="http://schemas.microsoft.com/office/powerpoint/2010/main" val="122638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22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479FE0F-E0CA-47C5-87D4-C574A2985262}" type="slidenum">
              <a:rPr lang="ja-JP" altLang="en-US" smtClean="0"/>
              <a:pPr>
                <a:defRPr/>
              </a:pPr>
              <a:t>11</a:t>
            </a:fld>
            <a:endParaRPr lang="ja-JP" altLang="en-US"/>
          </a:p>
        </p:txBody>
      </p:sp>
    </p:spTree>
    <p:extLst>
      <p:ext uri="{BB962C8B-B14F-4D97-AF65-F5344CB8AC3E}">
        <p14:creationId xmlns:p14="http://schemas.microsoft.com/office/powerpoint/2010/main" val="286496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427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F0CD70F-0996-45D0-94C6-9127F338DB59}" type="slidenum">
              <a:rPr lang="ja-JP" altLang="en-US" smtClean="0"/>
              <a:pPr>
                <a:defRPr/>
              </a:pPr>
              <a:t>12</a:t>
            </a:fld>
            <a:endParaRPr lang="ja-JP" altLang="en-US"/>
          </a:p>
        </p:txBody>
      </p:sp>
    </p:spTree>
    <p:extLst>
      <p:ext uri="{BB962C8B-B14F-4D97-AF65-F5344CB8AC3E}">
        <p14:creationId xmlns:p14="http://schemas.microsoft.com/office/powerpoint/2010/main" val="2765235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EC7B580-6E44-40CA-9190-6533C107F57E}" type="slidenum">
              <a:rPr lang="ja-JP" altLang="en-US" smtClean="0"/>
              <a:pPr>
                <a:defRPr/>
              </a:pPr>
              <a:t>13</a:t>
            </a:fld>
            <a:endParaRPr lang="ja-JP" altLang="en-US"/>
          </a:p>
        </p:txBody>
      </p:sp>
    </p:spTree>
    <p:extLst>
      <p:ext uri="{BB962C8B-B14F-4D97-AF65-F5344CB8AC3E}">
        <p14:creationId xmlns:p14="http://schemas.microsoft.com/office/powerpoint/2010/main" val="303378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BC56F59-2B15-482D-8924-1B076D5ECAA4}" type="slidenum">
              <a:rPr lang="ja-JP" altLang="en-US" smtClean="0"/>
              <a:pPr>
                <a:defRPr/>
              </a:pPr>
              <a:t>14</a:t>
            </a:fld>
            <a:endParaRPr lang="ja-JP" altLang="en-US"/>
          </a:p>
        </p:txBody>
      </p:sp>
    </p:spTree>
    <p:extLst>
      <p:ext uri="{BB962C8B-B14F-4D97-AF65-F5344CB8AC3E}">
        <p14:creationId xmlns:p14="http://schemas.microsoft.com/office/powerpoint/2010/main" val="1441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1912781-84AF-4E42-B53C-5EA7CC694C98}" type="slidenum">
              <a:rPr lang="ja-JP" altLang="en-US" smtClean="0"/>
              <a:pPr>
                <a:defRPr/>
              </a:pPr>
              <a:t>15</a:t>
            </a:fld>
            <a:endParaRPr lang="ja-JP" altLang="en-US"/>
          </a:p>
        </p:txBody>
      </p:sp>
    </p:spTree>
    <p:extLst>
      <p:ext uri="{BB962C8B-B14F-4D97-AF65-F5344CB8AC3E}">
        <p14:creationId xmlns:p14="http://schemas.microsoft.com/office/powerpoint/2010/main" val="303460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246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6055BB5D-88EF-4051-A7FF-A13F684C0E46}" type="slidenum">
              <a:rPr lang="ja-JP" altLang="en-US" smtClean="0"/>
              <a:pPr>
                <a:defRPr/>
              </a:pPr>
              <a:t>16</a:t>
            </a:fld>
            <a:endParaRPr lang="ja-JP" altLang="en-US"/>
          </a:p>
        </p:txBody>
      </p:sp>
    </p:spTree>
    <p:extLst>
      <p:ext uri="{BB962C8B-B14F-4D97-AF65-F5344CB8AC3E}">
        <p14:creationId xmlns:p14="http://schemas.microsoft.com/office/powerpoint/2010/main" val="316791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45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23D0848-EA3D-4A3B-B15E-05A014E1EC5C}" type="slidenum">
              <a:rPr lang="ja-JP" altLang="en-US" smtClean="0"/>
              <a:pPr>
                <a:defRPr/>
              </a:pPr>
              <a:t>17</a:t>
            </a:fld>
            <a:endParaRPr lang="ja-JP" altLang="en-US"/>
          </a:p>
        </p:txBody>
      </p:sp>
    </p:spTree>
    <p:extLst>
      <p:ext uri="{BB962C8B-B14F-4D97-AF65-F5344CB8AC3E}">
        <p14:creationId xmlns:p14="http://schemas.microsoft.com/office/powerpoint/2010/main" val="124003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E4F959E-346A-4A61-95B5-6E97707655FA}" type="slidenum">
              <a:rPr lang="ja-JP" altLang="en-US" smtClean="0"/>
              <a:pPr>
                <a:defRPr/>
              </a:pPr>
              <a:t>18</a:t>
            </a:fld>
            <a:endParaRPr lang="ja-JP" altLang="en-US"/>
          </a:p>
        </p:txBody>
      </p:sp>
    </p:spTree>
    <p:extLst>
      <p:ext uri="{BB962C8B-B14F-4D97-AF65-F5344CB8AC3E}">
        <p14:creationId xmlns:p14="http://schemas.microsoft.com/office/powerpoint/2010/main" val="2984323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E6C9327-F54D-4C6B-8FC3-672A55826A5F}" type="slidenum">
              <a:rPr lang="ja-JP" altLang="en-US" smtClean="0"/>
              <a:pPr>
                <a:defRPr/>
              </a:pPr>
              <a:t>19</a:t>
            </a:fld>
            <a:endParaRPr lang="ja-JP" altLang="en-US"/>
          </a:p>
        </p:txBody>
      </p:sp>
    </p:spTree>
    <p:extLst>
      <p:ext uri="{BB962C8B-B14F-4D97-AF65-F5344CB8AC3E}">
        <p14:creationId xmlns:p14="http://schemas.microsoft.com/office/powerpoint/2010/main" val="199672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FA25409-C25D-40D3-8291-BF6F1DC6C352}" type="slidenum">
              <a:rPr lang="ja-JP" altLang="en-US" smtClean="0"/>
              <a:pPr>
                <a:defRPr/>
              </a:pPr>
              <a:t>2</a:t>
            </a:fld>
            <a:endParaRPr lang="ja-JP" altLang="en-US"/>
          </a:p>
        </p:txBody>
      </p:sp>
    </p:spTree>
    <p:extLst>
      <p:ext uri="{BB962C8B-B14F-4D97-AF65-F5344CB8AC3E}">
        <p14:creationId xmlns:p14="http://schemas.microsoft.com/office/powerpoint/2010/main" val="169254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A5966DBC-37B2-46FF-989D-E5EB5CF1E551}" type="slidenum">
              <a:rPr lang="ja-JP" altLang="en-US" smtClean="0"/>
              <a:pPr>
                <a:defRPr/>
              </a:pPr>
              <a:t>20</a:t>
            </a:fld>
            <a:endParaRPr lang="ja-JP" altLang="en-US"/>
          </a:p>
        </p:txBody>
      </p:sp>
    </p:spTree>
    <p:extLst>
      <p:ext uri="{BB962C8B-B14F-4D97-AF65-F5344CB8AC3E}">
        <p14:creationId xmlns:p14="http://schemas.microsoft.com/office/powerpoint/2010/main" val="371645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1ED94DDF-5DC7-4D14-A15E-0D43E63E2D67}" type="slidenum">
              <a:rPr lang="ja-JP" altLang="en-US" smtClean="0"/>
              <a:pPr>
                <a:defRPr/>
              </a:pPr>
              <a:t>21</a:t>
            </a:fld>
            <a:endParaRPr lang="ja-JP" altLang="en-US"/>
          </a:p>
        </p:txBody>
      </p:sp>
    </p:spTree>
    <p:extLst>
      <p:ext uri="{BB962C8B-B14F-4D97-AF65-F5344CB8AC3E}">
        <p14:creationId xmlns:p14="http://schemas.microsoft.com/office/powerpoint/2010/main" val="385375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88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7113597-C9E6-4E35-86EC-F5F5D09F6548}" type="slidenum">
              <a:rPr lang="ja-JP" altLang="en-US" smtClean="0"/>
              <a:pPr>
                <a:defRPr/>
              </a:pPr>
              <a:t>22</a:t>
            </a:fld>
            <a:endParaRPr lang="ja-JP" altLang="en-US"/>
          </a:p>
        </p:txBody>
      </p:sp>
    </p:spTree>
    <p:extLst>
      <p:ext uri="{BB962C8B-B14F-4D97-AF65-F5344CB8AC3E}">
        <p14:creationId xmlns:p14="http://schemas.microsoft.com/office/powerpoint/2010/main" val="378253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1CA05E5-27CB-43DE-AAD9-9E11B0579888}" type="slidenum">
              <a:rPr lang="ja-JP" altLang="en-US" smtClean="0"/>
              <a:pPr>
                <a:defRPr/>
              </a:pPr>
              <a:t>23</a:t>
            </a:fld>
            <a:endParaRPr lang="ja-JP" altLang="en-US"/>
          </a:p>
        </p:txBody>
      </p:sp>
    </p:spTree>
    <p:extLst>
      <p:ext uri="{BB962C8B-B14F-4D97-AF65-F5344CB8AC3E}">
        <p14:creationId xmlns:p14="http://schemas.microsoft.com/office/powerpoint/2010/main" val="512425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870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1AE014C0-D6DE-48DF-BFD9-DFFB3CC5CB62}" type="slidenum">
              <a:rPr lang="ja-JP" altLang="en-US" smtClean="0"/>
              <a:pPr>
                <a:defRPr/>
              </a:pPr>
              <a:t>24</a:t>
            </a:fld>
            <a:endParaRPr lang="ja-JP" altLang="en-US"/>
          </a:p>
        </p:txBody>
      </p:sp>
    </p:spTree>
    <p:extLst>
      <p:ext uri="{BB962C8B-B14F-4D97-AF65-F5344CB8AC3E}">
        <p14:creationId xmlns:p14="http://schemas.microsoft.com/office/powerpoint/2010/main" val="2971226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90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A7DB465-EB93-45B1-AFE9-AF5FF0414A4B}" type="slidenum">
              <a:rPr lang="ja-JP" altLang="en-US" smtClean="0"/>
              <a:pPr>
                <a:defRPr/>
              </a:pPr>
              <a:t>25</a:t>
            </a:fld>
            <a:endParaRPr lang="ja-JP" altLang="en-US"/>
          </a:p>
        </p:txBody>
      </p:sp>
    </p:spTree>
    <p:extLst>
      <p:ext uri="{BB962C8B-B14F-4D97-AF65-F5344CB8AC3E}">
        <p14:creationId xmlns:p14="http://schemas.microsoft.com/office/powerpoint/2010/main" val="908335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11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27DDA59-327E-4CB7-838E-5E24A9698FC8}" type="slidenum">
              <a:rPr lang="ja-JP" altLang="en-US" smtClean="0"/>
              <a:pPr>
                <a:defRPr/>
              </a:pPr>
              <a:t>26</a:t>
            </a:fld>
            <a:endParaRPr lang="ja-JP" altLang="en-US"/>
          </a:p>
        </p:txBody>
      </p:sp>
    </p:spTree>
    <p:extLst>
      <p:ext uri="{BB962C8B-B14F-4D97-AF65-F5344CB8AC3E}">
        <p14:creationId xmlns:p14="http://schemas.microsoft.com/office/powerpoint/2010/main" val="1308929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31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5781A03-884E-458A-AF51-45BA76E922F4}" type="slidenum">
              <a:rPr lang="ja-JP" altLang="en-US" smtClean="0"/>
              <a:pPr>
                <a:defRPr/>
              </a:pPr>
              <a:t>27</a:t>
            </a:fld>
            <a:endParaRPr lang="ja-JP" altLang="en-US"/>
          </a:p>
        </p:txBody>
      </p:sp>
    </p:spTree>
    <p:extLst>
      <p:ext uri="{BB962C8B-B14F-4D97-AF65-F5344CB8AC3E}">
        <p14:creationId xmlns:p14="http://schemas.microsoft.com/office/powerpoint/2010/main" val="277864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52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EA95F7-4974-4924-A9C8-E2CBDC9B286B}" type="slidenum">
              <a:rPr lang="ja-JP" altLang="en-US" smtClean="0"/>
              <a:pPr>
                <a:defRPr/>
              </a:pPr>
              <a:t>28</a:t>
            </a:fld>
            <a:endParaRPr lang="ja-JP" altLang="en-US"/>
          </a:p>
        </p:txBody>
      </p:sp>
    </p:spTree>
    <p:extLst>
      <p:ext uri="{BB962C8B-B14F-4D97-AF65-F5344CB8AC3E}">
        <p14:creationId xmlns:p14="http://schemas.microsoft.com/office/powerpoint/2010/main" val="1846143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72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212B8B-9DC3-4625-9394-D1F69BCCA2EC}" type="slidenum">
              <a:rPr lang="ja-JP" altLang="en-US" smtClean="0"/>
              <a:pPr>
                <a:defRPr/>
              </a:pPr>
              <a:t>29</a:t>
            </a:fld>
            <a:endParaRPr lang="ja-JP" altLang="en-US"/>
          </a:p>
        </p:txBody>
      </p:sp>
    </p:spTree>
    <p:extLst>
      <p:ext uri="{BB962C8B-B14F-4D97-AF65-F5344CB8AC3E}">
        <p14:creationId xmlns:p14="http://schemas.microsoft.com/office/powerpoint/2010/main" val="101045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6821955-CCE0-419A-A1AB-53BC2D949990}" type="slidenum">
              <a:rPr lang="ja-JP" altLang="en-US" smtClean="0"/>
              <a:pPr>
                <a:defRPr/>
              </a:pPr>
              <a:t>3</a:t>
            </a:fld>
            <a:endParaRPr lang="ja-JP" altLang="en-US"/>
          </a:p>
        </p:txBody>
      </p:sp>
    </p:spTree>
    <p:extLst>
      <p:ext uri="{BB962C8B-B14F-4D97-AF65-F5344CB8AC3E}">
        <p14:creationId xmlns:p14="http://schemas.microsoft.com/office/powerpoint/2010/main" val="993446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93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542F6F7-E5AC-4A97-8A65-52DC09D3E8B5}" type="slidenum">
              <a:rPr lang="ja-JP" altLang="en-US" smtClean="0"/>
              <a:pPr>
                <a:defRPr/>
              </a:pPr>
              <a:t>30</a:t>
            </a:fld>
            <a:endParaRPr lang="ja-JP" altLang="en-US"/>
          </a:p>
        </p:txBody>
      </p:sp>
    </p:spTree>
    <p:extLst>
      <p:ext uri="{BB962C8B-B14F-4D97-AF65-F5344CB8AC3E}">
        <p14:creationId xmlns:p14="http://schemas.microsoft.com/office/powerpoint/2010/main" val="190110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13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41F0507-9D98-4B66-B3E3-0D10D0C6CD6A}" type="slidenum">
              <a:rPr lang="ja-JP" altLang="en-US" smtClean="0"/>
              <a:pPr>
                <a:defRPr/>
              </a:pPr>
              <a:t>31</a:t>
            </a:fld>
            <a:endParaRPr lang="ja-JP" altLang="en-US"/>
          </a:p>
        </p:txBody>
      </p:sp>
    </p:spTree>
    <p:extLst>
      <p:ext uri="{BB962C8B-B14F-4D97-AF65-F5344CB8AC3E}">
        <p14:creationId xmlns:p14="http://schemas.microsoft.com/office/powerpoint/2010/main" val="1001581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34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0B11E766-766B-404F-A06B-870358F9E00B}" type="slidenum">
              <a:rPr lang="ja-JP" altLang="en-US" smtClean="0"/>
              <a:pPr>
                <a:defRPr/>
              </a:pPr>
              <a:t>32</a:t>
            </a:fld>
            <a:endParaRPr lang="ja-JP" altLang="en-US"/>
          </a:p>
        </p:txBody>
      </p:sp>
    </p:spTree>
    <p:extLst>
      <p:ext uri="{BB962C8B-B14F-4D97-AF65-F5344CB8AC3E}">
        <p14:creationId xmlns:p14="http://schemas.microsoft.com/office/powerpoint/2010/main" val="2755125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75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F190B0D-8DB2-42EF-8588-A76E2592A385}" type="slidenum">
              <a:rPr lang="ja-JP" altLang="en-US" smtClean="0"/>
              <a:pPr>
                <a:defRPr/>
              </a:pPr>
              <a:t>33</a:t>
            </a:fld>
            <a:endParaRPr lang="ja-JP" altLang="en-US"/>
          </a:p>
        </p:txBody>
      </p:sp>
    </p:spTree>
    <p:extLst>
      <p:ext uri="{BB962C8B-B14F-4D97-AF65-F5344CB8AC3E}">
        <p14:creationId xmlns:p14="http://schemas.microsoft.com/office/powerpoint/2010/main" val="4264705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95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16B685-00A2-4CAA-B5B0-5F35367DB2D9}" type="slidenum">
              <a:rPr lang="ja-JP" altLang="en-US" smtClean="0"/>
              <a:pPr>
                <a:defRPr/>
              </a:pPr>
              <a:t>34</a:t>
            </a:fld>
            <a:endParaRPr lang="ja-JP" altLang="en-US"/>
          </a:p>
        </p:txBody>
      </p:sp>
    </p:spTree>
    <p:extLst>
      <p:ext uri="{BB962C8B-B14F-4D97-AF65-F5344CB8AC3E}">
        <p14:creationId xmlns:p14="http://schemas.microsoft.com/office/powerpoint/2010/main" val="1654336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1161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3BE3B7-C8C7-4B27-A706-2F487BAAA602}" type="slidenum">
              <a:rPr lang="ja-JP" altLang="en-US" smtClean="0"/>
              <a:pPr>
                <a:defRPr/>
              </a:pPr>
              <a:t>35</a:t>
            </a:fld>
            <a:endParaRPr lang="ja-JP" altLang="en-US"/>
          </a:p>
        </p:txBody>
      </p:sp>
    </p:spTree>
    <p:extLst>
      <p:ext uri="{BB962C8B-B14F-4D97-AF65-F5344CB8AC3E}">
        <p14:creationId xmlns:p14="http://schemas.microsoft.com/office/powerpoint/2010/main" val="3172563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1366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5AED2BE-D547-4B13-BFB1-05047E96615E}" type="slidenum">
              <a:rPr lang="ja-JP" altLang="en-US" smtClean="0"/>
              <a:pPr>
                <a:defRPr/>
              </a:pPr>
              <a:t>36</a:t>
            </a:fld>
            <a:endParaRPr lang="ja-JP" altLang="en-US"/>
          </a:p>
        </p:txBody>
      </p:sp>
    </p:spTree>
    <p:extLst>
      <p:ext uri="{BB962C8B-B14F-4D97-AF65-F5344CB8AC3E}">
        <p14:creationId xmlns:p14="http://schemas.microsoft.com/office/powerpoint/2010/main" val="3709861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177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6844195-7B95-41F9-B4DB-DB77EC4509F8}" type="slidenum">
              <a:rPr lang="ja-JP" altLang="en-US" smtClean="0"/>
              <a:pPr>
                <a:defRPr/>
              </a:pPr>
              <a:t>37</a:t>
            </a:fld>
            <a:endParaRPr lang="ja-JP" altLang="en-US"/>
          </a:p>
        </p:txBody>
      </p:sp>
    </p:spTree>
    <p:extLst>
      <p:ext uri="{BB962C8B-B14F-4D97-AF65-F5344CB8AC3E}">
        <p14:creationId xmlns:p14="http://schemas.microsoft.com/office/powerpoint/2010/main" val="1969461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198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5495851-C24A-4B4E-9BA1-46908DD2E82B}" type="slidenum">
              <a:rPr lang="ja-JP" altLang="en-US" smtClean="0"/>
              <a:pPr>
                <a:defRPr/>
              </a:pPr>
              <a:t>38</a:t>
            </a:fld>
            <a:endParaRPr lang="ja-JP" altLang="en-US"/>
          </a:p>
        </p:txBody>
      </p:sp>
    </p:spTree>
    <p:extLst>
      <p:ext uri="{BB962C8B-B14F-4D97-AF65-F5344CB8AC3E}">
        <p14:creationId xmlns:p14="http://schemas.microsoft.com/office/powerpoint/2010/main" val="547604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218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ABB69C3-F23E-47C1-BF14-CCA377177600}" type="slidenum">
              <a:rPr lang="ja-JP" altLang="en-US" smtClean="0"/>
              <a:pPr>
                <a:defRPr/>
              </a:pPr>
              <a:t>39</a:t>
            </a:fld>
            <a:endParaRPr lang="ja-JP" altLang="en-US"/>
          </a:p>
        </p:txBody>
      </p:sp>
    </p:spTree>
    <p:extLst>
      <p:ext uri="{BB962C8B-B14F-4D97-AF65-F5344CB8AC3E}">
        <p14:creationId xmlns:p14="http://schemas.microsoft.com/office/powerpoint/2010/main" val="15715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A8E733D6-3F19-48D9-85C8-6E0C679CDBE9}" type="slidenum">
              <a:rPr lang="ja-JP" altLang="en-US" smtClean="0"/>
              <a:pPr>
                <a:defRPr/>
              </a:pPr>
              <a:t>4</a:t>
            </a:fld>
            <a:endParaRPr lang="ja-JP" altLang="en-US"/>
          </a:p>
        </p:txBody>
      </p:sp>
    </p:spTree>
    <p:extLst>
      <p:ext uri="{BB962C8B-B14F-4D97-AF65-F5344CB8AC3E}">
        <p14:creationId xmlns:p14="http://schemas.microsoft.com/office/powerpoint/2010/main" val="2288448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239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92B1BBC-481A-4CE9-B9A8-E78B960C9328}" type="slidenum">
              <a:rPr lang="ja-JP" altLang="en-US" smtClean="0"/>
              <a:pPr>
                <a:defRPr/>
              </a:pPr>
              <a:t>40</a:t>
            </a:fld>
            <a:endParaRPr lang="ja-JP" altLang="en-US"/>
          </a:p>
        </p:txBody>
      </p:sp>
    </p:spTree>
    <p:extLst>
      <p:ext uri="{BB962C8B-B14F-4D97-AF65-F5344CB8AC3E}">
        <p14:creationId xmlns:p14="http://schemas.microsoft.com/office/powerpoint/2010/main" val="594786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259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5618C39-6DB3-4063-ADF7-6D6376720545}" type="slidenum">
              <a:rPr lang="ja-JP" altLang="en-US" smtClean="0"/>
              <a:pPr>
                <a:defRPr/>
              </a:pPr>
              <a:t>41</a:t>
            </a:fld>
            <a:endParaRPr lang="ja-JP" altLang="en-US"/>
          </a:p>
        </p:txBody>
      </p:sp>
    </p:spTree>
    <p:extLst>
      <p:ext uri="{BB962C8B-B14F-4D97-AF65-F5344CB8AC3E}">
        <p14:creationId xmlns:p14="http://schemas.microsoft.com/office/powerpoint/2010/main" val="61088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280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05106B0-4D7D-442D-81C8-AF415552FFC0}" type="slidenum">
              <a:rPr lang="ja-JP" altLang="en-US" smtClean="0"/>
              <a:pPr>
                <a:defRPr/>
              </a:pPr>
              <a:t>42</a:t>
            </a:fld>
            <a:endParaRPr lang="ja-JP" altLang="en-US"/>
          </a:p>
        </p:txBody>
      </p:sp>
    </p:spTree>
    <p:extLst>
      <p:ext uri="{BB962C8B-B14F-4D97-AF65-F5344CB8AC3E}">
        <p14:creationId xmlns:p14="http://schemas.microsoft.com/office/powerpoint/2010/main" val="466424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00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6A60816-EB18-490A-B4F6-405F46C2DC22}" type="slidenum">
              <a:rPr lang="ja-JP" altLang="en-US" smtClean="0"/>
              <a:pPr>
                <a:defRPr/>
              </a:pPr>
              <a:t>43</a:t>
            </a:fld>
            <a:endParaRPr lang="ja-JP" altLang="en-US"/>
          </a:p>
        </p:txBody>
      </p:sp>
    </p:spTree>
    <p:extLst>
      <p:ext uri="{BB962C8B-B14F-4D97-AF65-F5344CB8AC3E}">
        <p14:creationId xmlns:p14="http://schemas.microsoft.com/office/powerpoint/2010/main" val="3265566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20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A156E80-28AE-474A-8E77-024300F3AD38}" type="slidenum">
              <a:rPr lang="ja-JP" altLang="en-US" smtClean="0"/>
              <a:pPr>
                <a:defRPr/>
              </a:pPr>
              <a:t>44</a:t>
            </a:fld>
            <a:endParaRPr lang="ja-JP" altLang="en-US"/>
          </a:p>
        </p:txBody>
      </p:sp>
    </p:spTree>
    <p:extLst>
      <p:ext uri="{BB962C8B-B14F-4D97-AF65-F5344CB8AC3E}">
        <p14:creationId xmlns:p14="http://schemas.microsoft.com/office/powerpoint/2010/main" val="1135570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41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0A3F34D-05A4-440C-BC8E-32745F2EA4D7}" type="slidenum">
              <a:rPr lang="ja-JP" altLang="en-US" smtClean="0"/>
              <a:pPr>
                <a:defRPr/>
              </a:pPr>
              <a:t>45</a:t>
            </a:fld>
            <a:endParaRPr lang="ja-JP" altLang="en-US"/>
          </a:p>
        </p:txBody>
      </p:sp>
    </p:spTree>
    <p:extLst>
      <p:ext uri="{BB962C8B-B14F-4D97-AF65-F5344CB8AC3E}">
        <p14:creationId xmlns:p14="http://schemas.microsoft.com/office/powerpoint/2010/main" val="3802526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61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646595BB-20AF-45DA-A72F-335F4AE8C7A3}" type="slidenum">
              <a:rPr lang="ja-JP" altLang="en-US" smtClean="0"/>
              <a:pPr>
                <a:defRPr/>
              </a:pPr>
              <a:t>46</a:t>
            </a:fld>
            <a:endParaRPr lang="ja-JP" altLang="en-US"/>
          </a:p>
        </p:txBody>
      </p:sp>
    </p:spTree>
    <p:extLst>
      <p:ext uri="{BB962C8B-B14F-4D97-AF65-F5344CB8AC3E}">
        <p14:creationId xmlns:p14="http://schemas.microsoft.com/office/powerpoint/2010/main" val="407210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A8767E0-AE26-454D-9191-C62BA8815345}" type="slidenum">
              <a:rPr lang="ja-JP" altLang="en-US" smtClean="0"/>
              <a:pPr>
                <a:defRPr/>
              </a:pPr>
              <a:t>5</a:t>
            </a:fld>
            <a:endParaRPr lang="ja-JP" altLang="en-US"/>
          </a:p>
        </p:txBody>
      </p:sp>
    </p:spTree>
    <p:extLst>
      <p:ext uri="{BB962C8B-B14F-4D97-AF65-F5344CB8AC3E}">
        <p14:creationId xmlns:p14="http://schemas.microsoft.com/office/powerpoint/2010/main" val="411553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19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98034A9-B1A3-418C-A927-E7E4A5C760E6}" type="slidenum">
              <a:rPr lang="ja-JP" altLang="en-US" smtClean="0"/>
              <a:pPr>
                <a:defRPr/>
              </a:pPr>
              <a:t>6</a:t>
            </a:fld>
            <a:endParaRPr lang="ja-JP" altLang="en-US"/>
          </a:p>
        </p:txBody>
      </p:sp>
    </p:spTree>
    <p:extLst>
      <p:ext uri="{BB962C8B-B14F-4D97-AF65-F5344CB8AC3E}">
        <p14:creationId xmlns:p14="http://schemas.microsoft.com/office/powerpoint/2010/main" val="140938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8DDC20D-B038-4EC4-81B6-7CA77983DDDA}" type="slidenum">
              <a:rPr lang="ja-JP" altLang="en-US" smtClean="0"/>
              <a:pPr>
                <a:defRPr/>
              </a:pPr>
              <a:t>7</a:t>
            </a:fld>
            <a:endParaRPr lang="ja-JP" altLang="en-US"/>
          </a:p>
        </p:txBody>
      </p:sp>
    </p:spTree>
    <p:extLst>
      <p:ext uri="{BB962C8B-B14F-4D97-AF65-F5344CB8AC3E}">
        <p14:creationId xmlns:p14="http://schemas.microsoft.com/office/powerpoint/2010/main" val="383964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D119098-0097-4ADF-A719-E8BA3F2FEB18}" type="slidenum">
              <a:rPr lang="ja-JP" altLang="en-US" smtClean="0"/>
              <a:pPr>
                <a:defRPr/>
              </a:pPr>
              <a:t>8</a:t>
            </a:fld>
            <a:endParaRPr lang="ja-JP" altLang="en-US"/>
          </a:p>
        </p:txBody>
      </p:sp>
    </p:spTree>
    <p:extLst>
      <p:ext uri="{BB962C8B-B14F-4D97-AF65-F5344CB8AC3E}">
        <p14:creationId xmlns:p14="http://schemas.microsoft.com/office/powerpoint/2010/main" val="1237141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81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32D463B-0A23-413A-8BFF-184A014CB5FC}" type="slidenum">
              <a:rPr lang="ja-JP" altLang="en-US" smtClean="0"/>
              <a:pPr>
                <a:defRPr/>
              </a:pPr>
              <a:t>9</a:t>
            </a:fld>
            <a:endParaRPr lang="ja-JP" altLang="en-US"/>
          </a:p>
        </p:txBody>
      </p:sp>
    </p:spTree>
    <p:extLst>
      <p:ext uri="{BB962C8B-B14F-4D97-AF65-F5344CB8AC3E}">
        <p14:creationId xmlns:p14="http://schemas.microsoft.com/office/powerpoint/2010/main" val="344088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7BE2838-4A26-49AB-9C91-1EFAD87F4924}" type="datetimeFigureOut">
              <a:rPr lang="ja-JP" altLang="en-US"/>
              <a:pPr>
                <a:defRPr/>
              </a:pPr>
              <a:t>2014/4/11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92C1CC7-BF65-4D68-8873-1A0B13FE70B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4C4A020-03C7-4AFE-8D19-B8045761668A}" type="datetimeFigureOut">
              <a:rPr lang="ja-JP" altLang="en-US"/>
              <a:pPr>
                <a:defRPr/>
              </a:pPr>
              <a:t>2014/4/11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9773699-9D50-4FC5-A7CD-932FB295D904}"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E335A02-CB12-4622-B0C5-D795EC396D75}" type="datetimeFigureOut">
              <a:rPr lang="ja-JP" altLang="en-US"/>
              <a:pPr>
                <a:defRPr/>
              </a:pPr>
              <a:t>2014/4/11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107C92E-E723-42ED-AAAA-E3B9D7FF4F5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C63C91C-7A83-457D-8327-F5D291625B3C}" type="datetimeFigureOut">
              <a:rPr lang="ja-JP" altLang="en-US"/>
              <a:pPr>
                <a:defRPr/>
              </a:pPr>
              <a:t>2014/4/11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793E466-AFEB-456C-A667-C5AB0B22A8B4}"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E1843BF-0CEA-4489-ACDE-916E976C9799}" type="datetimeFigureOut">
              <a:rPr lang="ja-JP" altLang="en-US"/>
              <a:pPr>
                <a:defRPr/>
              </a:pPr>
              <a:t>2014/4/11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0ED348-A1C0-4252-9B0A-066C54403EA5}"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C39EF0B-F30B-4E84-8E85-9196AC9E043B}" type="datetimeFigureOut">
              <a:rPr lang="ja-JP" altLang="en-US"/>
              <a:pPr>
                <a:defRPr/>
              </a:pPr>
              <a:t>2014/4/11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A6729C5-7CFB-4027-B65A-B695184CE6B5}"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680EC0C6-C42D-4165-8955-1164416156C5}" type="datetimeFigureOut">
              <a:rPr lang="ja-JP" altLang="en-US"/>
              <a:pPr>
                <a:defRPr/>
              </a:pPr>
              <a:t>2014/4/11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75E0ADC-A32D-47CC-A1DB-E5C90BDA23B5}"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92E131CC-1642-466F-B677-7E78C2115C5A}" type="datetimeFigureOut">
              <a:rPr lang="ja-JP" altLang="en-US"/>
              <a:pPr>
                <a:defRPr/>
              </a:pPr>
              <a:t>2014/4/11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81C7454-1A0E-40AD-8385-DB78A8B1C54C}"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EC0AC50E-4463-4EA4-9DF3-ECBCB4286E40}" type="datetimeFigureOut">
              <a:rPr lang="ja-JP" altLang="en-US"/>
              <a:pPr>
                <a:defRPr/>
              </a:pPr>
              <a:t>2014/4/11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590C9FD-263B-4281-8B97-123242E4151A}"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4A9CCEF-F967-47DD-A98E-47F8EF78911E}" type="datetimeFigureOut">
              <a:rPr lang="ja-JP" altLang="en-US"/>
              <a:pPr>
                <a:defRPr/>
              </a:pPr>
              <a:t>2014/4/11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2369D43-5F1F-4F36-9DD0-6ACC09C532D1}"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4ECE6D4-B13B-4540-94DD-551F4D39C261}" type="datetimeFigureOut">
              <a:rPr lang="ja-JP" altLang="en-US"/>
              <a:pPr>
                <a:defRPr/>
              </a:pPr>
              <a:t>2014/4/11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80B7780-576B-4722-AEF6-2DEA5FE275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16A1F0B-AD1B-4FFE-A392-210EF31C1C55}" type="datetimeFigureOut">
              <a:rPr lang="ja-JP" altLang="en-US"/>
              <a:pPr>
                <a:defRPr/>
              </a:pPr>
              <a:t>2014/4/11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062C6D5-C040-490B-8B0D-F6FC72B2F81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mhlw.go.jp/bunya/roudoukijun/anzeneisei33/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wbgt.env.go.jp/" TargetMode="External"/><Relationship Id="rId7"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www.wbgt.env.go.jp/kt/index.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ref.fukushima.jp/eisei/kanei/seiei/musi/hati/hati_index.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nake-center.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nake-center.com/" TargetMode="Externa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nake-center.com/" TargetMode="External"/><Relationship Id="rId3" Type="http://schemas.openxmlformats.org/officeDocument/2006/relationships/hyperlink" Target="http://www.env.go.jp/chemi/heat_stroke/" TargetMode="External"/><Relationship Id="rId7" Type="http://schemas.openxmlformats.org/officeDocument/2006/relationships/hyperlink" Target="http://www.rinya.maff.go.jp/j/routai/anzen/yonn.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rinsaibou.or.jp/cont02/items16/pdf/20hachi_reaf.pdf" TargetMode="External"/><Relationship Id="rId5" Type="http://schemas.openxmlformats.org/officeDocument/2006/relationships/hyperlink" Target="http://www.rinsaibou.or.jp/" TargetMode="External"/><Relationship Id="rId4" Type="http://schemas.openxmlformats.org/officeDocument/2006/relationships/hyperlink" Target="http://www.mhlw.go.jp/seisakunitsuite/bunya/kenkou_iryou/kenkou/nettyuu/index.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539750" y="2130425"/>
            <a:ext cx="8064500" cy="1470025"/>
          </a:xfrm>
        </p:spPr>
        <p:txBody>
          <a:bodyPr/>
          <a:lstStyle/>
          <a:p>
            <a:pPr algn="l" eaLnBrk="1" hangingPunct="1"/>
            <a:r>
              <a:rPr lang="ja-JP" altLang="en-US" dirty="0" smtClean="0"/>
              <a:t>１Ｆ復旧作業者健康管理</a:t>
            </a:r>
            <a:r>
              <a:rPr lang="en-US" altLang="ja-JP" dirty="0" smtClean="0"/>
              <a:t/>
            </a:r>
            <a:br>
              <a:rPr lang="en-US" altLang="ja-JP" dirty="0" smtClean="0"/>
            </a:br>
            <a:r>
              <a:rPr lang="en-US" altLang="ja-JP" dirty="0" smtClean="0"/>
              <a:t> </a:t>
            </a:r>
            <a:r>
              <a:rPr lang="ja-JP" altLang="en-US" dirty="0" smtClean="0"/>
              <a:t>４季目の夏に向けて</a:t>
            </a:r>
          </a:p>
        </p:txBody>
      </p:sp>
      <p:sp>
        <p:nvSpPr>
          <p:cNvPr id="3" name="サブタイトル 2"/>
          <p:cNvSpPr>
            <a:spLocks noGrp="1"/>
          </p:cNvSpPr>
          <p:nvPr>
            <p:ph type="subTitle" idx="1"/>
          </p:nvPr>
        </p:nvSpPr>
        <p:spPr>
          <a:xfrm>
            <a:off x="1331913" y="4652963"/>
            <a:ext cx="6945312" cy="1631950"/>
          </a:xfrm>
        </p:spPr>
        <p:txBody>
          <a:bodyPr rtlCol="0">
            <a:normAutofit/>
          </a:bodyPr>
          <a:lstStyle/>
          <a:p>
            <a:pPr eaLnBrk="1" fontAlgn="auto" hangingPunct="1">
              <a:spcAft>
                <a:spcPts val="0"/>
              </a:spcAft>
              <a:buFont typeface="Arial" pitchFamily="34" charset="0"/>
              <a:buNone/>
              <a:defRPr/>
            </a:pPr>
            <a:r>
              <a:rPr lang="ja-JP" altLang="en-US" dirty="0" smtClean="0"/>
              <a:t>産業医科大学</a:t>
            </a:r>
            <a:endParaRPr lang="ja-JP" altLang="en-US" dirty="0"/>
          </a:p>
        </p:txBody>
      </p:sp>
      <p:sp>
        <p:nvSpPr>
          <p:cNvPr id="14339" name="正方形/長方形 3"/>
          <p:cNvSpPr>
            <a:spLocks noChangeArrowheads="1"/>
          </p:cNvSpPr>
          <p:nvPr/>
        </p:nvSpPr>
        <p:spPr bwMode="auto">
          <a:xfrm>
            <a:off x="250825" y="188913"/>
            <a:ext cx="4572000" cy="922337"/>
          </a:xfrm>
          <a:prstGeom prst="rect">
            <a:avLst/>
          </a:prstGeom>
          <a:noFill/>
          <a:ln w="9525">
            <a:noFill/>
            <a:miter lim="800000"/>
            <a:headEnd/>
            <a:tailEnd/>
          </a:ln>
        </p:spPr>
        <p:txBody>
          <a:bodyPr>
            <a:spAutoFit/>
          </a:bodyPr>
          <a:lstStyle/>
          <a:p>
            <a:r>
              <a:rPr lang="ja-JP" altLang="en-US"/>
              <a:t>東京電力福島第一原子力発電所</a:t>
            </a:r>
            <a:r>
              <a:rPr lang="en-US" altLang="ja-JP"/>
              <a:t/>
            </a:r>
            <a:br>
              <a:rPr lang="en-US" altLang="ja-JP"/>
            </a:br>
            <a:r>
              <a:rPr lang="ja-JP" altLang="en-US"/>
              <a:t>原子力災害復旧に係わる衛生担当者会議</a:t>
            </a:r>
            <a:endParaRPr lang="en-US" altLang="ja-JP"/>
          </a:p>
          <a:p>
            <a:r>
              <a:rPr lang="ja-JP" altLang="en-US"/>
              <a:t>（</a:t>
            </a:r>
            <a:r>
              <a:rPr lang="ja-JP" altLang="ja-JP"/>
              <a:t>健康管理担当者意見交換会</a:t>
            </a:r>
            <a:r>
              <a:rPr lang="ja-JP" altLang="en-US"/>
              <a:t>）</a:t>
            </a:r>
          </a:p>
        </p:txBody>
      </p:sp>
      <p:sp>
        <p:nvSpPr>
          <p:cNvPr id="14340" name="正方形/長方形 4"/>
          <p:cNvSpPr>
            <a:spLocks noChangeArrowheads="1"/>
          </p:cNvSpPr>
          <p:nvPr/>
        </p:nvSpPr>
        <p:spPr bwMode="auto">
          <a:xfrm>
            <a:off x="6372225" y="188913"/>
            <a:ext cx="2540000" cy="368300"/>
          </a:xfrm>
          <a:prstGeom prst="rect">
            <a:avLst/>
          </a:prstGeom>
          <a:noFill/>
          <a:ln w="9525">
            <a:noFill/>
            <a:miter lim="800000"/>
            <a:headEnd/>
            <a:tailEnd/>
          </a:ln>
        </p:spPr>
        <p:txBody>
          <a:bodyPr wrap="none">
            <a:spAutoFit/>
          </a:bodyPr>
          <a:lstStyle/>
          <a:p>
            <a:r>
              <a:rPr lang="ja-JP" altLang="ja-JP"/>
              <a:t>平成</a:t>
            </a:r>
            <a:r>
              <a:rPr lang="en-US" altLang="ja-JP"/>
              <a:t>26</a:t>
            </a:r>
            <a:r>
              <a:rPr lang="ja-JP" altLang="ja-JP"/>
              <a:t>年</a:t>
            </a:r>
            <a:r>
              <a:rPr lang="en-US" altLang="ja-JP"/>
              <a:t>4</a:t>
            </a:r>
            <a:r>
              <a:rPr lang="ja-JP" altLang="ja-JP"/>
              <a:t>月</a:t>
            </a:r>
            <a:r>
              <a:rPr lang="en-US" altLang="ja-JP"/>
              <a:t>10</a:t>
            </a:r>
            <a:r>
              <a:rPr lang="ja-JP" altLang="ja-JP"/>
              <a:t>日（木）　</a:t>
            </a:r>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p:cNvSpPr>
            <a:spLocks noGrp="1"/>
          </p:cNvSpPr>
          <p:nvPr>
            <p:ph type="title"/>
          </p:nvPr>
        </p:nvSpPr>
        <p:spPr>
          <a:xfrm>
            <a:off x="457200" y="274638"/>
            <a:ext cx="8507413" cy="1143000"/>
          </a:xfrm>
        </p:spPr>
        <p:txBody>
          <a:bodyPr/>
          <a:lstStyle/>
          <a:p>
            <a:pPr eaLnBrk="1" hangingPunct="1"/>
            <a:r>
              <a:rPr lang="ja-JP" altLang="en-US" sz="4000" smtClean="0"/>
              <a:t>どんな日に熱中症がおこりやすいか</a:t>
            </a:r>
          </a:p>
        </p:txBody>
      </p:sp>
      <p:sp>
        <p:nvSpPr>
          <p:cNvPr id="49154" name="コンテンツ プレースホルダ 2"/>
          <p:cNvSpPr>
            <a:spLocks noGrp="1"/>
          </p:cNvSpPr>
          <p:nvPr>
            <p:ph idx="1"/>
          </p:nvPr>
        </p:nvSpPr>
        <p:spPr>
          <a:xfrm>
            <a:off x="457200" y="1600200"/>
            <a:ext cx="8229600" cy="2981325"/>
          </a:xfrm>
        </p:spPr>
        <p:txBody>
          <a:bodyPr/>
          <a:lstStyle/>
          <a:p>
            <a:pPr eaLnBrk="1" hangingPunct="1">
              <a:buFont typeface="Arial" charset="0"/>
              <a:buNone/>
            </a:pPr>
            <a:r>
              <a:rPr lang="ja-JP" altLang="en-US" sz="2000" smtClean="0"/>
              <a:t>教科書的事項</a:t>
            </a:r>
            <a:endParaRPr lang="en-US" altLang="ja-JP" sz="2000" smtClean="0"/>
          </a:p>
          <a:p>
            <a:pPr eaLnBrk="1" hangingPunct="1"/>
            <a:r>
              <a:rPr lang="ja-JP" altLang="en-US" sz="2000" smtClean="0"/>
              <a:t>気温</a:t>
            </a:r>
            <a:r>
              <a:rPr lang="ja-JP" altLang="en-US" sz="2000" u="sng" smtClean="0"/>
              <a:t>２５度</a:t>
            </a:r>
            <a:r>
              <a:rPr lang="ja-JP" altLang="en-US" sz="2000" smtClean="0"/>
              <a:t>かつ</a:t>
            </a:r>
            <a:r>
              <a:rPr lang="ja-JP" altLang="en-US" sz="2000" u="sng" smtClean="0"/>
              <a:t>湿度</a:t>
            </a:r>
            <a:r>
              <a:rPr lang="en-US" altLang="ja-JP" sz="2000" u="sng" smtClean="0"/>
              <a:t>70</a:t>
            </a:r>
            <a:r>
              <a:rPr lang="ja-JP" altLang="en-US" sz="2000" u="sng" smtClean="0"/>
              <a:t>％</a:t>
            </a:r>
            <a:r>
              <a:rPr lang="ja-JP" altLang="en-US" sz="2000" smtClean="0"/>
              <a:t>以上</a:t>
            </a:r>
          </a:p>
          <a:p>
            <a:pPr eaLnBrk="1" hangingPunct="1"/>
            <a:r>
              <a:rPr lang="ja-JP" altLang="en-US" sz="2000" smtClean="0"/>
              <a:t>７月（</a:t>
            </a:r>
            <a:r>
              <a:rPr lang="en-US" altLang="ja-JP" sz="2000" smtClean="0"/>
              <a:t>9</a:t>
            </a:r>
            <a:r>
              <a:rPr lang="ja-JP" altLang="en-US" sz="2000" smtClean="0"/>
              <a:t>割） 、午後（</a:t>
            </a:r>
            <a:r>
              <a:rPr lang="en-US" altLang="ja-JP" sz="2000" smtClean="0"/>
              <a:t>13-18</a:t>
            </a:r>
            <a:r>
              <a:rPr lang="ja-JP" altLang="en-US" sz="2000" smtClean="0"/>
              <a:t>時に８割、特に</a:t>
            </a:r>
            <a:r>
              <a:rPr lang="en-US" altLang="ja-JP" sz="2000" smtClean="0"/>
              <a:t>15</a:t>
            </a:r>
            <a:r>
              <a:rPr lang="ja-JP" altLang="en-US" sz="2000" smtClean="0"/>
              <a:t>～</a:t>
            </a:r>
            <a:r>
              <a:rPr lang="en-US" altLang="ja-JP" sz="2000" smtClean="0"/>
              <a:t>16</a:t>
            </a:r>
            <a:r>
              <a:rPr lang="ja-JP" altLang="en-US" sz="2000" smtClean="0"/>
              <a:t>時台）</a:t>
            </a:r>
            <a:endParaRPr lang="en-US" altLang="ja-JP" sz="2000" smtClean="0"/>
          </a:p>
          <a:p>
            <a:pPr eaLnBrk="1" hangingPunct="1"/>
            <a:r>
              <a:rPr lang="ja-JP" altLang="en-US" sz="2000" smtClean="0"/>
              <a:t>突然暑くなった日</a:t>
            </a:r>
          </a:p>
          <a:p>
            <a:pPr eaLnBrk="1" hangingPunct="1"/>
            <a:r>
              <a:rPr lang="ja-JP" altLang="en-US" sz="2000" smtClean="0"/>
              <a:t>不慣れな作業（者）が発生する日</a:t>
            </a:r>
            <a:endParaRPr lang="en-US" altLang="ja-JP" sz="2000" smtClean="0"/>
          </a:p>
          <a:p>
            <a:pPr eaLnBrk="1" hangingPunct="1">
              <a:buFont typeface="Arial" charset="0"/>
              <a:buNone/>
            </a:pPr>
            <a:endParaRPr lang="en-US" altLang="ja-JP" sz="2000" smtClean="0"/>
          </a:p>
          <a:p>
            <a:pPr>
              <a:buFont typeface="Arial" charset="0"/>
              <a:buNone/>
            </a:pPr>
            <a:r>
              <a:rPr lang="ja-JP" altLang="en-US" sz="2000" smtClean="0"/>
              <a:t>福一での状況特性（Ｈ</a:t>
            </a:r>
            <a:r>
              <a:rPr lang="en-US" altLang="ja-JP" sz="2000" smtClean="0"/>
              <a:t>23</a:t>
            </a:r>
            <a:r>
              <a:rPr lang="ja-JP" altLang="en-US" sz="2000" smtClean="0"/>
              <a:t>年・福島労働局データより）</a:t>
            </a:r>
            <a:endParaRPr lang="en-US" altLang="ja-JP" sz="2000" smtClean="0"/>
          </a:p>
          <a:p>
            <a:r>
              <a:rPr lang="ja-JP" altLang="en-US" sz="2000" smtClean="0"/>
              <a:t>気温２５度以上、湿度７０％以上</a:t>
            </a:r>
            <a:endParaRPr lang="en-US" altLang="ja-JP" sz="2000" smtClean="0"/>
          </a:p>
          <a:p>
            <a:r>
              <a:rPr lang="ja-JP" altLang="en-US" sz="2000" smtClean="0"/>
              <a:t>６月（</a:t>
            </a:r>
            <a:r>
              <a:rPr lang="en-US" altLang="ja-JP" sz="2000" smtClean="0"/>
              <a:t>47</a:t>
            </a:r>
            <a:r>
              <a:rPr lang="ja-JP" altLang="en-US" sz="2000" smtClean="0"/>
              <a:t>％）、</a:t>
            </a:r>
            <a:r>
              <a:rPr lang="ja-JP" altLang="en-US" sz="2000" smtClean="0">
                <a:solidFill>
                  <a:schemeClr val="accent1"/>
                </a:solidFill>
              </a:rPr>
              <a:t>初年度は</a:t>
            </a:r>
            <a:r>
              <a:rPr lang="en-US" altLang="ja-JP" sz="2000" smtClean="0">
                <a:solidFill>
                  <a:schemeClr val="accent1"/>
                </a:solidFill>
              </a:rPr>
              <a:t>3</a:t>
            </a:r>
            <a:r>
              <a:rPr lang="ja-JP" altLang="en-US" sz="2000" smtClean="0">
                <a:solidFill>
                  <a:schemeClr val="accent1"/>
                </a:solidFill>
              </a:rPr>
              <a:t>月から発生</a:t>
            </a:r>
            <a:endParaRPr lang="en-US" altLang="ja-JP" sz="2000" smtClean="0">
              <a:solidFill>
                <a:schemeClr val="accent1"/>
              </a:solidFill>
            </a:endParaRPr>
          </a:p>
          <a:p>
            <a:r>
              <a:rPr lang="ja-JP" altLang="en-US" sz="2000" smtClean="0">
                <a:solidFill>
                  <a:schemeClr val="accent2"/>
                </a:solidFill>
              </a:rPr>
              <a:t>午前中（</a:t>
            </a:r>
            <a:r>
              <a:rPr lang="en-US" altLang="ja-JP" sz="2000" smtClean="0">
                <a:solidFill>
                  <a:schemeClr val="accent2"/>
                </a:solidFill>
              </a:rPr>
              <a:t>7</a:t>
            </a:r>
            <a:r>
              <a:rPr lang="ja-JP" altLang="en-US" sz="2000" smtClean="0">
                <a:solidFill>
                  <a:schemeClr val="accent2"/>
                </a:solidFill>
              </a:rPr>
              <a:t>割）</a:t>
            </a:r>
            <a:endParaRPr lang="en-US" altLang="ja-JP" sz="2000" smtClean="0">
              <a:solidFill>
                <a:schemeClr val="accent2"/>
              </a:solidFill>
            </a:endParaRPr>
          </a:p>
        </p:txBody>
      </p:sp>
      <p:graphicFrame>
        <p:nvGraphicFramePr>
          <p:cNvPr id="5" name="グラフ 4"/>
          <p:cNvGraphicFramePr/>
          <p:nvPr/>
        </p:nvGraphicFramePr>
        <p:xfrm>
          <a:off x="1835696" y="4725144"/>
          <a:ext cx="3581883" cy="2303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nvGraphicFramePr>
        <p:xfrm>
          <a:off x="5364088" y="4797152"/>
          <a:ext cx="3240360" cy="2204864"/>
        </p:xfrm>
        <a:graphic>
          <a:graphicData uri="http://schemas.openxmlformats.org/drawingml/2006/chart">
            <c:chart xmlns:c="http://schemas.openxmlformats.org/drawingml/2006/chart" xmlns:r="http://schemas.openxmlformats.org/officeDocument/2006/relationships" r:id="rId4"/>
          </a:graphicData>
        </a:graphic>
      </p:graphicFrame>
      <p:sp>
        <p:nvSpPr>
          <p:cNvPr id="8" name="角丸四角形吹き出し 7"/>
          <p:cNvSpPr/>
          <p:nvPr/>
        </p:nvSpPr>
        <p:spPr>
          <a:xfrm>
            <a:off x="250825" y="5805488"/>
            <a:ext cx="1728788" cy="287337"/>
          </a:xfrm>
          <a:prstGeom prst="wedgeRoundRectCallout">
            <a:avLst>
              <a:gd name="adj1" fmla="val -9486"/>
              <a:gd name="adj2" fmla="val -2641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t>14-17</a:t>
            </a:r>
            <a:r>
              <a:rPr lang="ja-JP" altLang="en-US" sz="1400" dirty="0"/>
              <a:t>時の作業制限</a:t>
            </a:r>
          </a:p>
        </p:txBody>
      </p:sp>
      <p:sp>
        <p:nvSpPr>
          <p:cNvPr id="9" name="正方形/長方形 8"/>
          <p:cNvSpPr/>
          <p:nvPr/>
        </p:nvSpPr>
        <p:spPr>
          <a:xfrm>
            <a:off x="4643438" y="6538913"/>
            <a:ext cx="4487862" cy="30797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ja-JP" altLang="en-US" sz="1400" dirty="0"/>
              <a:t>熱中症シーズンは来月には到来！ＡＭは対応頻度高！</a:t>
            </a:r>
          </a:p>
        </p:txBody>
      </p:sp>
      <p:sp>
        <p:nvSpPr>
          <p:cNvPr id="10" name="正方形/長方形 9"/>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1"/>
          <p:cNvSpPr>
            <a:spLocks noGrp="1"/>
          </p:cNvSpPr>
          <p:nvPr>
            <p:ph type="title"/>
          </p:nvPr>
        </p:nvSpPr>
        <p:spPr/>
        <p:txBody>
          <a:bodyPr/>
          <a:lstStyle/>
          <a:p>
            <a:r>
              <a:rPr lang="ja-JP" altLang="en-US" smtClean="0"/>
              <a:t>重症例はいつ発生するか</a:t>
            </a:r>
          </a:p>
        </p:txBody>
      </p:sp>
      <p:sp>
        <p:nvSpPr>
          <p:cNvPr id="51202" name="コンテンツ プレースホルダ 2"/>
          <p:cNvSpPr>
            <a:spLocks noGrp="1"/>
          </p:cNvSpPr>
          <p:nvPr>
            <p:ph idx="1"/>
          </p:nvPr>
        </p:nvSpPr>
        <p:spPr/>
        <p:txBody>
          <a:bodyPr/>
          <a:lstStyle/>
          <a:p>
            <a:pPr>
              <a:buFont typeface="Arial" charset="0"/>
              <a:buNone/>
            </a:pPr>
            <a:r>
              <a:rPr lang="ja-JP" altLang="en-US" sz="2800" smtClean="0"/>
              <a:t>教科書的事項</a:t>
            </a:r>
            <a:endParaRPr lang="en-US" altLang="ja-JP" sz="2800" smtClean="0"/>
          </a:p>
          <a:p>
            <a:r>
              <a:rPr lang="ja-JP" altLang="en-US" sz="2800" smtClean="0">
                <a:solidFill>
                  <a:srgbClr val="FF0000"/>
                </a:solidFill>
              </a:rPr>
              <a:t>作業開始初日から３日目</a:t>
            </a:r>
            <a:r>
              <a:rPr lang="ja-JP" altLang="en-US" sz="2800" smtClean="0"/>
              <a:t>が圧倒的に多い</a:t>
            </a:r>
            <a:endParaRPr lang="en-US" altLang="ja-JP" sz="2800" smtClean="0"/>
          </a:p>
          <a:p>
            <a:endParaRPr lang="en-US" altLang="ja-JP" sz="2800" smtClean="0"/>
          </a:p>
          <a:p>
            <a:endParaRPr lang="en-US" altLang="ja-JP" sz="2800" smtClean="0"/>
          </a:p>
          <a:p>
            <a:endParaRPr lang="en-US" altLang="ja-JP" sz="2800" smtClean="0"/>
          </a:p>
          <a:p>
            <a:endParaRPr lang="en-US" altLang="ja-JP" sz="2800" smtClean="0"/>
          </a:p>
          <a:p>
            <a:endParaRPr lang="en-US" altLang="ja-JP" sz="2800" smtClean="0"/>
          </a:p>
          <a:p>
            <a:pPr>
              <a:buFont typeface="Arial" charset="0"/>
              <a:buNone/>
            </a:pPr>
            <a:r>
              <a:rPr lang="ja-JP" altLang="en-US" sz="2800" smtClean="0"/>
              <a:t>福一</a:t>
            </a:r>
            <a:endParaRPr lang="en-US" altLang="ja-JP" sz="2800" smtClean="0"/>
          </a:p>
          <a:p>
            <a:r>
              <a:rPr lang="ja-JP" altLang="en-US" sz="2800" smtClean="0"/>
              <a:t>死亡例なし</a:t>
            </a:r>
            <a:endParaRPr lang="en-US" altLang="ja-JP" sz="2800" smtClean="0"/>
          </a:p>
          <a:p>
            <a:pPr>
              <a:buFont typeface="Arial" charset="0"/>
              <a:buNone/>
            </a:pPr>
            <a:endParaRPr lang="en-US" altLang="ja-JP" sz="2800" smtClean="0"/>
          </a:p>
          <a:p>
            <a:endParaRPr lang="en-US" altLang="ja-JP" sz="2800" smtClean="0"/>
          </a:p>
          <a:p>
            <a:pPr>
              <a:buFont typeface="Arial" charset="0"/>
              <a:buNone/>
            </a:pPr>
            <a:endParaRPr lang="ja-JP" altLang="en-US" sz="2800" smtClean="0"/>
          </a:p>
        </p:txBody>
      </p:sp>
      <p:pic>
        <p:nvPicPr>
          <p:cNvPr id="51203" name="Picture 2"/>
          <p:cNvPicPr>
            <a:picLocks noChangeAspect="1" noChangeArrowheads="1"/>
          </p:cNvPicPr>
          <p:nvPr/>
        </p:nvPicPr>
        <p:blipFill>
          <a:blip r:embed="rId3"/>
          <a:srcRect/>
          <a:stretch>
            <a:fillRect/>
          </a:stretch>
        </p:blipFill>
        <p:spPr bwMode="auto">
          <a:xfrm>
            <a:off x="1763713" y="2781300"/>
            <a:ext cx="6124575" cy="2376488"/>
          </a:xfrm>
          <a:prstGeom prst="rect">
            <a:avLst/>
          </a:prstGeom>
          <a:noFill/>
          <a:ln w="9525">
            <a:noFill/>
            <a:miter lim="800000"/>
            <a:headEnd/>
            <a:tailEnd/>
          </a:ln>
        </p:spPr>
      </p:pic>
      <p:sp>
        <p:nvSpPr>
          <p:cNvPr id="51204" name="正方形/長方形 4"/>
          <p:cNvSpPr>
            <a:spLocks noChangeArrowheads="1"/>
          </p:cNvSpPr>
          <p:nvPr/>
        </p:nvSpPr>
        <p:spPr bwMode="auto">
          <a:xfrm>
            <a:off x="2124075" y="2565400"/>
            <a:ext cx="5443538" cy="461963"/>
          </a:xfrm>
          <a:prstGeom prst="rect">
            <a:avLst/>
          </a:prstGeom>
          <a:noFill/>
          <a:ln w="9525">
            <a:noFill/>
            <a:miter lim="800000"/>
            <a:headEnd/>
            <a:tailEnd/>
          </a:ln>
        </p:spPr>
        <p:txBody>
          <a:bodyPr wrap="none">
            <a:spAutoFit/>
          </a:bodyPr>
          <a:lstStyle/>
          <a:p>
            <a:r>
              <a:rPr lang="ja-JP" altLang="en-US" sz="2400" b="1">
                <a:solidFill>
                  <a:srgbClr val="FF0000"/>
                </a:solidFill>
              </a:rPr>
              <a:t>熱中症死亡災害の作業日数別発生件数</a:t>
            </a:r>
          </a:p>
        </p:txBody>
      </p:sp>
      <p:sp>
        <p:nvSpPr>
          <p:cNvPr id="51205" name="正方形/長方形 5"/>
          <p:cNvSpPr>
            <a:spLocks noChangeArrowheads="1"/>
          </p:cNvSpPr>
          <p:nvPr/>
        </p:nvSpPr>
        <p:spPr bwMode="auto">
          <a:xfrm>
            <a:off x="5364163" y="3213100"/>
            <a:ext cx="2038350" cy="369888"/>
          </a:xfrm>
          <a:prstGeom prst="rect">
            <a:avLst/>
          </a:prstGeom>
          <a:noFill/>
          <a:ln w="9525">
            <a:noFill/>
            <a:miter lim="800000"/>
            <a:headEnd/>
            <a:tailEnd/>
          </a:ln>
        </p:spPr>
        <p:txBody>
          <a:bodyPr wrap="none">
            <a:spAutoFit/>
          </a:bodyPr>
          <a:lstStyle/>
          <a:p>
            <a:r>
              <a:rPr lang="ja-JP" altLang="en-US"/>
              <a:t>（平成</a:t>
            </a:r>
            <a:r>
              <a:rPr lang="en-US" altLang="ja-JP"/>
              <a:t>19</a:t>
            </a:r>
            <a:r>
              <a:rPr lang="ja-JP" altLang="en-US"/>
              <a:t>年～</a:t>
            </a:r>
            <a:r>
              <a:rPr lang="en-US" altLang="ja-JP"/>
              <a:t>21</a:t>
            </a:r>
            <a:r>
              <a:rPr lang="ja-JP" altLang="en-US"/>
              <a:t>年）</a:t>
            </a:r>
          </a:p>
        </p:txBody>
      </p:sp>
      <p:sp>
        <p:nvSpPr>
          <p:cNvPr id="7" name="正方形/長方形 6"/>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
        <p:nvSpPr>
          <p:cNvPr id="4" name="正方形/長方形 3"/>
          <p:cNvSpPr/>
          <p:nvPr/>
        </p:nvSpPr>
        <p:spPr>
          <a:xfrm>
            <a:off x="1692275" y="6145213"/>
            <a:ext cx="6192838"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ja-JP" altLang="en-US" sz="2000" dirty="0"/>
              <a:t>最初の数日～</a:t>
            </a:r>
            <a:r>
              <a:rPr lang="en-US" altLang="ja-JP" sz="2000" dirty="0"/>
              <a:t>1</a:t>
            </a:r>
            <a:r>
              <a:rPr lang="ja-JP" altLang="en-US" sz="2000" dirty="0"/>
              <a:t>週間は特に要注意！</a:t>
            </a:r>
            <a:endParaRPr lang="en-US" altLang="ja-JP" sz="2000" dirty="0"/>
          </a:p>
          <a:p>
            <a:pPr algn="ctr">
              <a:defRPr/>
            </a:pPr>
            <a:r>
              <a:rPr lang="ja-JP" altLang="en-US" sz="2000" dirty="0"/>
              <a:t>「慣れるまでが勝負」・「追々やる、では遅い」</a:t>
            </a:r>
            <a:endParaRPr lang="en-US" altLang="ja-JP"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a:spLocks noGrp="1"/>
          </p:cNvSpPr>
          <p:nvPr>
            <p:ph type="title"/>
          </p:nvPr>
        </p:nvSpPr>
        <p:spPr/>
        <p:txBody>
          <a:bodyPr/>
          <a:lstStyle/>
          <a:p>
            <a:r>
              <a:rPr lang="ja-JP" altLang="en-US" smtClean="0"/>
              <a:t>熱順化</a:t>
            </a:r>
          </a:p>
        </p:txBody>
      </p:sp>
      <p:sp>
        <p:nvSpPr>
          <p:cNvPr id="53250" name="コンテンツ プレースホルダ 2"/>
          <p:cNvSpPr>
            <a:spLocks noGrp="1"/>
          </p:cNvSpPr>
          <p:nvPr>
            <p:ph idx="1"/>
          </p:nvPr>
        </p:nvSpPr>
        <p:spPr/>
        <p:txBody>
          <a:bodyPr/>
          <a:lstStyle/>
          <a:p>
            <a:r>
              <a:rPr lang="ja-JP" altLang="en-US" smtClean="0"/>
              <a:t>作業者が順化していない状態から７日以上かけて熱への</a:t>
            </a:r>
            <a:r>
              <a:rPr lang="ja-JP" altLang="en-US" smtClean="0">
                <a:solidFill>
                  <a:srgbClr val="FF0000"/>
                </a:solidFill>
              </a:rPr>
              <a:t>ばく露時間（作業負荷）を次第に長く</a:t>
            </a:r>
            <a:r>
              <a:rPr lang="ja-JP" altLang="en-US" smtClean="0"/>
              <a:t>する</a:t>
            </a:r>
            <a:endParaRPr lang="en-US" altLang="ja-JP" smtClean="0"/>
          </a:p>
          <a:p>
            <a:endParaRPr lang="en-US" altLang="ja-JP" smtClean="0"/>
          </a:p>
          <a:p>
            <a:endParaRPr lang="en-US" altLang="ja-JP" smtClean="0"/>
          </a:p>
          <a:p>
            <a:r>
              <a:rPr lang="ja-JP" altLang="en-US" smtClean="0"/>
              <a:t>熱ばく露が中断すると４日後には順化の顕著な喪失が始まり３～４週間後には完全に失われる</a:t>
            </a:r>
          </a:p>
          <a:p>
            <a:endParaRPr lang="ja-JP" altLang="en-US" smtClean="0"/>
          </a:p>
        </p:txBody>
      </p:sp>
      <p:pic>
        <p:nvPicPr>
          <p:cNvPr id="53251" name="Picture 2" descr="http://img.blog.english.vc/20100509_1389117.jpg"/>
          <p:cNvPicPr>
            <a:picLocks noChangeAspect="1" noChangeArrowheads="1"/>
          </p:cNvPicPr>
          <p:nvPr/>
        </p:nvPicPr>
        <p:blipFill>
          <a:blip r:embed="rId3"/>
          <a:srcRect/>
          <a:stretch>
            <a:fillRect/>
          </a:stretch>
        </p:blipFill>
        <p:spPr bwMode="auto">
          <a:xfrm>
            <a:off x="5867400" y="2708275"/>
            <a:ext cx="2808288" cy="1584325"/>
          </a:xfrm>
          <a:prstGeom prst="rect">
            <a:avLst/>
          </a:prstGeom>
          <a:noFill/>
          <a:ln w="9525">
            <a:noFill/>
            <a:miter lim="800000"/>
            <a:headEnd/>
            <a:tailEnd/>
          </a:ln>
        </p:spPr>
      </p:pic>
      <p:sp>
        <p:nvSpPr>
          <p:cNvPr id="5" name="正方形/長方形 4"/>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
        <p:nvSpPr>
          <p:cNvPr id="4" name="正方形/長方形 3"/>
          <p:cNvSpPr/>
          <p:nvPr/>
        </p:nvSpPr>
        <p:spPr>
          <a:xfrm>
            <a:off x="1042988" y="6092825"/>
            <a:ext cx="7208837" cy="461963"/>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80963" lvl="1" algn="ctr">
              <a:defRPr/>
            </a:pPr>
            <a:r>
              <a:rPr lang="en-US" altLang="ja-JP" sz="2400" b="1" dirty="0"/>
              <a:t>『</a:t>
            </a:r>
            <a:r>
              <a:rPr lang="ja-JP" altLang="en-US" sz="2400" b="1" dirty="0"/>
              <a:t>シーズン初期は休憩・水分塩分補給をこまめに！</a:t>
            </a:r>
            <a:r>
              <a:rPr lang="en-US" altLang="ja-JP" sz="2400" b="1"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0825" y="5157788"/>
            <a:ext cx="8497888" cy="10795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en-US" altLang="ja-JP" sz="3600" dirty="0">
                <a:solidFill>
                  <a:schemeClr val="bg1"/>
                </a:solidFill>
              </a:rPr>
              <a:t>『</a:t>
            </a:r>
            <a:r>
              <a:rPr lang="ja-JP" altLang="en-US" sz="3600" dirty="0">
                <a:solidFill>
                  <a:schemeClr val="bg1"/>
                </a:solidFill>
              </a:rPr>
              <a:t>作業前日は飲酒は控えめにして二日酔いは絶対に避けましょう！</a:t>
            </a:r>
            <a:r>
              <a:rPr lang="en-US" altLang="ja-JP" sz="3600" dirty="0">
                <a:solidFill>
                  <a:schemeClr val="bg1"/>
                </a:solidFill>
              </a:rPr>
              <a:t>』</a:t>
            </a:r>
            <a:endParaRPr lang="ja-JP" altLang="en-US" sz="3600" dirty="0">
              <a:solidFill>
                <a:schemeClr val="bg1"/>
              </a:solidFill>
            </a:endParaRPr>
          </a:p>
        </p:txBody>
      </p:sp>
      <p:sp>
        <p:nvSpPr>
          <p:cNvPr id="55298" name="タイトル 1"/>
          <p:cNvSpPr>
            <a:spLocks noGrp="1"/>
          </p:cNvSpPr>
          <p:nvPr>
            <p:ph type="title"/>
          </p:nvPr>
        </p:nvSpPr>
        <p:spPr/>
        <p:txBody>
          <a:bodyPr/>
          <a:lstStyle/>
          <a:p>
            <a:pPr eaLnBrk="1" hangingPunct="1"/>
            <a:r>
              <a:rPr lang="ja-JP" altLang="en-US" smtClean="0"/>
              <a:t>②作業前日から当日朝の注意</a:t>
            </a:r>
            <a:r>
              <a:rPr lang="en-US" altLang="ja-JP" smtClean="0"/>
              <a:t>(1)</a:t>
            </a:r>
            <a:endParaRPr lang="ja-JP" altLang="en-US" smtClean="0"/>
          </a:p>
        </p:txBody>
      </p:sp>
      <p:sp>
        <p:nvSpPr>
          <p:cNvPr id="3" name="コンテンツ プレースホルダー 2"/>
          <p:cNvSpPr>
            <a:spLocks noGrp="1"/>
          </p:cNvSpPr>
          <p:nvPr>
            <p:ph idx="1"/>
          </p:nvPr>
        </p:nvSpPr>
        <p:spPr>
          <a:xfrm>
            <a:off x="250825" y="1600200"/>
            <a:ext cx="8713788" cy="3484563"/>
          </a:xfrm>
        </p:spPr>
        <p:txBody>
          <a:bodyPr rtlCol="0">
            <a:normAutofit/>
          </a:bodyPr>
          <a:lstStyle/>
          <a:p>
            <a:pPr marL="0" indent="0" eaLnBrk="1" fontAlgn="auto" hangingPunct="1">
              <a:spcAft>
                <a:spcPts val="0"/>
              </a:spcAft>
              <a:buFont typeface="Arial" pitchFamily="34" charset="0"/>
              <a:buNone/>
              <a:defRPr/>
            </a:pPr>
            <a:r>
              <a:rPr lang="ja-JP" altLang="en-US" dirty="0"/>
              <a:t>アルコール</a:t>
            </a:r>
            <a:r>
              <a:rPr lang="ja-JP" altLang="en-US" dirty="0" smtClean="0"/>
              <a:t>は尿の量を増やし、体内の水分を排泄</a:t>
            </a: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Char char="•"/>
              <a:defRPr/>
            </a:pPr>
            <a:endParaRPr lang="en-US" altLang="ja-JP" dirty="0" smtClean="0"/>
          </a:p>
          <a:p>
            <a:pPr marL="0" indent="0" eaLnBrk="1" fontAlgn="auto" hangingPunct="1">
              <a:spcAft>
                <a:spcPts val="0"/>
              </a:spcAft>
              <a:buFont typeface="Arial" pitchFamily="34" charset="0"/>
              <a:buNone/>
              <a:defRPr/>
            </a:pPr>
            <a:r>
              <a:rPr lang="ja-JP" altLang="en-US" dirty="0" smtClean="0"/>
              <a:t>脱水状態になってしまう</a:t>
            </a:r>
            <a:endParaRPr lang="en-US" altLang="ja-JP" dirty="0"/>
          </a:p>
          <a:p>
            <a:pPr marL="0" indent="0" eaLnBrk="1" fontAlgn="auto" hangingPunct="1">
              <a:spcAft>
                <a:spcPts val="0"/>
              </a:spcAft>
              <a:buFont typeface="Arial" pitchFamily="34" charset="0"/>
              <a:buNone/>
              <a:defRPr/>
            </a:pPr>
            <a:endParaRPr lang="en-US" altLang="ja-JP" dirty="0" smtClean="0"/>
          </a:p>
        </p:txBody>
      </p:sp>
      <p:sp>
        <p:nvSpPr>
          <p:cNvPr id="4" name="下矢印 3"/>
          <p:cNvSpPr/>
          <p:nvPr/>
        </p:nvSpPr>
        <p:spPr>
          <a:xfrm>
            <a:off x="2003425" y="2300288"/>
            <a:ext cx="1223963" cy="1008062"/>
          </a:xfrm>
          <a:prstGeom prst="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下矢印 5"/>
          <p:cNvSpPr/>
          <p:nvPr/>
        </p:nvSpPr>
        <p:spPr>
          <a:xfrm>
            <a:off x="2003425" y="3965575"/>
            <a:ext cx="1223963" cy="1008063"/>
          </a:xfrm>
          <a:prstGeom prst="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55302" name="Picture 3"/>
          <p:cNvPicPr>
            <a:picLocks noChangeAspect="1" noChangeArrowheads="1"/>
          </p:cNvPicPr>
          <p:nvPr/>
        </p:nvPicPr>
        <p:blipFill>
          <a:blip r:embed="rId3"/>
          <a:srcRect/>
          <a:stretch>
            <a:fillRect/>
          </a:stretch>
        </p:blipFill>
        <p:spPr bwMode="auto">
          <a:xfrm>
            <a:off x="6156325" y="2492375"/>
            <a:ext cx="2362200" cy="2400300"/>
          </a:xfrm>
          <a:prstGeom prst="rect">
            <a:avLst/>
          </a:prstGeom>
          <a:noFill/>
          <a:ln w="9525">
            <a:noFill/>
            <a:miter lim="800000"/>
            <a:headEnd/>
            <a:tailEnd/>
          </a:ln>
        </p:spPr>
      </p:pic>
      <p:pic>
        <p:nvPicPr>
          <p:cNvPr id="55303" name="Picture 1"/>
          <p:cNvPicPr>
            <a:picLocks noChangeAspect="1" noChangeArrowheads="1"/>
          </p:cNvPicPr>
          <p:nvPr/>
        </p:nvPicPr>
        <p:blipFill>
          <a:blip r:embed="rId4"/>
          <a:srcRect/>
          <a:stretch>
            <a:fillRect/>
          </a:stretch>
        </p:blipFill>
        <p:spPr bwMode="auto">
          <a:xfrm>
            <a:off x="4500563" y="2133600"/>
            <a:ext cx="1681162"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8313" y="5445125"/>
            <a:ext cx="5256212" cy="86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346" name="タイトル 1"/>
          <p:cNvSpPr>
            <a:spLocks noGrp="1"/>
          </p:cNvSpPr>
          <p:nvPr>
            <p:ph type="title"/>
          </p:nvPr>
        </p:nvSpPr>
        <p:spPr/>
        <p:txBody>
          <a:bodyPr/>
          <a:lstStyle/>
          <a:p>
            <a:pPr eaLnBrk="1" hangingPunct="1"/>
            <a:r>
              <a:rPr lang="ja-JP" altLang="en-US" smtClean="0"/>
              <a:t>②作業前日から当日朝の注意</a:t>
            </a:r>
            <a:r>
              <a:rPr lang="en-US" altLang="ja-JP" smtClean="0"/>
              <a:t>(2)</a:t>
            </a:r>
            <a:endParaRPr lang="ja-JP" altLang="en-US" smtClean="0"/>
          </a:p>
        </p:txBody>
      </p:sp>
      <p:sp>
        <p:nvSpPr>
          <p:cNvPr id="57347" name="コンテンツ プレースホルダー 2"/>
          <p:cNvSpPr>
            <a:spLocks noGrp="1"/>
          </p:cNvSpPr>
          <p:nvPr>
            <p:ph idx="1"/>
          </p:nvPr>
        </p:nvSpPr>
        <p:spPr>
          <a:xfrm>
            <a:off x="457200" y="1600200"/>
            <a:ext cx="8229600" cy="1181100"/>
          </a:xfrm>
          <a:solidFill>
            <a:srgbClr val="FF0000"/>
          </a:solidFill>
        </p:spPr>
        <p:txBody>
          <a:bodyPr/>
          <a:lstStyle/>
          <a:p>
            <a:pPr marL="0" indent="0" eaLnBrk="1" hangingPunct="1">
              <a:buFont typeface="Arial" charset="0"/>
              <a:buNone/>
            </a:pPr>
            <a:r>
              <a:rPr lang="en-US" altLang="ja-JP" smtClean="0">
                <a:solidFill>
                  <a:schemeClr val="bg1"/>
                </a:solidFill>
              </a:rPr>
              <a:t>『</a:t>
            </a:r>
            <a:r>
              <a:rPr lang="ja-JP" altLang="en-US" smtClean="0">
                <a:solidFill>
                  <a:schemeClr val="bg1"/>
                </a:solidFill>
              </a:rPr>
              <a:t>睡眠不足は熱中症の危険性を高めます。前日は夜更かしをせず、早めに就寝しましょう。</a:t>
            </a:r>
            <a:r>
              <a:rPr lang="en-US" altLang="ja-JP" smtClean="0">
                <a:solidFill>
                  <a:schemeClr val="bg1"/>
                </a:solidFill>
              </a:rPr>
              <a:t> 』</a:t>
            </a:r>
          </a:p>
          <a:p>
            <a:pPr marL="0" indent="0" eaLnBrk="1" hangingPunct="1">
              <a:buFont typeface="Arial" charset="0"/>
              <a:buNone/>
            </a:pPr>
            <a:endParaRPr lang="en-US" altLang="ja-JP" smtClean="0">
              <a:solidFill>
                <a:schemeClr val="bg1"/>
              </a:solidFill>
            </a:endParaRPr>
          </a:p>
          <a:p>
            <a:pPr marL="0" indent="0" eaLnBrk="1" hangingPunct="1">
              <a:buFont typeface="Arial" charset="0"/>
              <a:buNone/>
            </a:pPr>
            <a:endParaRPr lang="en-US" altLang="ja-JP" smtClean="0">
              <a:solidFill>
                <a:schemeClr val="bg1"/>
              </a:solidFill>
            </a:endParaRPr>
          </a:p>
          <a:p>
            <a:pPr marL="0" indent="0" eaLnBrk="1" hangingPunct="1">
              <a:buFont typeface="Arial" charset="0"/>
              <a:buNone/>
            </a:pPr>
            <a:endParaRPr lang="en-US" altLang="ja-JP" smtClean="0">
              <a:solidFill>
                <a:schemeClr val="bg1"/>
              </a:solidFill>
            </a:endParaRPr>
          </a:p>
          <a:p>
            <a:pPr marL="0" indent="0" eaLnBrk="1" hangingPunct="1">
              <a:buFont typeface="Arial" charset="0"/>
              <a:buNone/>
            </a:pPr>
            <a:endParaRPr lang="en-US" altLang="ja-JP" smtClean="0">
              <a:solidFill>
                <a:schemeClr val="bg1"/>
              </a:solidFill>
            </a:endParaRPr>
          </a:p>
          <a:p>
            <a:pPr marL="0" indent="0" eaLnBrk="1" hangingPunct="1">
              <a:buFont typeface="Arial" charset="0"/>
              <a:buNone/>
            </a:pPr>
            <a:endParaRPr lang="en-US" altLang="ja-JP" smtClean="0">
              <a:solidFill>
                <a:schemeClr val="bg1"/>
              </a:solidFill>
            </a:endParaRPr>
          </a:p>
          <a:p>
            <a:pPr marL="0" indent="0" eaLnBrk="1" hangingPunct="1">
              <a:buFont typeface="Arial" charset="0"/>
              <a:buNone/>
            </a:pPr>
            <a:r>
              <a:rPr lang="en-US" altLang="ja-JP" smtClean="0">
                <a:solidFill>
                  <a:schemeClr val="bg1"/>
                </a:solidFill>
              </a:rPr>
              <a:t>『</a:t>
            </a:r>
            <a:r>
              <a:rPr lang="ja-JP" altLang="en-US" smtClean="0">
                <a:solidFill>
                  <a:schemeClr val="bg1"/>
                </a:solidFill>
              </a:rPr>
              <a:t>必ず朝食は摂りましょう。</a:t>
            </a:r>
            <a:r>
              <a:rPr lang="en-US" altLang="ja-JP" smtClean="0">
                <a:solidFill>
                  <a:schemeClr val="bg1"/>
                </a:solidFill>
              </a:rPr>
              <a:t>』</a:t>
            </a:r>
          </a:p>
        </p:txBody>
      </p:sp>
      <p:pic>
        <p:nvPicPr>
          <p:cNvPr id="57348" name="Picture 3" descr="C:\Users\平岡　晃\AppData\Local\Microsoft\Windows\Temporary Internet Files\Content.IE5\EIEMRHQG\MC900379137[1].wmf"/>
          <p:cNvPicPr>
            <a:picLocks noChangeAspect="1" noChangeArrowheads="1"/>
          </p:cNvPicPr>
          <p:nvPr/>
        </p:nvPicPr>
        <p:blipFill>
          <a:blip r:embed="rId3"/>
          <a:srcRect/>
          <a:stretch>
            <a:fillRect/>
          </a:stretch>
        </p:blipFill>
        <p:spPr bwMode="auto">
          <a:xfrm>
            <a:off x="3851275" y="2908300"/>
            <a:ext cx="1909763" cy="1528763"/>
          </a:xfrm>
          <a:prstGeom prst="rect">
            <a:avLst/>
          </a:prstGeom>
          <a:noFill/>
          <a:ln w="9525">
            <a:noFill/>
            <a:miter lim="800000"/>
            <a:headEnd/>
            <a:tailEnd/>
          </a:ln>
        </p:spPr>
      </p:pic>
      <p:pic>
        <p:nvPicPr>
          <p:cNvPr id="57349" name="Picture 4"/>
          <p:cNvPicPr>
            <a:picLocks noChangeAspect="1" noChangeArrowheads="1"/>
          </p:cNvPicPr>
          <p:nvPr/>
        </p:nvPicPr>
        <p:blipFill>
          <a:blip r:embed="rId4"/>
          <a:srcRect/>
          <a:stretch>
            <a:fillRect/>
          </a:stretch>
        </p:blipFill>
        <p:spPr bwMode="auto">
          <a:xfrm>
            <a:off x="971550" y="2790825"/>
            <a:ext cx="2376488" cy="1784350"/>
          </a:xfrm>
          <a:prstGeom prst="rect">
            <a:avLst/>
          </a:prstGeom>
          <a:noFill/>
          <a:ln w="9525">
            <a:noFill/>
            <a:miter lim="800000"/>
            <a:headEnd/>
            <a:tailEnd/>
          </a:ln>
        </p:spPr>
      </p:pic>
      <p:pic>
        <p:nvPicPr>
          <p:cNvPr id="57350" name="Picture 1"/>
          <p:cNvPicPr>
            <a:picLocks noChangeAspect="1" noChangeArrowheads="1"/>
          </p:cNvPicPr>
          <p:nvPr/>
        </p:nvPicPr>
        <p:blipFill>
          <a:blip r:embed="rId5"/>
          <a:srcRect/>
          <a:stretch>
            <a:fillRect/>
          </a:stretch>
        </p:blipFill>
        <p:spPr bwMode="auto">
          <a:xfrm>
            <a:off x="6011863" y="4221163"/>
            <a:ext cx="2835275"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8313" y="1700213"/>
            <a:ext cx="8280400" cy="23050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9394" name="タイトル 1"/>
          <p:cNvSpPr>
            <a:spLocks noGrp="1"/>
          </p:cNvSpPr>
          <p:nvPr>
            <p:ph type="title"/>
          </p:nvPr>
        </p:nvSpPr>
        <p:spPr>
          <a:xfrm>
            <a:off x="457200" y="476250"/>
            <a:ext cx="8229600" cy="1143000"/>
          </a:xfrm>
        </p:spPr>
        <p:txBody>
          <a:bodyPr/>
          <a:lstStyle/>
          <a:p>
            <a:pPr eaLnBrk="1" hangingPunct="1"/>
            <a:r>
              <a:rPr lang="ja-JP" altLang="en-US" smtClean="0"/>
              <a:t>③　作業前のチェック</a:t>
            </a:r>
          </a:p>
        </p:txBody>
      </p:sp>
      <p:sp>
        <p:nvSpPr>
          <p:cNvPr id="59395" name="コンテンツ プレースホルダー 2"/>
          <p:cNvSpPr>
            <a:spLocks noGrp="1"/>
          </p:cNvSpPr>
          <p:nvPr>
            <p:ph idx="1"/>
          </p:nvPr>
        </p:nvSpPr>
        <p:spPr>
          <a:xfrm>
            <a:off x="501650" y="5157788"/>
            <a:ext cx="8607425" cy="1439862"/>
          </a:xfrm>
        </p:spPr>
        <p:txBody>
          <a:bodyPr/>
          <a:lstStyle/>
          <a:p>
            <a:pPr eaLnBrk="1" hangingPunct="1">
              <a:buFont typeface="Wingdings" pitchFamily="2" charset="2"/>
              <a:buChar char="ü"/>
            </a:pPr>
            <a:r>
              <a:rPr lang="ja-JP" altLang="en-US" sz="2800" smtClean="0"/>
              <a:t>作業前の体調不良は熱中症発生と強い関連</a:t>
            </a:r>
            <a:endParaRPr lang="en-US" altLang="ja-JP" sz="2800" smtClean="0"/>
          </a:p>
          <a:p>
            <a:pPr eaLnBrk="1" hangingPunct="1">
              <a:buFont typeface="Wingdings" pitchFamily="2" charset="2"/>
              <a:buChar char="ü"/>
            </a:pPr>
            <a:r>
              <a:rPr lang="ja-JP" altLang="en-US" sz="2800" smtClean="0"/>
              <a:t>協力企業さん含め、当日の体調チェックの励行を！</a:t>
            </a:r>
            <a:endParaRPr lang="en-US" altLang="ja-JP" sz="2800" smtClean="0"/>
          </a:p>
        </p:txBody>
      </p:sp>
      <p:sp>
        <p:nvSpPr>
          <p:cNvPr id="59396" name="テキスト ボックス 3"/>
          <p:cNvSpPr txBox="1">
            <a:spLocks noChangeArrowheads="1"/>
          </p:cNvSpPr>
          <p:nvPr/>
        </p:nvSpPr>
        <p:spPr bwMode="auto">
          <a:xfrm>
            <a:off x="827088" y="1830388"/>
            <a:ext cx="7632700" cy="1938337"/>
          </a:xfrm>
          <a:prstGeom prst="rect">
            <a:avLst/>
          </a:prstGeom>
          <a:noFill/>
          <a:ln w="9525">
            <a:noFill/>
            <a:miter lim="800000"/>
            <a:headEnd/>
            <a:tailEnd/>
          </a:ln>
        </p:spPr>
        <p:txBody>
          <a:bodyPr>
            <a:spAutoFit/>
          </a:bodyPr>
          <a:lstStyle/>
          <a:p>
            <a:r>
              <a:rPr lang="en-US" altLang="ja-JP" sz="4000" b="1">
                <a:solidFill>
                  <a:schemeClr val="bg1"/>
                </a:solidFill>
              </a:rPr>
              <a:t>『</a:t>
            </a:r>
            <a:r>
              <a:rPr lang="ja-JP" altLang="en-US" sz="4000" b="1">
                <a:solidFill>
                  <a:schemeClr val="bg1"/>
                </a:solidFill>
              </a:rPr>
              <a:t>発熱・下痢などの症状は熱中症をおこしやすい状態です。</a:t>
            </a:r>
            <a:endParaRPr lang="en-US" altLang="ja-JP" sz="4000" b="1">
              <a:solidFill>
                <a:schemeClr val="bg1"/>
              </a:solidFill>
            </a:endParaRPr>
          </a:p>
          <a:p>
            <a:r>
              <a:rPr lang="ja-JP" altLang="en-US" sz="4000" b="1">
                <a:solidFill>
                  <a:schemeClr val="bg1"/>
                </a:solidFill>
              </a:rPr>
              <a:t>速やかに上長に報告を！</a:t>
            </a:r>
            <a:r>
              <a:rPr lang="en-US" altLang="ja-JP" sz="4000" b="1">
                <a:solidFill>
                  <a:schemeClr val="bg1"/>
                </a:solidFill>
              </a:rPr>
              <a:t>』</a:t>
            </a:r>
            <a:endParaRPr lang="ja-JP" altLang="en-US" sz="4000" b="1">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コンテンツ プレースホルダー 3" descr="熱中症予防問診(日立製作所).pdf - Adobe Reader"/>
          <p:cNvPicPr>
            <a:picLocks noGrp="1" noChangeAspect="1"/>
          </p:cNvPicPr>
          <p:nvPr>
            <p:ph idx="1"/>
          </p:nvPr>
        </p:nvPicPr>
        <p:blipFill>
          <a:blip r:embed="rId3"/>
          <a:srcRect l="4961" t="18268" r="3471" b="1994"/>
          <a:stretch>
            <a:fillRect/>
          </a:stretch>
        </p:blipFill>
        <p:spPr>
          <a:xfrm>
            <a:off x="152400" y="1341438"/>
            <a:ext cx="8883650" cy="4679950"/>
          </a:xfrm>
        </p:spPr>
      </p:pic>
      <p:sp>
        <p:nvSpPr>
          <p:cNvPr id="61442" name="タイトル 1"/>
          <p:cNvSpPr>
            <a:spLocks noGrp="1"/>
          </p:cNvSpPr>
          <p:nvPr>
            <p:ph type="title"/>
          </p:nvPr>
        </p:nvSpPr>
        <p:spPr>
          <a:xfrm>
            <a:off x="385763" y="287338"/>
            <a:ext cx="8434387" cy="909637"/>
          </a:xfrm>
          <a:solidFill>
            <a:schemeClr val="bg1"/>
          </a:solidFill>
        </p:spPr>
        <p:txBody>
          <a:bodyPr/>
          <a:lstStyle/>
          <a:p>
            <a:pPr eaLnBrk="1" hangingPunct="1"/>
            <a:r>
              <a:rPr lang="ja-JP" altLang="en-US" smtClean="0"/>
              <a:t>（例）毎朝の体調チェックシート</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r>
              <a:rPr lang="ja-JP" altLang="en-US" smtClean="0"/>
              <a:t>作業前集合時のチェック事項</a:t>
            </a:r>
          </a:p>
        </p:txBody>
      </p:sp>
      <p:sp>
        <p:nvSpPr>
          <p:cNvPr id="63490" name="Rectangle 3"/>
          <p:cNvSpPr>
            <a:spLocks noGrp="1"/>
          </p:cNvSpPr>
          <p:nvPr>
            <p:ph type="body" idx="1"/>
          </p:nvPr>
        </p:nvSpPr>
        <p:spPr/>
        <p:txBody>
          <a:bodyPr/>
          <a:lstStyle/>
          <a:p>
            <a:pPr marL="539750" indent="-539750">
              <a:buFont typeface="Wingdings" pitchFamily="2" charset="2"/>
              <a:buChar char="ü"/>
            </a:pPr>
            <a:r>
              <a:rPr lang="ja-JP" altLang="en-US" smtClean="0"/>
              <a:t>作業工程で</a:t>
            </a:r>
            <a:r>
              <a:rPr lang="ja-JP" altLang="en-US" u="sng" smtClean="0"/>
              <a:t>休憩のタイミング</a:t>
            </a:r>
            <a:r>
              <a:rPr lang="ja-JP" altLang="en-US" smtClean="0"/>
              <a:t>と</a:t>
            </a:r>
            <a:r>
              <a:rPr lang="ja-JP" altLang="en-US" u="sng" smtClean="0"/>
              <a:t>場所</a:t>
            </a:r>
            <a:r>
              <a:rPr lang="ja-JP" altLang="en-US" smtClean="0"/>
              <a:t>を確認</a:t>
            </a:r>
          </a:p>
          <a:p>
            <a:pPr marL="539750" indent="-539750">
              <a:buFont typeface="Wingdings" pitchFamily="2" charset="2"/>
              <a:buChar char="ü"/>
            </a:pPr>
            <a:r>
              <a:rPr lang="ja-JP" altLang="en-US" u="sng" smtClean="0"/>
              <a:t>休憩場所と設備</a:t>
            </a:r>
            <a:r>
              <a:rPr lang="ja-JP" altLang="en-US" smtClean="0"/>
              <a:t>を確認</a:t>
            </a:r>
          </a:p>
          <a:p>
            <a:pPr marL="539750" indent="-539750">
              <a:buFont typeface="Wingdings" pitchFamily="2" charset="2"/>
              <a:buChar char="ü"/>
            </a:pPr>
            <a:r>
              <a:rPr lang="ja-JP" altLang="en-US" u="sng" smtClean="0"/>
              <a:t>作業前に水分・塩分を</a:t>
            </a:r>
            <a:r>
              <a:rPr lang="ja-JP" altLang="en-US" smtClean="0"/>
              <a:t>とって体内に水分と電解質（特にナトリウムが重要）を補充</a:t>
            </a:r>
            <a:endParaRPr lang="en-US" altLang="ja-JP" smtClean="0"/>
          </a:p>
          <a:p>
            <a:pPr marL="539750" indent="-539750">
              <a:buFont typeface="Wingdings" pitchFamily="2" charset="2"/>
              <a:buChar char="ü"/>
            </a:pPr>
            <a:r>
              <a:rPr lang="ja-JP" altLang="en-US" u="sng" smtClean="0"/>
              <a:t>クールベスト</a:t>
            </a:r>
            <a:r>
              <a:rPr lang="ja-JP" altLang="en-US" smtClean="0"/>
              <a:t>の場所を確認して、保冷剤などを漏れなく装備</a:t>
            </a:r>
          </a:p>
          <a:p>
            <a:pPr marL="539750" indent="-539750">
              <a:buFont typeface="Wingdings" pitchFamily="2" charset="2"/>
              <a:buChar char="ü"/>
            </a:pPr>
            <a:r>
              <a:rPr lang="ja-JP" altLang="en-US" u="sng" smtClean="0"/>
              <a:t>必要な保護具</a:t>
            </a:r>
            <a:r>
              <a:rPr lang="ja-JP" altLang="en-US" smtClean="0"/>
              <a:t>を装着（過剰な装着は熱中症リスク）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p:txBody>
          <a:bodyPr/>
          <a:lstStyle/>
          <a:p>
            <a:pPr eaLnBrk="1" hangingPunct="1"/>
            <a:r>
              <a:rPr lang="ja-JP" altLang="en-US" smtClean="0"/>
              <a:t>④定期的な休憩と飲水</a:t>
            </a:r>
            <a:r>
              <a:rPr lang="en-US" altLang="ja-JP" smtClean="0"/>
              <a:t>(1)</a:t>
            </a:r>
            <a:endParaRPr lang="ja-JP" altLang="en-US" smtClean="0"/>
          </a:p>
        </p:txBody>
      </p:sp>
      <p:sp>
        <p:nvSpPr>
          <p:cNvPr id="65538" name="コンテンツ プレースホルダー 2"/>
          <p:cNvSpPr>
            <a:spLocks noGrp="1"/>
          </p:cNvSpPr>
          <p:nvPr>
            <p:ph idx="1"/>
          </p:nvPr>
        </p:nvSpPr>
        <p:spPr>
          <a:xfrm>
            <a:off x="539750" y="1412875"/>
            <a:ext cx="7993063" cy="5140325"/>
          </a:xfrm>
        </p:spPr>
        <p:txBody>
          <a:bodyPr/>
          <a:lstStyle/>
          <a:p>
            <a:pPr eaLnBrk="1" hangingPunct="1"/>
            <a:r>
              <a:rPr lang="ja-JP" altLang="en-US" sz="3600" smtClean="0"/>
              <a:t>休憩</a:t>
            </a:r>
            <a:endParaRPr lang="en-US" altLang="ja-JP" sz="3600" smtClean="0"/>
          </a:p>
          <a:p>
            <a:pPr lvl="1">
              <a:buFont typeface="Arial" charset="0"/>
              <a:buChar char="•"/>
            </a:pPr>
            <a:r>
              <a:rPr lang="ja-JP" altLang="en-US" sz="3200" smtClean="0"/>
              <a:t>作業内容や強度にもよりますが、できるだけ</a:t>
            </a:r>
            <a:r>
              <a:rPr lang="en-US" altLang="ja-JP" sz="3200" b="1" smtClean="0">
                <a:solidFill>
                  <a:srgbClr val="FF0000"/>
                </a:solidFill>
              </a:rPr>
              <a:t>20</a:t>
            </a:r>
            <a:r>
              <a:rPr lang="ja-JP" altLang="en-US" sz="3200" b="1" smtClean="0">
                <a:solidFill>
                  <a:srgbClr val="FF0000"/>
                </a:solidFill>
              </a:rPr>
              <a:t>～</a:t>
            </a:r>
            <a:r>
              <a:rPr lang="en-US" altLang="ja-JP" sz="3200" b="1" smtClean="0">
                <a:solidFill>
                  <a:srgbClr val="FF0000"/>
                </a:solidFill>
              </a:rPr>
              <a:t>30</a:t>
            </a:r>
            <a:r>
              <a:rPr lang="ja-JP" altLang="en-US" sz="3200" b="1" smtClean="0">
                <a:solidFill>
                  <a:srgbClr val="FF0000"/>
                </a:solidFill>
              </a:rPr>
              <a:t>分に</a:t>
            </a:r>
            <a:r>
              <a:rPr lang="en-US" altLang="ja-JP" sz="3200" b="1" smtClean="0">
                <a:solidFill>
                  <a:srgbClr val="FF0000"/>
                </a:solidFill>
              </a:rPr>
              <a:t>1</a:t>
            </a:r>
            <a:r>
              <a:rPr lang="ja-JP" altLang="en-US" sz="3200" b="1" smtClean="0">
                <a:solidFill>
                  <a:srgbClr val="FF0000"/>
                </a:solidFill>
              </a:rPr>
              <a:t>回</a:t>
            </a:r>
            <a:r>
              <a:rPr lang="ja-JP" altLang="en-US" sz="3200" smtClean="0"/>
              <a:t>、長くても</a:t>
            </a:r>
            <a:r>
              <a:rPr lang="en-US" altLang="ja-JP" sz="3200" smtClean="0"/>
              <a:t>1</a:t>
            </a:r>
            <a:r>
              <a:rPr lang="ja-JP" altLang="en-US" sz="3200" smtClean="0"/>
              <a:t>時間に</a:t>
            </a:r>
            <a:r>
              <a:rPr lang="en-US" altLang="ja-JP" sz="3200" smtClean="0"/>
              <a:t>1</a:t>
            </a:r>
            <a:r>
              <a:rPr lang="ja-JP" altLang="en-US" sz="3200" smtClean="0"/>
              <a:t>回は</a:t>
            </a:r>
            <a:r>
              <a:rPr lang="ja-JP" altLang="en-US" sz="3200" b="1" smtClean="0">
                <a:solidFill>
                  <a:srgbClr val="FF0000"/>
                </a:solidFill>
              </a:rPr>
              <a:t>空調の効いた涼しい休憩室</a:t>
            </a:r>
            <a:r>
              <a:rPr lang="ja-JP" altLang="en-US" sz="3200" smtClean="0"/>
              <a:t>や車内で休憩を取る</a:t>
            </a:r>
            <a:endParaRPr lang="en-US" altLang="ja-JP" sz="3200" smtClean="0"/>
          </a:p>
          <a:p>
            <a:pPr lvl="1">
              <a:buFont typeface="Arial" charset="0"/>
              <a:buChar char="•"/>
            </a:pPr>
            <a:endParaRPr lang="en-US" altLang="ja-JP" sz="1600" smtClean="0"/>
          </a:p>
          <a:p>
            <a:pPr lvl="1">
              <a:buFont typeface="Arial" charset="0"/>
              <a:buChar char="•"/>
            </a:pPr>
            <a:r>
              <a:rPr lang="ja-JP" altLang="en-US" sz="3200" smtClean="0"/>
              <a:t>休憩室がない場合は直射日光をさけて風通しのよい場所で休憩しましょう。</a:t>
            </a:r>
            <a:endParaRPr lang="en-US" altLang="ja-JP" sz="3200" smtClean="0"/>
          </a:p>
          <a:p>
            <a:pPr lvl="1">
              <a:buFont typeface="Arial" charset="0"/>
              <a:buChar char="•"/>
            </a:pPr>
            <a:endParaRPr lang="en-US" altLang="ja-JP" sz="1400" smtClean="0"/>
          </a:p>
          <a:p>
            <a:pPr lvl="1">
              <a:buFont typeface="Arial" charset="0"/>
              <a:buChar char="•"/>
            </a:pPr>
            <a:r>
              <a:rPr lang="ja-JP" altLang="en-US" sz="3200" smtClean="0"/>
              <a:t>保護具をはずし、リラックス</a:t>
            </a:r>
            <a:endParaRPr lang="en-US" altLang="ja-JP" sz="3200" smtClean="0"/>
          </a:p>
          <a:p>
            <a:pPr eaLnBrk="1" hangingPunct="1">
              <a:buFont typeface="Arial" charset="0"/>
              <a:buNone/>
            </a:pPr>
            <a:endParaRPr lang="en-US" altLang="ja-JP" smtClean="0"/>
          </a:p>
        </p:txBody>
      </p:sp>
      <p:pic>
        <p:nvPicPr>
          <p:cNvPr id="65539" name="Picture 1"/>
          <p:cNvPicPr>
            <a:picLocks noChangeAspect="1" noChangeArrowheads="1"/>
          </p:cNvPicPr>
          <p:nvPr/>
        </p:nvPicPr>
        <p:blipFill>
          <a:blip r:embed="rId3"/>
          <a:srcRect/>
          <a:stretch>
            <a:fillRect/>
          </a:stretch>
        </p:blipFill>
        <p:spPr bwMode="auto">
          <a:xfrm>
            <a:off x="7164388" y="5445125"/>
            <a:ext cx="173037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p:txBody>
          <a:bodyPr/>
          <a:lstStyle/>
          <a:p>
            <a:r>
              <a:rPr lang="ja-JP" altLang="en-US" b="1" smtClean="0"/>
              <a:t>熱中症予防用飲料</a:t>
            </a:r>
            <a:endParaRPr lang="ja-JP" altLang="en-US" smtClean="0"/>
          </a:p>
        </p:txBody>
      </p:sp>
      <p:sp>
        <p:nvSpPr>
          <p:cNvPr id="71682" name="コンテンツ プレースホルダ 2"/>
          <p:cNvSpPr>
            <a:spLocks noGrp="1"/>
          </p:cNvSpPr>
          <p:nvPr>
            <p:ph idx="1"/>
          </p:nvPr>
        </p:nvSpPr>
        <p:spPr>
          <a:xfrm>
            <a:off x="457200" y="1484313"/>
            <a:ext cx="8229600" cy="4525962"/>
          </a:xfrm>
        </p:spPr>
        <p:txBody>
          <a:bodyPr/>
          <a:lstStyle/>
          <a:p>
            <a:pPr>
              <a:buFont typeface="Arial" charset="0"/>
              <a:buNone/>
            </a:pPr>
            <a:r>
              <a:rPr lang="en-US" altLang="ja-JP" sz="2800" smtClean="0"/>
              <a:t>※</a:t>
            </a:r>
            <a:r>
              <a:rPr lang="ja-JP" altLang="en-US" sz="2800" smtClean="0"/>
              <a:t>厚生労働省通達</a:t>
            </a:r>
            <a:endParaRPr lang="en-US" altLang="ja-JP" sz="2800" smtClean="0"/>
          </a:p>
          <a:p>
            <a:r>
              <a:rPr lang="en-US" altLang="ja-JP" sz="2800" smtClean="0"/>
              <a:t>0.1</a:t>
            </a:r>
            <a:r>
              <a:rPr lang="ja-JP" altLang="en-US" sz="2800" smtClean="0"/>
              <a:t>～</a:t>
            </a:r>
            <a:r>
              <a:rPr lang="en-US" altLang="ja-JP" sz="2800" smtClean="0"/>
              <a:t>0.2</a:t>
            </a:r>
            <a:r>
              <a:rPr lang="ja-JP" altLang="en-US" sz="2800" smtClean="0"/>
              <a:t>％の食塩水、または</a:t>
            </a:r>
            <a:r>
              <a:rPr lang="ja-JP" altLang="en-US" sz="2800" b="1" smtClean="0">
                <a:solidFill>
                  <a:srgbClr val="FF0000"/>
                </a:solidFill>
              </a:rPr>
              <a:t>ナトリウム </a:t>
            </a:r>
            <a:r>
              <a:rPr lang="en-US" altLang="ja-JP" sz="2800" b="1" smtClean="0">
                <a:solidFill>
                  <a:srgbClr val="FF0000"/>
                </a:solidFill>
              </a:rPr>
              <a:t>40</a:t>
            </a:r>
            <a:r>
              <a:rPr lang="ja-JP" altLang="en-US" sz="2800" b="1" smtClean="0">
                <a:solidFill>
                  <a:srgbClr val="FF0000"/>
                </a:solidFill>
              </a:rPr>
              <a:t>～</a:t>
            </a:r>
            <a:r>
              <a:rPr lang="en-US" altLang="ja-JP" sz="2800" b="1" smtClean="0">
                <a:solidFill>
                  <a:srgbClr val="FF0000"/>
                </a:solidFill>
              </a:rPr>
              <a:t>80mg/100ml</a:t>
            </a:r>
            <a:r>
              <a:rPr lang="ja-JP" altLang="en-US" sz="2800" smtClean="0"/>
              <a:t>のスポーツドリンク又は経口補水液等を</a:t>
            </a:r>
            <a:r>
              <a:rPr lang="en-US" altLang="ja-JP" sz="2800" b="1" smtClean="0">
                <a:solidFill>
                  <a:srgbClr val="FF0000"/>
                </a:solidFill>
              </a:rPr>
              <a:t>20</a:t>
            </a:r>
            <a:r>
              <a:rPr lang="ja-JP" altLang="en-US" sz="2800" b="1" smtClean="0">
                <a:solidFill>
                  <a:srgbClr val="FF0000"/>
                </a:solidFill>
              </a:rPr>
              <a:t>～</a:t>
            </a:r>
            <a:r>
              <a:rPr lang="en-US" altLang="ja-JP" sz="2800" b="1" smtClean="0">
                <a:solidFill>
                  <a:srgbClr val="FF0000"/>
                </a:solidFill>
              </a:rPr>
              <a:t>30 </a:t>
            </a:r>
            <a:r>
              <a:rPr lang="ja-JP" altLang="en-US" sz="2800" b="1" smtClean="0">
                <a:solidFill>
                  <a:srgbClr val="FF0000"/>
                </a:solidFill>
              </a:rPr>
              <a:t>分ごと</a:t>
            </a:r>
            <a:r>
              <a:rPr lang="ja-JP" altLang="en-US" sz="2800" smtClean="0"/>
              <a:t>に</a:t>
            </a:r>
            <a:r>
              <a:rPr lang="ja-JP" altLang="en-US" sz="2800" b="1" smtClean="0">
                <a:solidFill>
                  <a:srgbClr val="FF0000"/>
                </a:solidFill>
              </a:rPr>
              <a:t>カップ</a:t>
            </a:r>
            <a:r>
              <a:rPr lang="en-US" altLang="ja-JP" sz="2800" b="1" smtClean="0">
                <a:solidFill>
                  <a:srgbClr val="FF0000"/>
                </a:solidFill>
              </a:rPr>
              <a:t>1</a:t>
            </a:r>
            <a:r>
              <a:rPr lang="ja-JP" altLang="en-US" sz="2800" b="1" smtClean="0">
                <a:solidFill>
                  <a:srgbClr val="FF0000"/>
                </a:solidFill>
              </a:rPr>
              <a:t>～</a:t>
            </a:r>
            <a:r>
              <a:rPr lang="en-US" altLang="ja-JP" sz="2800" b="1" smtClean="0">
                <a:solidFill>
                  <a:srgbClr val="FF0000"/>
                </a:solidFill>
              </a:rPr>
              <a:t>2</a:t>
            </a:r>
            <a:r>
              <a:rPr lang="ja-JP" altLang="en-US" sz="2800" b="1" smtClean="0">
                <a:solidFill>
                  <a:srgbClr val="FF0000"/>
                </a:solidFill>
              </a:rPr>
              <a:t>杯</a:t>
            </a:r>
            <a:r>
              <a:rPr lang="ja-JP" altLang="en-US" sz="2800" smtClean="0"/>
              <a:t>程度を摂取することが望ましい。</a:t>
            </a:r>
            <a:endParaRPr lang="en-US" altLang="ja-JP" sz="2800" smtClean="0"/>
          </a:p>
          <a:p>
            <a:r>
              <a:rPr lang="ja-JP" altLang="en-US" sz="2800" smtClean="0"/>
              <a:t>上記を満たす飲料を準備（スポーツドリンクのなかには基準に満たないものも）</a:t>
            </a:r>
            <a:endParaRPr lang="en-US" altLang="ja-JP" sz="2800" smtClean="0"/>
          </a:p>
          <a:p>
            <a:endParaRPr lang="en-US" altLang="ja-JP" sz="2800" smtClean="0"/>
          </a:p>
        </p:txBody>
      </p:sp>
      <p:pic>
        <p:nvPicPr>
          <p:cNvPr id="71683" name="Picture 1"/>
          <p:cNvPicPr>
            <a:picLocks noChangeAspect="1" noChangeArrowheads="1"/>
          </p:cNvPicPr>
          <p:nvPr/>
        </p:nvPicPr>
        <p:blipFill>
          <a:blip r:embed="rId3"/>
          <a:srcRect/>
          <a:stretch>
            <a:fillRect/>
          </a:stretch>
        </p:blipFill>
        <p:spPr bwMode="auto">
          <a:xfrm>
            <a:off x="5795963" y="4235450"/>
            <a:ext cx="2592387" cy="2073275"/>
          </a:xfrm>
          <a:prstGeom prst="rect">
            <a:avLst/>
          </a:prstGeom>
          <a:noFill/>
          <a:ln w="9525">
            <a:noFill/>
            <a:miter lim="800000"/>
            <a:headEnd/>
            <a:tailEnd/>
          </a:ln>
        </p:spPr>
      </p:pic>
      <p:sp>
        <p:nvSpPr>
          <p:cNvPr id="71684" name="正方形/長方形 4"/>
          <p:cNvSpPr>
            <a:spLocks noChangeArrowheads="1"/>
          </p:cNvSpPr>
          <p:nvPr/>
        </p:nvSpPr>
        <p:spPr bwMode="auto">
          <a:xfrm>
            <a:off x="252413" y="6402388"/>
            <a:ext cx="8856662" cy="339725"/>
          </a:xfrm>
          <a:prstGeom prst="rect">
            <a:avLst/>
          </a:prstGeom>
          <a:noFill/>
          <a:ln w="9525">
            <a:noFill/>
            <a:miter lim="800000"/>
            <a:headEnd/>
            <a:tailEnd/>
          </a:ln>
        </p:spPr>
        <p:txBody>
          <a:bodyPr>
            <a:spAutoFit/>
          </a:bodyPr>
          <a:lstStyle/>
          <a:p>
            <a:pPr lvl="1" indent="-361950" algn="r"/>
            <a:r>
              <a:rPr lang="ja-JP" altLang="en-US" sz="1600">
                <a:hlinkClick r:id="rId4"/>
              </a:rPr>
              <a:t>職場における熱中症の予防について（</a:t>
            </a:r>
            <a:r>
              <a:rPr lang="zh-CN" altLang="en-US" sz="1600">
                <a:hlinkClick r:id="rId4"/>
              </a:rPr>
              <a:t>基発第</a:t>
            </a:r>
            <a:r>
              <a:rPr lang="en-US" altLang="zh-CN" sz="1600">
                <a:hlinkClick r:id="rId4"/>
              </a:rPr>
              <a:t>0619001</a:t>
            </a:r>
            <a:r>
              <a:rPr lang="zh-CN" altLang="en-US" sz="1600">
                <a:hlinkClick r:id="rId4"/>
              </a:rPr>
              <a:t>号</a:t>
            </a:r>
            <a:r>
              <a:rPr lang="ja-JP" altLang="en-US" sz="1600">
                <a:hlinkClick r:id="rId4"/>
              </a:rPr>
              <a:t>・</a:t>
            </a:r>
            <a:r>
              <a:rPr lang="zh-CN" altLang="en-US" sz="1600">
                <a:hlinkClick r:id="rId4"/>
              </a:rPr>
              <a:t>平成</a:t>
            </a:r>
            <a:r>
              <a:rPr lang="en-US" altLang="ja-JP" sz="1600">
                <a:hlinkClick r:id="rId4"/>
              </a:rPr>
              <a:t>21</a:t>
            </a:r>
            <a:r>
              <a:rPr lang="ja-JP" altLang="en-US" sz="1600">
                <a:hlinkClick r:id="rId4"/>
              </a:rPr>
              <a:t>年</a:t>
            </a:r>
            <a:r>
              <a:rPr lang="en-US" altLang="ja-JP" sz="1600">
                <a:hlinkClick r:id="rId4"/>
              </a:rPr>
              <a:t>6</a:t>
            </a:r>
            <a:r>
              <a:rPr lang="ja-JP" altLang="en-US" sz="1600">
                <a:hlinkClick r:id="rId4"/>
              </a:rPr>
              <a:t>月・</a:t>
            </a:r>
            <a:r>
              <a:rPr lang="zh-TW" altLang="en-US" sz="1600">
                <a:hlinkClick r:id="rId4"/>
              </a:rPr>
              <a:t>厚生労働省労働基準局長</a:t>
            </a:r>
            <a:r>
              <a:rPr lang="ja-JP" altLang="en-US" sz="1600">
                <a:hlinkClick r:id="rId4"/>
              </a:rPr>
              <a:t>）</a:t>
            </a:r>
            <a:endParaRPr lang="ja-JP" altLang="en-US" sz="1600"/>
          </a:p>
        </p:txBody>
      </p:sp>
      <p:sp>
        <p:nvSpPr>
          <p:cNvPr id="6" name="正方形/長方形 5"/>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3"/>
          <p:cNvSpPr>
            <a:spLocks noGrp="1"/>
          </p:cNvSpPr>
          <p:nvPr>
            <p:ph type="title"/>
          </p:nvPr>
        </p:nvSpPr>
        <p:spPr>
          <a:xfrm>
            <a:off x="457200" y="2636838"/>
            <a:ext cx="8229600" cy="1143000"/>
          </a:xfrm>
        </p:spPr>
        <p:txBody>
          <a:bodyPr/>
          <a:lstStyle/>
          <a:p>
            <a:pPr eaLnBrk="1" hangingPunct="1"/>
            <a:r>
              <a:rPr lang="ja-JP" altLang="en-US" sz="6600" smtClean="0"/>
              <a:t>熱中症</a:t>
            </a:r>
            <a:endParaRPr lang="en-US" altLang="ja-JP" sz="6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タイトル 1"/>
          <p:cNvSpPr>
            <a:spLocks noGrp="1"/>
          </p:cNvSpPr>
          <p:nvPr>
            <p:ph type="title"/>
          </p:nvPr>
        </p:nvSpPr>
        <p:spPr/>
        <p:txBody>
          <a:bodyPr/>
          <a:lstStyle/>
          <a:p>
            <a:pPr eaLnBrk="1" hangingPunct="1"/>
            <a:r>
              <a:rPr lang="ja-JP" altLang="en-US" smtClean="0"/>
              <a:t>スポーツドリンク</a:t>
            </a:r>
          </a:p>
        </p:txBody>
      </p:sp>
      <p:graphicFrame>
        <p:nvGraphicFramePr>
          <p:cNvPr id="6" name="コンテンツ プレースホルダー 5"/>
          <p:cNvGraphicFramePr>
            <a:graphicFrameLocks noGrp="1"/>
          </p:cNvGraphicFramePr>
          <p:nvPr>
            <p:ph idx="1"/>
          </p:nvPr>
        </p:nvGraphicFramePr>
        <p:xfrm>
          <a:off x="244475" y="3160713"/>
          <a:ext cx="8575675" cy="3017279"/>
        </p:xfrm>
        <a:graphic>
          <a:graphicData uri="http://schemas.openxmlformats.org/drawingml/2006/table">
            <a:tbl>
              <a:tblPr firstRow="1" bandRow="1">
                <a:tableStyleId>{5C22544A-7EE6-4342-B048-85BDC9FD1C3A}</a:tableStyleId>
              </a:tblPr>
              <a:tblGrid>
                <a:gridCol w="1150392"/>
                <a:gridCol w="1054530"/>
                <a:gridCol w="1010957"/>
                <a:gridCol w="895148"/>
                <a:gridCol w="1152167"/>
                <a:gridCol w="1168563"/>
                <a:gridCol w="1071959"/>
                <a:gridCol w="1071959"/>
              </a:tblGrid>
              <a:tr h="639927">
                <a:tc>
                  <a:txBody>
                    <a:bodyPr/>
                    <a:lstStyle/>
                    <a:p>
                      <a:r>
                        <a:rPr kumimoji="1" lang="en-US" altLang="ja-JP" sz="1800" dirty="0" smtClean="0"/>
                        <a:t>100mL</a:t>
                      </a:r>
                    </a:p>
                    <a:p>
                      <a:r>
                        <a:rPr kumimoji="1" lang="ja-JP" altLang="en-US" sz="1800" dirty="0" smtClean="0"/>
                        <a:t>当たり</a:t>
                      </a:r>
                      <a:endParaRPr kumimoji="1" lang="ja-JP" altLang="en-US" sz="1800" dirty="0"/>
                    </a:p>
                  </a:txBody>
                  <a:tcPr marL="91443" marR="91443" marT="45709" marB="45709"/>
                </a:tc>
                <a:tc>
                  <a:txBody>
                    <a:bodyPr/>
                    <a:lstStyle/>
                    <a:p>
                      <a:r>
                        <a:rPr kumimoji="1" lang="ja-JP" altLang="en-US" sz="1800" dirty="0" smtClean="0"/>
                        <a:t>エネルギー</a:t>
                      </a:r>
                      <a:endParaRPr kumimoji="1" lang="ja-JP" altLang="en-US" sz="1800" dirty="0"/>
                    </a:p>
                  </a:txBody>
                  <a:tcPr marL="91443" marR="91443" marT="45709" marB="45709"/>
                </a:tc>
                <a:tc>
                  <a:txBody>
                    <a:bodyPr/>
                    <a:lstStyle/>
                    <a:p>
                      <a:r>
                        <a:rPr kumimoji="1" lang="ja-JP" altLang="en-US" sz="1800" dirty="0" smtClean="0"/>
                        <a:t>タンパク質</a:t>
                      </a:r>
                      <a:endParaRPr kumimoji="1" lang="ja-JP" altLang="en-US" sz="1800" dirty="0"/>
                    </a:p>
                  </a:txBody>
                  <a:tcPr marL="91443" marR="91443" marT="45709" marB="45709"/>
                </a:tc>
                <a:tc>
                  <a:txBody>
                    <a:bodyPr/>
                    <a:lstStyle/>
                    <a:p>
                      <a:r>
                        <a:rPr kumimoji="1" lang="ja-JP" altLang="en-US" sz="1800" dirty="0" smtClean="0"/>
                        <a:t>脂質</a:t>
                      </a:r>
                      <a:endParaRPr kumimoji="1" lang="ja-JP" altLang="en-US" sz="1800" dirty="0"/>
                    </a:p>
                  </a:txBody>
                  <a:tcPr marL="91443" marR="91443" marT="45709" marB="45709"/>
                </a:tc>
                <a:tc>
                  <a:txBody>
                    <a:bodyPr/>
                    <a:lstStyle/>
                    <a:p>
                      <a:r>
                        <a:rPr kumimoji="1" lang="ja-JP" altLang="en-US" sz="1800" dirty="0" smtClean="0"/>
                        <a:t>炭水化物</a:t>
                      </a:r>
                      <a:endParaRPr kumimoji="1" lang="ja-JP" altLang="en-US" sz="1800" dirty="0"/>
                    </a:p>
                  </a:txBody>
                  <a:tcPr marL="91443" marR="91443" marT="45709" marB="45709"/>
                </a:tc>
                <a:tc>
                  <a:txBody>
                    <a:bodyPr/>
                    <a:lstStyle/>
                    <a:p>
                      <a:r>
                        <a:rPr kumimoji="1" lang="ja-JP" altLang="en-US" sz="1800" dirty="0" smtClean="0"/>
                        <a:t>ナトリウム</a:t>
                      </a:r>
                      <a:endParaRPr kumimoji="1" lang="ja-JP" altLang="en-US" sz="1800" dirty="0"/>
                    </a:p>
                  </a:txBody>
                  <a:tcPr marL="91443" marR="91443" marT="45709" marB="45709"/>
                </a:tc>
                <a:tc>
                  <a:txBody>
                    <a:bodyPr/>
                    <a:lstStyle/>
                    <a:p>
                      <a:r>
                        <a:rPr kumimoji="1" lang="ja-JP" altLang="en-US" sz="1800" dirty="0" smtClean="0"/>
                        <a:t>カリウム</a:t>
                      </a:r>
                      <a:endParaRPr kumimoji="1" lang="ja-JP" altLang="en-US" sz="1800" dirty="0"/>
                    </a:p>
                  </a:txBody>
                  <a:tcPr marL="91443" marR="91443" marT="45709" marB="45709"/>
                </a:tc>
                <a:tc>
                  <a:txBody>
                    <a:bodyPr/>
                    <a:lstStyle/>
                    <a:p>
                      <a:r>
                        <a:rPr kumimoji="1" lang="ja-JP" altLang="en-US" sz="1800" dirty="0" smtClean="0"/>
                        <a:t>マグネシウム</a:t>
                      </a:r>
                      <a:endParaRPr kumimoji="1" lang="ja-JP" altLang="en-US" sz="1800" dirty="0"/>
                    </a:p>
                  </a:txBody>
                  <a:tcPr marL="91443" marR="91443" marT="45709" marB="45709"/>
                </a:tc>
              </a:tr>
              <a:tr h="639927">
                <a:tc>
                  <a:txBody>
                    <a:bodyPr/>
                    <a:lstStyle/>
                    <a:p>
                      <a:r>
                        <a:rPr kumimoji="1" lang="ja-JP" altLang="en-US" sz="1800" dirty="0" smtClean="0"/>
                        <a:t>アクエリアス</a:t>
                      </a:r>
                      <a:endParaRPr kumimoji="1" lang="ja-JP" altLang="en-US" sz="1800" dirty="0"/>
                    </a:p>
                  </a:txBody>
                  <a:tcPr marL="91443" marR="91443" marT="45709" marB="45709"/>
                </a:tc>
                <a:tc>
                  <a:txBody>
                    <a:bodyPr/>
                    <a:lstStyle/>
                    <a:p>
                      <a:r>
                        <a:rPr kumimoji="1" lang="en-US" altLang="ja-JP" sz="1800" dirty="0" smtClean="0"/>
                        <a:t>19kcal</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4.7g</a:t>
                      </a:r>
                      <a:endParaRPr kumimoji="1" lang="ja-JP" altLang="en-US" sz="1800" dirty="0"/>
                    </a:p>
                  </a:txBody>
                  <a:tcPr marL="91443" marR="91443" marT="45709" marB="45709"/>
                </a:tc>
                <a:tc>
                  <a:txBody>
                    <a:bodyPr/>
                    <a:lstStyle/>
                    <a:p>
                      <a:r>
                        <a:rPr kumimoji="1" lang="en-US" altLang="ja-JP" sz="1800" dirty="0" smtClean="0"/>
                        <a:t>(34mg)</a:t>
                      </a:r>
                    </a:p>
                    <a:p>
                      <a:r>
                        <a:rPr kumimoji="1" lang="ja-JP" altLang="en-US" sz="2400" b="1" dirty="0" smtClean="0">
                          <a:solidFill>
                            <a:srgbClr val="FF0000"/>
                          </a:solidFill>
                        </a:rPr>
                        <a:t>→</a:t>
                      </a:r>
                      <a:r>
                        <a:rPr kumimoji="1" lang="en-US" altLang="ja-JP" sz="2400" b="1" dirty="0" smtClean="0">
                          <a:solidFill>
                            <a:srgbClr val="FF0000"/>
                          </a:solidFill>
                        </a:rPr>
                        <a:t>40mg</a:t>
                      </a:r>
                    </a:p>
                    <a:p>
                      <a:endParaRPr kumimoji="1" lang="ja-JP" altLang="en-US" sz="1800" dirty="0"/>
                    </a:p>
                  </a:txBody>
                  <a:tcPr marL="91443" marR="91443" marT="45709" marB="45709"/>
                </a:tc>
                <a:tc>
                  <a:txBody>
                    <a:bodyPr/>
                    <a:lstStyle/>
                    <a:p>
                      <a:r>
                        <a:rPr kumimoji="1" lang="en-US" altLang="ja-JP" sz="1800" dirty="0" smtClean="0"/>
                        <a:t>8mg</a:t>
                      </a:r>
                      <a:endParaRPr kumimoji="1" lang="ja-JP" altLang="en-US" sz="1800" dirty="0"/>
                    </a:p>
                  </a:txBody>
                  <a:tcPr marL="91443" marR="91443" marT="45709" marB="45709"/>
                </a:tc>
                <a:tc>
                  <a:txBody>
                    <a:bodyPr/>
                    <a:lstStyle/>
                    <a:p>
                      <a:r>
                        <a:rPr kumimoji="1" lang="en-US" altLang="ja-JP" sz="1800" dirty="0" smtClean="0"/>
                        <a:t>1.2mg</a:t>
                      </a:r>
                      <a:endParaRPr kumimoji="1" lang="ja-JP" altLang="en-US" sz="1800" dirty="0"/>
                    </a:p>
                  </a:txBody>
                  <a:tcPr marL="91443" marR="91443" marT="45709" marB="45709"/>
                </a:tc>
              </a:tr>
              <a:tr h="639927">
                <a:tc>
                  <a:txBody>
                    <a:bodyPr/>
                    <a:lstStyle/>
                    <a:p>
                      <a:r>
                        <a:rPr kumimoji="1" lang="ja-JP" altLang="en-US" sz="1800" dirty="0" smtClean="0"/>
                        <a:t>ポカリスエット</a:t>
                      </a:r>
                      <a:endParaRPr kumimoji="1" lang="en-US" altLang="ja-JP" sz="1800" dirty="0" smtClean="0"/>
                    </a:p>
                  </a:txBody>
                  <a:tcPr marL="91443" marR="91443" marT="45709" marB="45709"/>
                </a:tc>
                <a:tc>
                  <a:txBody>
                    <a:bodyPr/>
                    <a:lstStyle/>
                    <a:p>
                      <a:r>
                        <a:rPr kumimoji="1" lang="en-US" altLang="ja-JP" sz="1800" dirty="0" smtClean="0"/>
                        <a:t>27kcal</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6.7g</a:t>
                      </a:r>
                      <a:endParaRPr kumimoji="1" lang="ja-JP" altLang="en-US" sz="1800" dirty="0"/>
                    </a:p>
                  </a:txBody>
                  <a:tcPr marL="91443" marR="91443" marT="45709" marB="45709"/>
                </a:tc>
                <a:tc>
                  <a:txBody>
                    <a:bodyPr/>
                    <a:lstStyle/>
                    <a:p>
                      <a:r>
                        <a:rPr kumimoji="1" lang="en-US" altLang="ja-JP" sz="2400" b="1" dirty="0" smtClean="0">
                          <a:solidFill>
                            <a:srgbClr val="FF0000"/>
                          </a:solidFill>
                        </a:rPr>
                        <a:t>49mg</a:t>
                      </a:r>
                      <a:endParaRPr kumimoji="1" lang="ja-JP" altLang="en-US" sz="2400" b="1" dirty="0">
                        <a:solidFill>
                          <a:srgbClr val="FF0000"/>
                        </a:solidFill>
                      </a:endParaRPr>
                    </a:p>
                  </a:txBody>
                  <a:tcPr marL="91443" marR="91443" marT="45709" marB="45709"/>
                </a:tc>
                <a:tc>
                  <a:txBody>
                    <a:bodyPr/>
                    <a:lstStyle/>
                    <a:p>
                      <a:r>
                        <a:rPr kumimoji="1" lang="en-US" altLang="ja-JP" sz="1800" dirty="0" smtClean="0"/>
                        <a:t>29mg</a:t>
                      </a:r>
                      <a:endParaRPr kumimoji="1" lang="ja-JP" altLang="en-US" sz="1800" dirty="0"/>
                    </a:p>
                  </a:txBody>
                  <a:tcPr marL="91443" marR="91443" marT="45709" marB="45709"/>
                </a:tc>
                <a:tc>
                  <a:txBody>
                    <a:bodyPr/>
                    <a:lstStyle/>
                    <a:p>
                      <a:r>
                        <a:rPr kumimoji="1" lang="en-US" altLang="ja-JP" sz="1800" dirty="0" smtClean="0"/>
                        <a:t>0.6mg</a:t>
                      </a:r>
                      <a:endParaRPr kumimoji="1" lang="ja-JP" altLang="en-US" sz="1800" dirty="0"/>
                    </a:p>
                  </a:txBody>
                  <a:tcPr marL="91443" marR="91443" marT="45709" marB="45709"/>
                </a:tc>
              </a:tr>
              <a:tr h="731345">
                <a:tc>
                  <a:txBody>
                    <a:bodyPr/>
                    <a:lstStyle/>
                    <a:p>
                      <a:r>
                        <a:rPr kumimoji="1" lang="en-US" altLang="ja-JP" sz="1800" b="0" dirty="0" smtClean="0">
                          <a:solidFill>
                            <a:schemeClr val="tx1"/>
                          </a:solidFill>
                        </a:rPr>
                        <a:t>OS-1</a:t>
                      </a:r>
                    </a:p>
                    <a:p>
                      <a:endParaRPr kumimoji="1" lang="en-US" altLang="ja-JP" sz="1800" dirty="0" smtClean="0"/>
                    </a:p>
                  </a:txBody>
                  <a:tcPr marL="91443" marR="91443" marT="45709" marB="45709"/>
                </a:tc>
                <a:tc>
                  <a:txBody>
                    <a:bodyPr/>
                    <a:lstStyle/>
                    <a:p>
                      <a:r>
                        <a:rPr kumimoji="1" lang="en-US" altLang="ja-JP" sz="1800" dirty="0" smtClean="0"/>
                        <a:t>10kcl</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2.5g</a:t>
                      </a:r>
                      <a:endParaRPr kumimoji="1" lang="ja-JP" altLang="en-US" sz="1800" dirty="0"/>
                    </a:p>
                  </a:txBody>
                  <a:tcPr marL="91443" marR="91443" marT="45709" marB="45709"/>
                </a:tc>
                <a:tc>
                  <a:txBody>
                    <a:bodyPr/>
                    <a:lstStyle/>
                    <a:p>
                      <a:r>
                        <a:rPr kumimoji="1" lang="en-US" altLang="ja-JP" sz="2400" b="1" dirty="0" smtClean="0">
                          <a:solidFill>
                            <a:srgbClr val="FF0000"/>
                          </a:solidFill>
                        </a:rPr>
                        <a:t>115mg</a:t>
                      </a:r>
                      <a:endParaRPr kumimoji="1" lang="ja-JP" altLang="en-US" sz="2400" b="1" dirty="0">
                        <a:solidFill>
                          <a:srgbClr val="FF0000"/>
                        </a:solidFill>
                      </a:endParaRPr>
                    </a:p>
                  </a:txBody>
                  <a:tcPr marL="91443" marR="91443" marT="45709" marB="45709"/>
                </a:tc>
                <a:tc>
                  <a:txBody>
                    <a:bodyPr/>
                    <a:lstStyle/>
                    <a:p>
                      <a:r>
                        <a:rPr kumimoji="1" lang="en-US" altLang="ja-JP" sz="1800" dirty="0" smtClean="0"/>
                        <a:t>78mg</a:t>
                      </a:r>
                      <a:endParaRPr kumimoji="1" lang="ja-JP" altLang="en-US" sz="1800" dirty="0"/>
                    </a:p>
                  </a:txBody>
                  <a:tcPr marL="91443" marR="91443" marT="45709" marB="45709"/>
                </a:tc>
                <a:tc>
                  <a:txBody>
                    <a:bodyPr/>
                    <a:lstStyle/>
                    <a:p>
                      <a:r>
                        <a:rPr kumimoji="1" lang="en-US" altLang="ja-JP" sz="1800" dirty="0" smtClean="0"/>
                        <a:t>2.4mg</a:t>
                      </a:r>
                      <a:endParaRPr kumimoji="1" lang="ja-JP" altLang="en-US" sz="1800" dirty="0"/>
                    </a:p>
                  </a:txBody>
                  <a:tcPr marL="91443" marR="91443" marT="45709" marB="45709"/>
                </a:tc>
              </a:tr>
            </a:tbl>
          </a:graphicData>
        </a:graphic>
      </p:graphicFrame>
      <p:pic>
        <p:nvPicPr>
          <p:cNvPr id="73777" name="Picture 4" descr="商品情報"/>
          <p:cNvPicPr>
            <a:picLocks noChangeAspect="1" noChangeArrowheads="1"/>
          </p:cNvPicPr>
          <p:nvPr/>
        </p:nvPicPr>
        <p:blipFill>
          <a:blip r:embed="rId3"/>
          <a:srcRect l="8633" t="7362" r="6633" b="14275"/>
          <a:stretch>
            <a:fillRect/>
          </a:stretch>
        </p:blipFill>
        <p:spPr bwMode="auto">
          <a:xfrm>
            <a:off x="3313113" y="1081088"/>
            <a:ext cx="2517775" cy="1695450"/>
          </a:xfrm>
          <a:prstGeom prst="rect">
            <a:avLst/>
          </a:prstGeom>
          <a:noFill/>
          <a:ln w="9525">
            <a:noFill/>
            <a:miter lim="800000"/>
            <a:headEnd/>
            <a:tailEnd/>
          </a:ln>
        </p:spPr>
      </p:pic>
      <p:pic>
        <p:nvPicPr>
          <p:cNvPr id="73778" name="Picture 6" descr="アクエリアス / AQUARIUS"/>
          <p:cNvPicPr>
            <a:picLocks noChangeAspect="1" noChangeArrowheads="1"/>
          </p:cNvPicPr>
          <p:nvPr/>
        </p:nvPicPr>
        <p:blipFill>
          <a:blip r:embed="rId4"/>
          <a:srcRect r="35196" b="45097"/>
          <a:stretch>
            <a:fillRect/>
          </a:stretch>
        </p:blipFill>
        <p:spPr bwMode="auto">
          <a:xfrm>
            <a:off x="212725" y="1144588"/>
            <a:ext cx="2419350" cy="1568450"/>
          </a:xfrm>
          <a:prstGeom prst="rect">
            <a:avLst/>
          </a:prstGeom>
          <a:noFill/>
          <a:ln w="9525">
            <a:noFill/>
            <a:miter lim="800000"/>
            <a:headEnd/>
            <a:tailEnd/>
          </a:ln>
        </p:spPr>
      </p:pic>
      <p:pic>
        <p:nvPicPr>
          <p:cNvPr id="73779" name="Picture 10" descr="OS-1"/>
          <p:cNvPicPr>
            <a:picLocks noChangeAspect="1" noChangeArrowheads="1"/>
          </p:cNvPicPr>
          <p:nvPr/>
        </p:nvPicPr>
        <p:blipFill>
          <a:blip r:embed="rId5"/>
          <a:srcRect/>
          <a:stretch>
            <a:fillRect/>
          </a:stretch>
        </p:blipFill>
        <p:spPr bwMode="auto">
          <a:xfrm>
            <a:off x="6588125" y="1052513"/>
            <a:ext cx="1660525" cy="1660525"/>
          </a:xfrm>
          <a:prstGeom prst="rect">
            <a:avLst/>
          </a:prstGeom>
          <a:noFill/>
          <a:ln w="9525">
            <a:noFill/>
            <a:miter lim="800000"/>
            <a:headEnd/>
            <a:tailEnd/>
          </a:ln>
        </p:spPr>
      </p:pic>
      <p:sp>
        <p:nvSpPr>
          <p:cNvPr id="73780" name="テキスト ボックス 2"/>
          <p:cNvSpPr txBox="1">
            <a:spLocks noChangeArrowheads="1"/>
          </p:cNvSpPr>
          <p:nvPr/>
        </p:nvSpPr>
        <p:spPr bwMode="auto">
          <a:xfrm>
            <a:off x="611188" y="6488113"/>
            <a:ext cx="1511300" cy="369887"/>
          </a:xfrm>
          <a:prstGeom prst="rect">
            <a:avLst/>
          </a:prstGeom>
          <a:noFill/>
          <a:ln w="9525">
            <a:noFill/>
            <a:miter lim="800000"/>
            <a:headEnd/>
            <a:tailEnd/>
          </a:ln>
        </p:spPr>
        <p:txBody>
          <a:bodyPr wrap="none">
            <a:spAutoFit/>
          </a:bodyPr>
          <a:lstStyle/>
          <a:p>
            <a:r>
              <a:rPr lang="ja-JP" altLang="en-US"/>
              <a:t>各社の</a:t>
            </a:r>
            <a:r>
              <a:rPr lang="en-US" altLang="ja-JP"/>
              <a:t>HP</a:t>
            </a:r>
            <a:r>
              <a:rPr lang="ja-JP" altLang="en-US"/>
              <a:t>より</a:t>
            </a:r>
          </a:p>
        </p:txBody>
      </p:sp>
      <p:sp>
        <p:nvSpPr>
          <p:cNvPr id="8" name="正方形/長方形 7"/>
          <p:cNvSpPr/>
          <p:nvPr/>
        </p:nvSpPr>
        <p:spPr>
          <a:xfrm>
            <a:off x="6156325" y="5876925"/>
            <a:ext cx="2735263" cy="831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ja-JP" altLang="en-US" sz="1600" b="1" dirty="0">
                <a:solidFill>
                  <a:srgbClr val="FF0000"/>
                </a:solidFill>
              </a:rPr>
              <a:t>厚生労働省通達：</a:t>
            </a:r>
            <a:endParaRPr lang="en-US" altLang="ja-JP" sz="1600" b="1" dirty="0">
              <a:solidFill>
                <a:srgbClr val="FF0000"/>
              </a:solidFill>
            </a:endParaRPr>
          </a:p>
          <a:p>
            <a:pPr>
              <a:defRPr/>
            </a:pPr>
            <a:r>
              <a:rPr lang="ja-JP" altLang="en-US" sz="1600" b="1" dirty="0">
                <a:solidFill>
                  <a:srgbClr val="FF0000"/>
                </a:solidFill>
              </a:rPr>
              <a:t>・ナトリウム </a:t>
            </a:r>
            <a:r>
              <a:rPr lang="en-US" altLang="ja-JP" sz="1600" b="1" dirty="0">
                <a:solidFill>
                  <a:srgbClr val="FF0000"/>
                </a:solidFill>
              </a:rPr>
              <a:t>40-80mg/100ml</a:t>
            </a:r>
          </a:p>
          <a:p>
            <a:pPr>
              <a:defRPr/>
            </a:pPr>
            <a:r>
              <a:rPr lang="ja-JP" altLang="en-US" sz="1600" b="1" dirty="0">
                <a:solidFill>
                  <a:srgbClr val="FF0000"/>
                </a:solidFill>
              </a:rPr>
              <a:t>・</a:t>
            </a:r>
            <a:r>
              <a:rPr lang="en-US" altLang="ja-JP" sz="1600" b="1" dirty="0">
                <a:solidFill>
                  <a:srgbClr val="FF0000"/>
                </a:solidFill>
              </a:rPr>
              <a:t>0.1</a:t>
            </a:r>
            <a:r>
              <a:rPr lang="ja-JP" altLang="en-US" sz="1600" b="1" dirty="0">
                <a:solidFill>
                  <a:srgbClr val="FF0000"/>
                </a:solidFill>
              </a:rPr>
              <a:t>～</a:t>
            </a:r>
            <a:r>
              <a:rPr lang="en-US" altLang="ja-JP" sz="1600" b="1" dirty="0">
                <a:solidFill>
                  <a:srgbClr val="FF0000"/>
                </a:solidFill>
              </a:rPr>
              <a:t>0.2</a:t>
            </a:r>
            <a:r>
              <a:rPr lang="ja-JP" altLang="en-US" sz="1600" b="1" dirty="0">
                <a:solidFill>
                  <a:srgbClr val="FF0000"/>
                </a:solidFill>
              </a:rPr>
              <a:t>％の食塩水</a:t>
            </a:r>
            <a:endParaRPr lang="en-US" altLang="ja-JP" sz="1600" b="1" dirty="0">
              <a:solidFill>
                <a:srgbClr val="FF0000"/>
              </a:solidFill>
            </a:endParaRPr>
          </a:p>
        </p:txBody>
      </p:sp>
      <p:sp>
        <p:nvSpPr>
          <p:cNvPr id="9" name="正方形/長方形 8"/>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タイトル 1"/>
          <p:cNvSpPr>
            <a:spLocks noGrp="1"/>
          </p:cNvSpPr>
          <p:nvPr>
            <p:ph type="title"/>
          </p:nvPr>
        </p:nvSpPr>
        <p:spPr>
          <a:xfrm>
            <a:off x="457200" y="274638"/>
            <a:ext cx="8229600" cy="850900"/>
          </a:xfrm>
        </p:spPr>
        <p:txBody>
          <a:bodyPr/>
          <a:lstStyle/>
          <a:p>
            <a:pPr eaLnBrk="1" hangingPunct="1"/>
            <a:r>
              <a:rPr lang="ja-JP" altLang="en-US" smtClean="0"/>
              <a:t>⑤飲水と塩分摂取</a:t>
            </a:r>
          </a:p>
        </p:txBody>
      </p:sp>
      <p:sp>
        <p:nvSpPr>
          <p:cNvPr id="6" name="コンテンツ プレースホルダー 2"/>
          <p:cNvSpPr>
            <a:spLocks noGrp="1"/>
          </p:cNvSpPr>
          <p:nvPr>
            <p:ph idx="1"/>
          </p:nvPr>
        </p:nvSpPr>
        <p:spPr>
          <a:xfrm>
            <a:off x="323850" y="1341438"/>
            <a:ext cx="8569325" cy="5516562"/>
          </a:xfrm>
        </p:spPr>
        <p:txBody>
          <a:bodyPr rtlCol="0">
            <a:normAutofit lnSpcReduction="10000"/>
          </a:bodyPr>
          <a:lstStyle/>
          <a:p>
            <a:pPr lvl="1" eaLnBrk="1" fontAlgn="auto" hangingPunct="1">
              <a:spcBef>
                <a:spcPts val="600"/>
              </a:spcBef>
              <a:spcAft>
                <a:spcPts val="0"/>
              </a:spcAft>
              <a:buFont typeface="Wingdings" pitchFamily="2" charset="2"/>
              <a:buChar char="Ø"/>
              <a:defRPr/>
            </a:pPr>
            <a:r>
              <a:rPr lang="ja-JP" altLang="en-US" dirty="0" smtClean="0"/>
              <a:t>作業前と休憩のたびに、</a:t>
            </a:r>
            <a:r>
              <a:rPr lang="ja-JP" altLang="en-US" b="1" dirty="0" smtClean="0">
                <a:solidFill>
                  <a:srgbClr val="FF0000"/>
                </a:solidFill>
              </a:rPr>
              <a:t>コップ</a:t>
            </a:r>
            <a:r>
              <a:rPr lang="en-US" altLang="ja-JP" b="1" dirty="0" smtClean="0">
                <a:solidFill>
                  <a:srgbClr val="FF0000"/>
                </a:solidFill>
              </a:rPr>
              <a:t>1</a:t>
            </a:r>
            <a:r>
              <a:rPr lang="ja-JP" altLang="en-US" b="1" dirty="0" smtClean="0">
                <a:solidFill>
                  <a:srgbClr val="FF0000"/>
                </a:solidFill>
              </a:rPr>
              <a:t>杯～</a:t>
            </a:r>
            <a:r>
              <a:rPr lang="en-US" altLang="ja-JP" b="1" dirty="0" smtClean="0">
                <a:solidFill>
                  <a:srgbClr val="FF0000"/>
                </a:solidFill>
              </a:rPr>
              <a:t>2</a:t>
            </a:r>
            <a:r>
              <a:rPr lang="ja-JP" altLang="en-US" b="1" dirty="0" smtClean="0">
                <a:solidFill>
                  <a:srgbClr val="FF0000"/>
                </a:solidFill>
              </a:rPr>
              <a:t>杯程度</a:t>
            </a:r>
            <a:r>
              <a:rPr lang="en-US" altLang="ja-JP" b="1" dirty="0" smtClean="0">
                <a:solidFill>
                  <a:srgbClr val="FF0000"/>
                </a:solidFill>
              </a:rPr>
              <a:t>(150mL</a:t>
            </a:r>
            <a:r>
              <a:rPr lang="ja-JP" altLang="en-US" b="1" dirty="0" smtClean="0">
                <a:solidFill>
                  <a:srgbClr val="FF0000"/>
                </a:solidFill>
              </a:rPr>
              <a:t>～</a:t>
            </a:r>
            <a:r>
              <a:rPr lang="en-US" altLang="ja-JP" b="1" dirty="0" smtClean="0">
                <a:solidFill>
                  <a:srgbClr val="FF0000"/>
                </a:solidFill>
              </a:rPr>
              <a:t>250mL)</a:t>
            </a:r>
            <a:r>
              <a:rPr lang="ja-JP" altLang="en-US" dirty="0" smtClean="0"/>
              <a:t>以上の食塩水（ </a:t>
            </a:r>
            <a:r>
              <a:rPr lang="en-US" altLang="ja-JP" dirty="0" smtClean="0"/>
              <a:t>0.1-0.2</a:t>
            </a:r>
            <a:r>
              <a:rPr lang="ja-JP" altLang="en-US" dirty="0" smtClean="0"/>
              <a:t>％）</a:t>
            </a:r>
            <a:r>
              <a:rPr lang="ja-JP" altLang="en-US" dirty="0" err="1" smtClean="0"/>
              <a:t>か</a:t>
            </a:r>
            <a:r>
              <a:rPr lang="ja-JP" altLang="en-US" b="1" dirty="0" smtClean="0">
                <a:solidFill>
                  <a:srgbClr val="FF0000"/>
                </a:solidFill>
              </a:rPr>
              <a:t>経口補水液やスポーツドリンク（</a:t>
            </a:r>
            <a:r>
              <a:rPr lang="en-US" altLang="ja-JP" b="1" dirty="0" smtClean="0">
                <a:solidFill>
                  <a:srgbClr val="FF0000"/>
                </a:solidFill>
              </a:rPr>
              <a:t>Na40</a:t>
            </a:r>
            <a:r>
              <a:rPr lang="ja-JP" altLang="en-US" b="1" dirty="0" smtClean="0">
                <a:solidFill>
                  <a:srgbClr val="FF0000"/>
                </a:solidFill>
              </a:rPr>
              <a:t>～</a:t>
            </a:r>
            <a:r>
              <a:rPr lang="en-US" altLang="ja-JP" b="1" dirty="0" smtClean="0">
                <a:solidFill>
                  <a:srgbClr val="FF0000"/>
                </a:solidFill>
              </a:rPr>
              <a:t>80mg/100mℓ </a:t>
            </a:r>
            <a:r>
              <a:rPr lang="ja-JP" altLang="en-US" b="1" dirty="0" smtClean="0">
                <a:solidFill>
                  <a:srgbClr val="FF0000"/>
                </a:solidFill>
              </a:rPr>
              <a:t>）</a:t>
            </a:r>
            <a:r>
              <a:rPr lang="ja-JP" altLang="en-US" dirty="0" smtClean="0"/>
              <a:t>を必ず飲むこと！</a:t>
            </a:r>
            <a:endParaRPr lang="en-US" altLang="ja-JP" dirty="0" smtClean="0"/>
          </a:p>
          <a:p>
            <a:pPr marL="1250950" lvl="2" indent="-336550" eaLnBrk="1" fontAlgn="auto" hangingPunct="1">
              <a:spcBef>
                <a:spcPts val="600"/>
              </a:spcBef>
              <a:spcAft>
                <a:spcPts val="0"/>
              </a:spcAft>
              <a:buFont typeface="Wingdings" pitchFamily="2" charset="2"/>
              <a:buChar char="ü"/>
              <a:defRPr/>
            </a:pPr>
            <a:r>
              <a:rPr lang="ja-JP" altLang="en-US" dirty="0" smtClean="0">
                <a:solidFill>
                  <a:srgbClr val="00B050"/>
                </a:solidFill>
              </a:rPr>
              <a:t>喉が渇いていなくても保護具と思って確実に！</a:t>
            </a:r>
            <a:endParaRPr lang="en-US" altLang="ja-JP" dirty="0" smtClean="0">
              <a:solidFill>
                <a:srgbClr val="00B050"/>
              </a:solidFill>
            </a:endParaRPr>
          </a:p>
          <a:p>
            <a:pPr marL="1250950" lvl="2" indent="-336550" eaLnBrk="1" fontAlgn="auto" hangingPunct="1">
              <a:spcBef>
                <a:spcPts val="600"/>
              </a:spcBef>
              <a:spcAft>
                <a:spcPts val="0"/>
              </a:spcAft>
              <a:buFont typeface="Arial" charset="0"/>
              <a:buNone/>
              <a:defRPr/>
            </a:pPr>
            <a:r>
              <a:rPr lang="ja-JP" altLang="en-US" dirty="0" smtClean="0"/>
              <a:t>　（自覚症状がでてからでは遅い）</a:t>
            </a:r>
            <a:endParaRPr lang="en-US" altLang="ja-JP" dirty="0" smtClean="0"/>
          </a:p>
          <a:p>
            <a:pPr marL="1250950" lvl="2" indent="-336550" eaLnBrk="1" fontAlgn="auto" hangingPunct="1">
              <a:spcBef>
                <a:spcPts val="600"/>
              </a:spcBef>
              <a:spcAft>
                <a:spcPts val="0"/>
              </a:spcAft>
              <a:buFont typeface="Wingdings" pitchFamily="2" charset="2"/>
              <a:buChar char="ü"/>
              <a:defRPr/>
            </a:pPr>
            <a:r>
              <a:rPr lang="ja-JP" altLang="en-US" dirty="0" smtClean="0">
                <a:solidFill>
                  <a:srgbClr val="00B050"/>
                </a:solidFill>
              </a:rPr>
              <a:t>熱中症予防用飲料が効果的</a:t>
            </a:r>
            <a:endParaRPr lang="en-US" altLang="ja-JP" dirty="0" smtClean="0">
              <a:solidFill>
                <a:srgbClr val="00B050"/>
              </a:solidFill>
            </a:endParaRPr>
          </a:p>
          <a:p>
            <a:pPr lvl="2" eaLnBrk="1" fontAlgn="auto" hangingPunct="1">
              <a:spcBef>
                <a:spcPts val="600"/>
              </a:spcBef>
              <a:spcAft>
                <a:spcPts val="0"/>
              </a:spcAft>
              <a:buFont typeface="Arial" charset="0"/>
              <a:buNone/>
              <a:defRPr/>
            </a:pPr>
            <a:r>
              <a:rPr lang="ja-JP" altLang="en-US" dirty="0" smtClean="0">
                <a:solidFill>
                  <a:srgbClr val="00B050"/>
                </a:solidFill>
              </a:rPr>
              <a:t>　</a:t>
            </a:r>
            <a:r>
              <a:rPr lang="ja-JP" altLang="en-US" dirty="0" smtClean="0"/>
              <a:t>（なければスポ－ツドリンク）</a:t>
            </a:r>
            <a:endParaRPr lang="en-US" altLang="ja-JP" dirty="0" smtClean="0"/>
          </a:p>
          <a:p>
            <a:pPr marL="0" indent="0" eaLnBrk="1" fontAlgn="auto" hangingPunct="1">
              <a:spcBef>
                <a:spcPts val="600"/>
              </a:spcBef>
              <a:spcAft>
                <a:spcPts val="0"/>
              </a:spcAft>
              <a:buFont typeface="Arial" pitchFamily="34" charset="0"/>
              <a:buNone/>
              <a:defRPr/>
            </a:pPr>
            <a:endParaRPr lang="en-US" altLang="ja-JP" sz="2800" dirty="0" smtClean="0">
              <a:solidFill>
                <a:srgbClr val="002060"/>
              </a:solidFill>
            </a:endParaRPr>
          </a:p>
          <a:p>
            <a:pPr marL="0" indent="0" eaLnBrk="1" fontAlgn="auto" hangingPunct="1">
              <a:spcBef>
                <a:spcPts val="600"/>
              </a:spcBef>
              <a:spcAft>
                <a:spcPts val="0"/>
              </a:spcAft>
              <a:buFont typeface="Arial" pitchFamily="34" charset="0"/>
              <a:buNone/>
              <a:defRPr/>
            </a:pPr>
            <a:r>
              <a:rPr lang="en-US" altLang="ja-JP" sz="2400" dirty="0" smtClean="0">
                <a:solidFill>
                  <a:srgbClr val="002060"/>
                </a:solidFill>
              </a:rPr>
              <a:t>※</a:t>
            </a:r>
            <a:r>
              <a:rPr lang="ja-JP" altLang="en-US" sz="2400" dirty="0" smtClean="0">
                <a:solidFill>
                  <a:srgbClr val="002060"/>
                </a:solidFill>
              </a:rPr>
              <a:t>（注）水やお茶は、塩分が含まれていないため飲み続けると塩分が不足してしまう</a:t>
            </a:r>
            <a:endParaRPr lang="en-US" altLang="ja-JP" sz="2400" dirty="0" smtClean="0">
              <a:solidFill>
                <a:srgbClr val="002060"/>
              </a:solidFill>
            </a:endParaRPr>
          </a:p>
          <a:p>
            <a:pPr marL="0" indent="0" eaLnBrk="1" fontAlgn="auto" hangingPunct="1">
              <a:spcBef>
                <a:spcPts val="600"/>
              </a:spcBef>
              <a:spcAft>
                <a:spcPts val="0"/>
              </a:spcAft>
              <a:buFont typeface="Arial" charset="0"/>
              <a:buNone/>
              <a:defRPr/>
            </a:pPr>
            <a:r>
              <a:rPr lang="en-US" altLang="ja-JP" sz="2400" dirty="0" smtClean="0">
                <a:solidFill>
                  <a:srgbClr val="002060"/>
                </a:solidFill>
              </a:rPr>
              <a:t>※</a:t>
            </a:r>
            <a:r>
              <a:rPr lang="ja-JP" altLang="en-US" sz="2400" dirty="0" smtClean="0">
                <a:solidFill>
                  <a:srgbClr val="002060"/>
                </a:solidFill>
              </a:rPr>
              <a:t>（注）ナトリウムが十分入っている熱中症予防用飲料なら、トイレには行きたくなりにくい</a:t>
            </a:r>
          </a:p>
          <a:p>
            <a:pPr marL="0" indent="0" eaLnBrk="1" fontAlgn="auto" hangingPunct="1">
              <a:spcBef>
                <a:spcPts val="600"/>
              </a:spcBef>
              <a:spcAft>
                <a:spcPts val="0"/>
              </a:spcAft>
              <a:buFont typeface="Arial" charset="0"/>
              <a:buNone/>
              <a:defRPr/>
            </a:pPr>
            <a:endParaRPr lang="ja-JP" altLang="en-US" sz="2800" dirty="0">
              <a:solidFill>
                <a:srgbClr val="002060"/>
              </a:solidFill>
            </a:endParaRPr>
          </a:p>
        </p:txBody>
      </p:sp>
      <p:sp>
        <p:nvSpPr>
          <p:cNvPr id="75779" name="正方形/長方形 4"/>
          <p:cNvSpPr>
            <a:spLocks noChangeArrowheads="1"/>
          </p:cNvSpPr>
          <p:nvPr/>
        </p:nvSpPr>
        <p:spPr bwMode="auto">
          <a:xfrm>
            <a:off x="684213" y="6453188"/>
            <a:ext cx="8064500" cy="369887"/>
          </a:xfrm>
          <a:prstGeom prst="rect">
            <a:avLst/>
          </a:prstGeom>
          <a:noFill/>
          <a:ln w="9525">
            <a:noFill/>
            <a:miter lim="800000"/>
            <a:headEnd/>
            <a:tailEnd/>
          </a:ln>
        </p:spPr>
        <p:txBody>
          <a:bodyPr>
            <a:spAutoFit/>
          </a:bodyPr>
          <a:lstStyle/>
          <a:p>
            <a:pPr algn="ctr"/>
            <a:r>
              <a:rPr lang="ja-JP" altLang="en-US"/>
              <a:t>関連情報：ＪＶでの補水用ドリンク配布場所の変更検討中。情報更新に留意を。</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タイトル 1"/>
          <p:cNvSpPr>
            <a:spLocks noGrp="1"/>
          </p:cNvSpPr>
          <p:nvPr>
            <p:ph type="title"/>
          </p:nvPr>
        </p:nvSpPr>
        <p:spPr/>
        <p:txBody>
          <a:bodyPr/>
          <a:lstStyle/>
          <a:p>
            <a:r>
              <a:rPr lang="ja-JP" altLang="en-US" smtClean="0"/>
              <a:t>熱中症予防製品の例</a:t>
            </a:r>
          </a:p>
        </p:txBody>
      </p:sp>
      <p:sp>
        <p:nvSpPr>
          <p:cNvPr id="77826" name="コンテンツ プレースホルダ 2"/>
          <p:cNvSpPr>
            <a:spLocks noGrp="1"/>
          </p:cNvSpPr>
          <p:nvPr>
            <p:ph idx="1"/>
          </p:nvPr>
        </p:nvSpPr>
        <p:spPr>
          <a:xfrm>
            <a:off x="457200" y="1412875"/>
            <a:ext cx="8229600" cy="4525963"/>
          </a:xfrm>
        </p:spPr>
        <p:txBody>
          <a:bodyPr/>
          <a:lstStyle/>
          <a:p>
            <a:r>
              <a:rPr lang="en-US" altLang="ja-JP" smtClean="0"/>
              <a:t>OS-1		</a:t>
            </a:r>
            <a:r>
              <a:rPr lang="ja-JP" altLang="en-US" smtClean="0"/>
              <a:t>価格例</a:t>
            </a:r>
            <a:r>
              <a:rPr lang="en-US" altLang="ja-JP" smtClean="0"/>
              <a:t>180</a:t>
            </a:r>
            <a:r>
              <a:rPr lang="ja-JP" altLang="en-US" smtClean="0"/>
              <a:t>円程</a:t>
            </a:r>
            <a:r>
              <a:rPr lang="en-US" altLang="ja-JP" smtClean="0"/>
              <a:t>/500ml</a:t>
            </a:r>
          </a:p>
          <a:p>
            <a:r>
              <a:rPr lang="ja-JP" altLang="en-US" smtClean="0"/>
              <a:t>熱中対策水</a:t>
            </a:r>
            <a:r>
              <a:rPr lang="en-US" altLang="ja-JP" smtClean="0"/>
              <a:t>	</a:t>
            </a:r>
            <a:r>
              <a:rPr lang="ja-JP" altLang="en-US" smtClean="0"/>
              <a:t>価格例</a:t>
            </a:r>
            <a:r>
              <a:rPr lang="en-US" altLang="ja-JP" smtClean="0"/>
              <a:t>100</a:t>
            </a:r>
            <a:r>
              <a:rPr lang="ja-JP" altLang="en-US" smtClean="0"/>
              <a:t>円程</a:t>
            </a:r>
            <a:r>
              <a:rPr lang="en-US" altLang="ja-JP" smtClean="0"/>
              <a:t>/500ml</a:t>
            </a:r>
          </a:p>
          <a:p>
            <a:r>
              <a:rPr lang="ja-JP" altLang="en-US" smtClean="0"/>
              <a:t>熱中飴</a:t>
            </a:r>
            <a:r>
              <a:rPr lang="en-US" altLang="ja-JP" smtClean="0"/>
              <a:t>		</a:t>
            </a:r>
            <a:r>
              <a:rPr lang="ja-JP" altLang="en-US" smtClean="0"/>
              <a:t>価格例</a:t>
            </a:r>
            <a:r>
              <a:rPr lang="en-US" altLang="ja-JP" smtClean="0"/>
              <a:t>1425</a:t>
            </a:r>
            <a:r>
              <a:rPr lang="ja-JP" altLang="en-US" smtClean="0"/>
              <a:t>円</a:t>
            </a:r>
            <a:r>
              <a:rPr lang="en-US" altLang="ja-JP" smtClean="0"/>
              <a:t>/kg </a:t>
            </a:r>
            <a:r>
              <a:rPr lang="ja-JP" altLang="en-US" smtClean="0"/>
              <a:t>約</a:t>
            </a:r>
            <a:r>
              <a:rPr lang="en-US" altLang="ja-JP" smtClean="0"/>
              <a:t>210</a:t>
            </a:r>
            <a:r>
              <a:rPr lang="ja-JP" altLang="en-US" smtClean="0"/>
              <a:t>個</a:t>
            </a:r>
            <a:endParaRPr lang="en-US" altLang="ja-JP" smtClean="0"/>
          </a:p>
          <a:p>
            <a:endParaRPr lang="ja-JP" altLang="en-US" smtClean="0"/>
          </a:p>
          <a:p>
            <a:endParaRPr lang="ja-JP" altLang="en-US" smtClean="0"/>
          </a:p>
        </p:txBody>
      </p:sp>
      <p:pic>
        <p:nvPicPr>
          <p:cNvPr id="77827" name="Picture 3"/>
          <p:cNvPicPr>
            <a:picLocks noChangeAspect="1" noChangeArrowheads="1"/>
          </p:cNvPicPr>
          <p:nvPr/>
        </p:nvPicPr>
        <p:blipFill>
          <a:blip r:embed="rId3"/>
          <a:srcRect/>
          <a:stretch>
            <a:fillRect/>
          </a:stretch>
        </p:blipFill>
        <p:spPr bwMode="auto">
          <a:xfrm>
            <a:off x="323850" y="3284538"/>
            <a:ext cx="5145088" cy="3143250"/>
          </a:xfrm>
          <a:prstGeom prst="rect">
            <a:avLst/>
          </a:prstGeom>
          <a:noFill/>
          <a:ln w="9525">
            <a:noFill/>
            <a:miter lim="800000"/>
            <a:headEnd/>
            <a:tailEnd/>
          </a:ln>
        </p:spPr>
      </p:pic>
      <p:sp>
        <p:nvSpPr>
          <p:cNvPr id="6" name="正方形/長方形 5"/>
          <p:cNvSpPr/>
          <p:nvPr/>
        </p:nvSpPr>
        <p:spPr>
          <a:xfrm>
            <a:off x="1835150" y="5661025"/>
            <a:ext cx="3241675" cy="646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b="1" dirty="0">
                <a:solidFill>
                  <a:srgbClr val="FF0000"/>
                </a:solidFill>
              </a:rPr>
              <a:t>・ナトリウム </a:t>
            </a:r>
            <a:r>
              <a:rPr lang="en-US" altLang="ja-JP" b="1" dirty="0">
                <a:solidFill>
                  <a:srgbClr val="FF0000"/>
                </a:solidFill>
              </a:rPr>
              <a:t>Na</a:t>
            </a:r>
            <a:r>
              <a:rPr lang="ja-JP" altLang="en-US" b="1" dirty="0">
                <a:solidFill>
                  <a:srgbClr val="FF0000"/>
                </a:solidFill>
              </a:rPr>
              <a:t>＞</a:t>
            </a:r>
            <a:r>
              <a:rPr lang="en-US" altLang="ja-JP" b="1" dirty="0">
                <a:solidFill>
                  <a:srgbClr val="FF0000"/>
                </a:solidFill>
              </a:rPr>
              <a:t>40mg/100ml</a:t>
            </a:r>
          </a:p>
          <a:p>
            <a:pPr>
              <a:defRPr/>
            </a:pPr>
            <a:r>
              <a:rPr lang="ja-JP" altLang="en-US" b="1" dirty="0">
                <a:solidFill>
                  <a:srgbClr val="FF0000"/>
                </a:solidFill>
              </a:rPr>
              <a:t>・</a:t>
            </a:r>
            <a:r>
              <a:rPr lang="en-US" altLang="ja-JP" b="1" dirty="0">
                <a:solidFill>
                  <a:srgbClr val="FF0000"/>
                </a:solidFill>
              </a:rPr>
              <a:t>0.1</a:t>
            </a:r>
            <a:r>
              <a:rPr lang="ja-JP" altLang="en-US" b="1" dirty="0">
                <a:solidFill>
                  <a:srgbClr val="FF0000"/>
                </a:solidFill>
              </a:rPr>
              <a:t>～</a:t>
            </a:r>
            <a:r>
              <a:rPr lang="en-US" altLang="ja-JP" b="1" dirty="0">
                <a:solidFill>
                  <a:srgbClr val="FF0000"/>
                </a:solidFill>
              </a:rPr>
              <a:t>0.2</a:t>
            </a:r>
            <a:r>
              <a:rPr lang="ja-JP" altLang="en-US" b="1" dirty="0">
                <a:solidFill>
                  <a:srgbClr val="FF0000"/>
                </a:solidFill>
              </a:rPr>
              <a:t>％の食塩水</a:t>
            </a:r>
            <a:endParaRPr lang="en-US" altLang="ja-JP" b="1" dirty="0">
              <a:solidFill>
                <a:srgbClr val="FF0000"/>
              </a:solidFill>
            </a:endParaRPr>
          </a:p>
        </p:txBody>
      </p:sp>
      <p:pic>
        <p:nvPicPr>
          <p:cNvPr id="77829" name="Picture 4"/>
          <p:cNvPicPr>
            <a:picLocks noChangeAspect="1" noChangeArrowheads="1"/>
          </p:cNvPicPr>
          <p:nvPr/>
        </p:nvPicPr>
        <p:blipFill>
          <a:blip r:embed="rId4"/>
          <a:srcRect/>
          <a:stretch>
            <a:fillRect/>
          </a:stretch>
        </p:blipFill>
        <p:spPr bwMode="auto">
          <a:xfrm>
            <a:off x="5819775" y="3859213"/>
            <a:ext cx="2855913" cy="2449512"/>
          </a:xfrm>
          <a:prstGeom prst="rect">
            <a:avLst/>
          </a:prstGeom>
          <a:noFill/>
          <a:ln w="9525">
            <a:noFill/>
            <a:miter lim="800000"/>
            <a:headEnd/>
            <a:tailEnd/>
          </a:ln>
        </p:spPr>
      </p:pic>
      <p:sp>
        <p:nvSpPr>
          <p:cNvPr id="7" name="正方形/長方形 6"/>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タイトル 1"/>
          <p:cNvSpPr>
            <a:spLocks noGrp="1"/>
          </p:cNvSpPr>
          <p:nvPr>
            <p:ph type="title"/>
          </p:nvPr>
        </p:nvSpPr>
        <p:spPr/>
        <p:txBody>
          <a:bodyPr/>
          <a:lstStyle/>
          <a:p>
            <a:pPr eaLnBrk="1" hangingPunct="1"/>
            <a:r>
              <a:rPr lang="en-US" altLang="ja-JP" smtClean="0"/>
              <a:t>⑥</a:t>
            </a:r>
            <a:r>
              <a:rPr lang="ja-JP" altLang="en-US" smtClean="0"/>
              <a:t>クールベストの着用</a:t>
            </a:r>
          </a:p>
        </p:txBody>
      </p:sp>
      <p:sp>
        <p:nvSpPr>
          <p:cNvPr id="79874" name="コンテンツ プレースホルダー 2"/>
          <p:cNvSpPr>
            <a:spLocks noGrp="1"/>
          </p:cNvSpPr>
          <p:nvPr>
            <p:ph idx="1"/>
          </p:nvPr>
        </p:nvSpPr>
        <p:spPr/>
        <p:txBody>
          <a:bodyPr/>
          <a:lstStyle/>
          <a:p>
            <a:pPr eaLnBrk="1" hangingPunct="1"/>
            <a:r>
              <a:rPr lang="ja-JP" altLang="en-US" sz="3600" smtClean="0"/>
              <a:t>クールベストを必ず着用する。</a:t>
            </a:r>
            <a:endParaRPr lang="en-US" altLang="ja-JP" sz="3600" smtClean="0"/>
          </a:p>
          <a:p>
            <a:pPr eaLnBrk="1" hangingPunct="1"/>
            <a:endParaRPr lang="en-US" altLang="ja-JP" sz="3600" smtClean="0"/>
          </a:p>
          <a:p>
            <a:pPr eaLnBrk="1" hangingPunct="1"/>
            <a:r>
              <a:rPr lang="ja-JP" altLang="en-US" sz="3600" smtClean="0"/>
              <a:t>防護服の下は薄着にする。</a:t>
            </a:r>
          </a:p>
        </p:txBody>
      </p:sp>
      <p:pic>
        <p:nvPicPr>
          <p:cNvPr id="79875" name="図 3" descr="体温上昇防止服　クールベスト - Windows Internet Explorer"/>
          <p:cNvPicPr>
            <a:picLocks noChangeAspect="1"/>
          </p:cNvPicPr>
          <p:nvPr/>
        </p:nvPicPr>
        <p:blipFill>
          <a:blip r:embed="rId3"/>
          <a:srcRect l="16000" t="16148" r="56462" b="29381"/>
          <a:stretch>
            <a:fillRect/>
          </a:stretch>
        </p:blipFill>
        <p:spPr bwMode="auto">
          <a:xfrm>
            <a:off x="6907213" y="1773238"/>
            <a:ext cx="2236787" cy="2649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a:srcRect/>
          <a:stretch>
            <a:fillRect/>
          </a:stretch>
        </p:blipFill>
        <p:spPr bwMode="auto">
          <a:xfrm>
            <a:off x="1166813" y="0"/>
            <a:ext cx="6861175" cy="6858000"/>
          </a:xfrm>
          <a:prstGeom prst="rect">
            <a:avLst/>
          </a:prstGeom>
          <a:noFill/>
          <a:ln w="9525">
            <a:noFill/>
            <a:miter lim="800000"/>
            <a:headEnd/>
            <a:tailEnd/>
          </a:ln>
        </p:spPr>
      </p:pic>
      <p:cxnSp>
        <p:nvCxnSpPr>
          <p:cNvPr id="6" name="直線コネクタ 5"/>
          <p:cNvCxnSpPr/>
          <p:nvPr/>
        </p:nvCxnSpPr>
        <p:spPr>
          <a:xfrm>
            <a:off x="1979613" y="2636838"/>
            <a:ext cx="1296987" cy="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タイトル 2"/>
          <p:cNvSpPr>
            <a:spLocks noGrp="1"/>
          </p:cNvSpPr>
          <p:nvPr>
            <p:ph type="title"/>
          </p:nvPr>
        </p:nvSpPr>
        <p:spPr>
          <a:xfrm>
            <a:off x="519113" y="557213"/>
            <a:ext cx="8229600" cy="1143000"/>
          </a:xfrm>
        </p:spPr>
        <p:txBody>
          <a:bodyPr/>
          <a:lstStyle/>
          <a:p>
            <a:pPr eaLnBrk="1" hangingPunct="1"/>
            <a:r>
              <a:rPr lang="ja-JP" altLang="en-US" smtClean="0"/>
              <a:t>管理者がすべきこと</a:t>
            </a:r>
            <a:r>
              <a:rPr lang="en-US" altLang="ja-JP" smtClean="0"/>
              <a:t/>
            </a:r>
            <a:br>
              <a:rPr lang="en-US" altLang="ja-JP" smtClean="0"/>
            </a:br>
            <a:r>
              <a:rPr lang="en-US" altLang="ja-JP" sz="3200" smtClean="0"/>
              <a:t>『</a:t>
            </a:r>
            <a:r>
              <a:rPr lang="ja-JP" altLang="en-US" sz="3200" smtClean="0"/>
              <a:t>これだけはしよう！</a:t>
            </a:r>
            <a:r>
              <a:rPr lang="en-US" altLang="ja-JP" sz="3200" smtClean="0"/>
              <a:t>』</a:t>
            </a:r>
            <a:endParaRPr lang="ja-JP" altLang="en-US" smtClean="0"/>
          </a:p>
        </p:txBody>
      </p:sp>
      <p:sp>
        <p:nvSpPr>
          <p:cNvPr id="26627" name="コンテンツ プレースホルダ 3"/>
          <p:cNvSpPr>
            <a:spLocks noGrp="1"/>
          </p:cNvSpPr>
          <p:nvPr>
            <p:ph idx="1"/>
          </p:nvPr>
        </p:nvSpPr>
        <p:spPr>
          <a:xfrm>
            <a:off x="468313" y="1773238"/>
            <a:ext cx="8229600" cy="4392612"/>
          </a:xfrm>
        </p:spPr>
        <p:txBody>
          <a:bodyPr/>
          <a:lstStyle/>
          <a:p>
            <a:pPr lvl="1" indent="-647700" eaLnBrk="1" hangingPunct="1">
              <a:buFont typeface="Arial" charset="0"/>
              <a:buNone/>
              <a:defRPr/>
            </a:pPr>
            <a:r>
              <a:rPr lang="ja-JP" altLang="en-US" sz="4000" dirty="0" smtClean="0"/>
              <a:t>作業前に</a:t>
            </a:r>
            <a:endParaRPr lang="en-US" altLang="ja-JP" sz="4000" dirty="0" smtClean="0"/>
          </a:p>
          <a:p>
            <a:pPr marL="993775" lvl="1" indent="-536575" eaLnBrk="1" hangingPunct="1">
              <a:buFont typeface="Wingdings" pitchFamily="2" charset="2"/>
              <a:buChar char="p"/>
              <a:defRPr/>
            </a:pPr>
            <a:r>
              <a:rPr lang="ja-JP" altLang="en-US" sz="3200" dirty="0" smtClean="0"/>
              <a:t>作業者の体調チェック</a:t>
            </a:r>
            <a:endParaRPr lang="en-US" altLang="ja-JP" sz="3200" dirty="0" smtClean="0"/>
          </a:p>
          <a:p>
            <a:pPr lvl="2" eaLnBrk="1" hangingPunct="1">
              <a:buFont typeface="Wingdings" pitchFamily="2" charset="2"/>
              <a:buChar char="Ø"/>
              <a:defRPr/>
            </a:pPr>
            <a:r>
              <a:rPr lang="ja-JP" altLang="en-US" dirty="0" smtClean="0"/>
              <a:t>特に危険度の高い日は変化も含めこまめにチェック</a:t>
            </a:r>
            <a:endParaRPr lang="en-US" altLang="ja-JP" dirty="0" smtClean="0"/>
          </a:p>
          <a:p>
            <a:pPr lvl="2" eaLnBrk="1" hangingPunct="1">
              <a:buFont typeface="Wingdings" pitchFamily="2" charset="2"/>
              <a:buChar char="Ø"/>
              <a:defRPr/>
            </a:pPr>
            <a:r>
              <a:rPr lang="ja-JP" altLang="en-US" dirty="0" smtClean="0"/>
              <a:t>無理をさせない</a:t>
            </a:r>
          </a:p>
          <a:p>
            <a:pPr marL="993775" lvl="1" indent="-536575" eaLnBrk="1" hangingPunct="1">
              <a:buFont typeface="Wingdings" pitchFamily="2" charset="2"/>
              <a:buChar char="p"/>
              <a:defRPr/>
            </a:pPr>
            <a:endParaRPr lang="en-US" altLang="ja-JP" sz="3200" dirty="0" smtClean="0"/>
          </a:p>
          <a:p>
            <a:pPr marL="993775" lvl="1" indent="-536575" eaLnBrk="1" hangingPunct="1">
              <a:buFont typeface="Wingdings" pitchFamily="2" charset="2"/>
              <a:buChar char="p"/>
              <a:defRPr/>
            </a:pPr>
            <a:r>
              <a:rPr lang="ja-JP" altLang="en-US" sz="3200" u="sng" dirty="0" smtClean="0">
                <a:solidFill>
                  <a:srgbClr val="FF0000"/>
                </a:solidFill>
              </a:rPr>
              <a:t>今日の作業の危険度を共有</a:t>
            </a:r>
            <a:endParaRPr lang="en-US" altLang="ja-JP" sz="3200" u="sng" dirty="0" smtClean="0">
              <a:solidFill>
                <a:srgbClr val="FF0000"/>
              </a:solidFill>
            </a:endParaRPr>
          </a:p>
          <a:p>
            <a:pPr lvl="2" eaLnBrk="1" hangingPunct="1">
              <a:buFont typeface="Wingdings" pitchFamily="2" charset="2"/>
              <a:buChar char="Ø"/>
              <a:defRPr/>
            </a:pPr>
            <a:r>
              <a:rPr lang="ja-JP" altLang="en-US" dirty="0" smtClean="0"/>
              <a:t>空間線量率だけでなく、</a:t>
            </a:r>
            <a:r>
              <a:rPr lang="en-US" altLang="ja-JP" dirty="0" smtClean="0">
                <a:solidFill>
                  <a:srgbClr val="FF0000"/>
                </a:solidFill>
              </a:rPr>
              <a:t>WBGT</a:t>
            </a:r>
            <a:r>
              <a:rPr lang="ja-JP" altLang="en-US" dirty="0" smtClean="0"/>
              <a:t>の測定と作業員への注意喚起を！</a:t>
            </a:r>
            <a:endParaRPr lang="en-US" altLang="ja-JP" dirty="0" smtClean="0"/>
          </a:p>
          <a:p>
            <a:pPr lvl="1" eaLnBrk="1" hangingPunct="1">
              <a:buFont typeface="Wingdings" pitchFamily="2" charset="2"/>
              <a:buChar char="Ø"/>
              <a:defRPr/>
            </a:pPr>
            <a:endParaRPr lang="en-US" altLang="ja-JP" sz="3200" dirty="0" smtClean="0"/>
          </a:p>
        </p:txBody>
      </p:sp>
      <p:sp>
        <p:nvSpPr>
          <p:cNvPr id="88067" name="正方形/長方形 3"/>
          <p:cNvSpPr>
            <a:spLocks noChangeArrowheads="1"/>
          </p:cNvSpPr>
          <p:nvPr/>
        </p:nvSpPr>
        <p:spPr bwMode="auto">
          <a:xfrm>
            <a:off x="4284663" y="188913"/>
            <a:ext cx="4673600" cy="646112"/>
          </a:xfrm>
          <a:prstGeom prst="rect">
            <a:avLst/>
          </a:prstGeom>
          <a:noFill/>
          <a:ln w="9525">
            <a:noFill/>
            <a:miter lim="800000"/>
            <a:headEnd/>
            <a:tailEnd/>
          </a:ln>
        </p:spPr>
        <p:txBody>
          <a:bodyPr wrap="none">
            <a:spAutoFit/>
          </a:bodyPr>
          <a:lstStyle/>
          <a:p>
            <a:r>
              <a:rPr lang="ja-JP" altLang="en-US"/>
              <a:t>「初年度から継続的に発信しているメッセージ」</a:t>
            </a:r>
            <a:endParaRPr lang="en-US" altLang="ja-JP"/>
          </a:p>
          <a:p>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タイトル 1"/>
          <p:cNvSpPr>
            <a:spLocks noGrp="1"/>
          </p:cNvSpPr>
          <p:nvPr>
            <p:ph type="title"/>
          </p:nvPr>
        </p:nvSpPr>
        <p:spPr/>
        <p:txBody>
          <a:bodyPr/>
          <a:lstStyle/>
          <a:p>
            <a:r>
              <a:rPr lang="en-US" altLang="ja-JP" smtClean="0"/>
              <a:t>WBGT</a:t>
            </a:r>
            <a:r>
              <a:rPr lang="ja-JP" altLang="en-US" smtClean="0"/>
              <a:t>値</a:t>
            </a:r>
          </a:p>
        </p:txBody>
      </p:sp>
      <p:sp>
        <p:nvSpPr>
          <p:cNvPr id="90114" name="コンテンツ プレースホルダ 2"/>
          <p:cNvSpPr>
            <a:spLocks noGrp="1"/>
          </p:cNvSpPr>
          <p:nvPr>
            <p:ph idx="1"/>
          </p:nvPr>
        </p:nvSpPr>
        <p:spPr>
          <a:xfrm>
            <a:off x="457200" y="1484313"/>
            <a:ext cx="8229600" cy="4525962"/>
          </a:xfrm>
        </p:spPr>
        <p:txBody>
          <a:bodyPr/>
          <a:lstStyle/>
          <a:p>
            <a:r>
              <a:rPr lang="ja-JP" altLang="en-US" sz="2800" smtClean="0"/>
              <a:t>暑さ指数（</a:t>
            </a:r>
            <a:r>
              <a:rPr lang="en-US" altLang="ja-JP" sz="2800" smtClean="0"/>
              <a:t>wet-bulb globe temperature</a:t>
            </a:r>
            <a:r>
              <a:rPr lang="ja-JP" altLang="en-US" sz="2800" smtClean="0"/>
              <a:t>）</a:t>
            </a:r>
            <a:endParaRPr lang="en-US" altLang="ja-JP" sz="2800" smtClean="0"/>
          </a:p>
          <a:p>
            <a:r>
              <a:rPr lang="ja-JP" altLang="en-US" sz="2800" smtClean="0"/>
              <a:t>米国陸軍が訓練中熱中症予防に開発</a:t>
            </a:r>
            <a:endParaRPr lang="en-US" altLang="ja-JP" sz="2800" smtClean="0"/>
          </a:p>
          <a:p>
            <a:r>
              <a:rPr lang="en-US" altLang="ja-JP" sz="2800" smtClean="0"/>
              <a:t>[1]</a:t>
            </a:r>
            <a:r>
              <a:rPr lang="ja-JP" altLang="en-US" sz="2800" smtClean="0"/>
              <a:t>湿度、</a:t>
            </a:r>
            <a:r>
              <a:rPr lang="en-US" altLang="ja-JP" sz="2800" smtClean="0"/>
              <a:t>[2]</a:t>
            </a:r>
            <a:r>
              <a:rPr lang="ja-JP" altLang="en-US" sz="2800" smtClean="0"/>
              <a:t>日射等からの熱、</a:t>
            </a:r>
            <a:r>
              <a:rPr lang="en-US" altLang="ja-JP" sz="2800" smtClean="0"/>
              <a:t>[3]</a:t>
            </a:r>
            <a:r>
              <a:rPr lang="ja-JP" altLang="en-US" sz="2800" smtClean="0"/>
              <a:t>気温を考慮</a:t>
            </a:r>
            <a:endParaRPr lang="en-US" altLang="ja-JP" sz="2800" smtClean="0"/>
          </a:p>
          <a:p>
            <a:r>
              <a:rPr lang="ja-JP" altLang="en-US" sz="2800" smtClean="0"/>
              <a:t>屋外計算式</a:t>
            </a:r>
            <a:endParaRPr lang="en-US" altLang="ja-JP" sz="2800" smtClean="0"/>
          </a:p>
          <a:p>
            <a:pPr lvl="1"/>
            <a:r>
              <a:rPr lang="en-US" altLang="ja-JP" sz="1800" smtClean="0"/>
              <a:t>WBGT</a:t>
            </a:r>
            <a:r>
              <a:rPr lang="ja-JP" altLang="en-US" sz="1800" smtClean="0"/>
              <a:t> 「℃」</a:t>
            </a:r>
            <a:r>
              <a:rPr lang="en-US" altLang="ja-JP" sz="1800" smtClean="0"/>
              <a:t> </a:t>
            </a:r>
            <a:r>
              <a:rPr lang="ja-JP" altLang="en-US" sz="1800" smtClean="0"/>
              <a:t>＝ ０</a:t>
            </a:r>
            <a:r>
              <a:rPr lang="en-US" altLang="ja-JP" sz="1800" smtClean="0"/>
              <a:t>.</a:t>
            </a:r>
            <a:r>
              <a:rPr lang="ja-JP" altLang="en-US" sz="1800" smtClean="0"/>
              <a:t>７</a:t>
            </a:r>
            <a:r>
              <a:rPr lang="en-US" altLang="ja-JP" sz="1800" smtClean="0"/>
              <a:t>×</a:t>
            </a:r>
            <a:r>
              <a:rPr lang="ja-JP" altLang="en-US" sz="1800" smtClean="0"/>
              <a:t>湿球温度＋０</a:t>
            </a:r>
            <a:r>
              <a:rPr lang="en-US" altLang="ja-JP" sz="1800" smtClean="0"/>
              <a:t>.</a:t>
            </a:r>
            <a:r>
              <a:rPr lang="ja-JP" altLang="en-US" sz="1800" smtClean="0"/>
              <a:t>２</a:t>
            </a:r>
            <a:r>
              <a:rPr lang="en-US" altLang="ja-JP" sz="1800" smtClean="0"/>
              <a:t>×</a:t>
            </a:r>
            <a:r>
              <a:rPr lang="ja-JP" altLang="en-US" sz="1800" smtClean="0"/>
              <a:t>黒球温度＋０</a:t>
            </a:r>
            <a:r>
              <a:rPr lang="en-US" altLang="ja-JP" sz="1800" smtClean="0"/>
              <a:t>.</a:t>
            </a:r>
            <a:r>
              <a:rPr lang="ja-JP" altLang="en-US" sz="1800" smtClean="0"/>
              <a:t>１</a:t>
            </a:r>
            <a:r>
              <a:rPr lang="en-US" altLang="ja-JP" sz="1800" smtClean="0"/>
              <a:t>×</a:t>
            </a:r>
            <a:r>
              <a:rPr lang="ja-JP" altLang="en-US" sz="1800" smtClean="0"/>
              <a:t>乾球温度</a:t>
            </a:r>
            <a:endParaRPr lang="en-US" altLang="ja-JP" sz="1800" smtClean="0"/>
          </a:p>
        </p:txBody>
      </p:sp>
      <p:pic>
        <p:nvPicPr>
          <p:cNvPr id="90115" name="Picture 4" descr="Graph"/>
          <p:cNvPicPr>
            <a:picLocks noChangeAspect="1" noChangeArrowheads="1"/>
          </p:cNvPicPr>
          <p:nvPr/>
        </p:nvPicPr>
        <p:blipFill>
          <a:blip r:embed="rId3"/>
          <a:srcRect/>
          <a:stretch>
            <a:fillRect/>
          </a:stretch>
        </p:blipFill>
        <p:spPr bwMode="auto">
          <a:xfrm>
            <a:off x="684213" y="4330700"/>
            <a:ext cx="7835900" cy="2266950"/>
          </a:xfrm>
          <a:prstGeom prst="rect">
            <a:avLst/>
          </a:prstGeom>
          <a:noFill/>
          <a:ln w="9525">
            <a:noFill/>
            <a:miter lim="800000"/>
            <a:headEnd/>
            <a:tailEnd/>
          </a:ln>
        </p:spPr>
      </p:pic>
      <p:pic>
        <p:nvPicPr>
          <p:cNvPr id="7174" name="Picture 6"/>
          <p:cNvPicPr>
            <a:picLocks noChangeAspect="1" noChangeArrowheads="1"/>
          </p:cNvPicPr>
          <p:nvPr/>
        </p:nvPicPr>
        <p:blipFill>
          <a:blip r:embed="rId4" cstate="print"/>
          <a:srcRect/>
          <a:stretch>
            <a:fillRect/>
          </a:stretch>
        </p:blipFill>
        <p:spPr bwMode="auto">
          <a:xfrm>
            <a:off x="6626178" y="260648"/>
            <a:ext cx="2239786" cy="1728192"/>
          </a:xfrm>
          <a:prstGeom prst="rect">
            <a:avLst/>
          </a:prstGeom>
          <a:ln>
            <a:noFill/>
          </a:ln>
          <a:effectLst>
            <a:softEdge rad="112500"/>
          </a:effectLst>
        </p:spPr>
      </p:pic>
      <p:sp>
        <p:nvSpPr>
          <p:cNvPr id="6" name="正方形/長方形 5"/>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タイトル 1"/>
          <p:cNvSpPr>
            <a:spLocks noGrp="1"/>
          </p:cNvSpPr>
          <p:nvPr>
            <p:ph type="title"/>
          </p:nvPr>
        </p:nvSpPr>
        <p:spPr/>
        <p:txBody>
          <a:bodyPr/>
          <a:lstStyle/>
          <a:p>
            <a:r>
              <a:rPr lang="ja-JP" altLang="en-US" smtClean="0"/>
              <a:t>保護具等による補正</a:t>
            </a:r>
          </a:p>
        </p:txBody>
      </p:sp>
      <p:pic>
        <p:nvPicPr>
          <p:cNvPr id="92162" name="Picture 3"/>
          <p:cNvPicPr>
            <a:picLocks noGrp="1" noChangeAspect="1" noChangeArrowheads="1"/>
          </p:cNvPicPr>
          <p:nvPr>
            <p:ph idx="1"/>
          </p:nvPr>
        </p:nvPicPr>
        <p:blipFill>
          <a:blip r:embed="rId3"/>
          <a:srcRect/>
          <a:stretch>
            <a:fillRect/>
          </a:stretch>
        </p:blipFill>
        <p:spPr>
          <a:xfrm>
            <a:off x="684213" y="1773238"/>
            <a:ext cx="7867650" cy="4176712"/>
          </a:xfrm>
        </p:spPr>
      </p:pic>
      <p:sp>
        <p:nvSpPr>
          <p:cNvPr id="92163" name="正方形/長方形 5"/>
          <p:cNvSpPr>
            <a:spLocks noChangeArrowheads="1"/>
          </p:cNvSpPr>
          <p:nvPr/>
        </p:nvSpPr>
        <p:spPr bwMode="auto">
          <a:xfrm>
            <a:off x="3851275" y="6092825"/>
            <a:ext cx="4572000" cy="369888"/>
          </a:xfrm>
          <a:prstGeom prst="rect">
            <a:avLst/>
          </a:prstGeom>
          <a:noFill/>
          <a:ln w="9525">
            <a:noFill/>
            <a:miter lim="800000"/>
            <a:headEnd/>
            <a:tailEnd/>
          </a:ln>
        </p:spPr>
        <p:txBody>
          <a:bodyPr>
            <a:spAutoFit/>
          </a:bodyPr>
          <a:lstStyle/>
          <a:p>
            <a:pPr algn="r"/>
            <a:r>
              <a:rPr lang="ja-JP" altLang="en-US"/>
              <a:t>タイベック：１００％ポリエチレン不織布</a:t>
            </a:r>
          </a:p>
        </p:txBody>
      </p:sp>
      <p:sp>
        <p:nvSpPr>
          <p:cNvPr id="5" name="正方形/長方形 4"/>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タイトル 1"/>
          <p:cNvSpPr>
            <a:spLocks noGrp="1"/>
          </p:cNvSpPr>
          <p:nvPr>
            <p:ph type="title"/>
          </p:nvPr>
        </p:nvSpPr>
        <p:spPr/>
        <p:txBody>
          <a:bodyPr/>
          <a:lstStyle/>
          <a:p>
            <a:endParaRPr lang="ja-JP" altLang="en-US" smtClean="0"/>
          </a:p>
        </p:txBody>
      </p:sp>
      <p:pic>
        <p:nvPicPr>
          <p:cNvPr id="94210" name="Picture 2"/>
          <p:cNvPicPr>
            <a:picLocks noGrp="1" noChangeAspect="1" noChangeArrowheads="1"/>
          </p:cNvPicPr>
          <p:nvPr>
            <p:ph idx="1"/>
          </p:nvPr>
        </p:nvPicPr>
        <p:blipFill>
          <a:blip r:embed="rId3"/>
          <a:srcRect/>
          <a:stretch>
            <a:fillRect/>
          </a:stretch>
        </p:blipFill>
        <p:spPr>
          <a:xfrm>
            <a:off x="1082675" y="-39688"/>
            <a:ext cx="6840538" cy="6897688"/>
          </a:xfrm>
        </p:spPr>
      </p:pic>
      <p:sp>
        <p:nvSpPr>
          <p:cNvPr id="5" name="円/楕円 4"/>
          <p:cNvSpPr/>
          <p:nvPr/>
        </p:nvSpPr>
        <p:spPr>
          <a:xfrm>
            <a:off x="5308600" y="4678363"/>
            <a:ext cx="431800" cy="431800"/>
          </a:xfrm>
          <a:prstGeom prst="ellipse">
            <a:avLst/>
          </a:prstGeom>
          <a:noFill/>
          <a:ln w="76200">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p>
        </p:txBody>
      </p:sp>
      <p:sp>
        <p:nvSpPr>
          <p:cNvPr id="6" name="正方形/長方形 5"/>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タイトル 2"/>
          <p:cNvSpPr>
            <a:spLocks noGrp="1"/>
          </p:cNvSpPr>
          <p:nvPr>
            <p:ph type="title"/>
          </p:nvPr>
        </p:nvSpPr>
        <p:spPr>
          <a:xfrm>
            <a:off x="179388" y="198438"/>
            <a:ext cx="8507412" cy="1143000"/>
          </a:xfrm>
        </p:spPr>
        <p:txBody>
          <a:bodyPr/>
          <a:lstStyle/>
          <a:p>
            <a:pPr eaLnBrk="1" hangingPunct="1"/>
            <a:r>
              <a:rPr lang="ja-JP" altLang="en-US" sz="4000" smtClean="0"/>
              <a:t>値の解釈</a:t>
            </a:r>
          </a:p>
        </p:txBody>
      </p:sp>
      <p:sp>
        <p:nvSpPr>
          <p:cNvPr id="5" name="コンテンツ プレースホルダー 2"/>
          <p:cNvSpPr txBox="1">
            <a:spLocks/>
          </p:cNvSpPr>
          <p:nvPr/>
        </p:nvSpPr>
        <p:spPr bwMode="auto">
          <a:xfrm>
            <a:off x="539750" y="5157788"/>
            <a:ext cx="7993063" cy="725487"/>
          </a:xfrm>
          <a:prstGeom prst="rect">
            <a:avLst/>
          </a:prstGeom>
          <a:noFill/>
          <a:ln w="9525">
            <a:noFill/>
            <a:miter lim="800000"/>
            <a:headEnd/>
            <a:tailEnd/>
          </a:ln>
        </p:spPr>
        <p:txBody>
          <a:bodyPr/>
          <a:lstStyle/>
          <a:p>
            <a:pPr fontAlgn="auto">
              <a:spcBef>
                <a:spcPct val="20000"/>
              </a:spcBef>
              <a:spcAft>
                <a:spcPts val="0"/>
              </a:spcAft>
              <a:buFont typeface="Arial" pitchFamily="34" charset="0"/>
              <a:buNone/>
              <a:defRPr/>
            </a:pPr>
            <a:r>
              <a:rPr lang="ja-JP" altLang="en-US" sz="2400" dirty="0">
                <a:ea typeface="ＭＳ Ｐゴシック" pitchFamily="50" charset="-128"/>
              </a:rPr>
              <a:t>２５という数字を記憶！２８は厳重警戒ゾーン！</a:t>
            </a:r>
            <a:endParaRPr lang="en-US" altLang="ja-JP" sz="2400" dirty="0">
              <a:ea typeface="ＭＳ Ｐゴシック" pitchFamily="50" charset="-128"/>
            </a:endParaRPr>
          </a:p>
          <a:p>
            <a:pPr fontAlgn="auto">
              <a:spcBef>
                <a:spcPct val="20000"/>
              </a:spcBef>
              <a:spcAft>
                <a:spcPts val="0"/>
              </a:spcAft>
              <a:buFont typeface="Arial" pitchFamily="34" charset="0"/>
              <a:buNone/>
              <a:defRPr/>
            </a:pPr>
            <a:r>
              <a:rPr lang="ja-JP" altLang="en-US" sz="2400" dirty="0">
                <a:ea typeface="ＭＳ Ｐゴシック" pitchFamily="50" charset="-128"/>
              </a:rPr>
              <a:t>注）既往症がない健康な成年男性が基準（持病が作業者はより高いリスク状態）</a:t>
            </a:r>
            <a:endParaRPr lang="en-US" altLang="ja-JP" sz="2400" dirty="0">
              <a:latin typeface="+mn-lt"/>
              <a:ea typeface="+mn-ea"/>
            </a:endParaRPr>
          </a:p>
        </p:txBody>
      </p:sp>
      <p:pic>
        <p:nvPicPr>
          <p:cNvPr id="96259" name="Picture 2" descr="http://www.japan-sports.or.jp/medicine/images/ill_guide01.gif"/>
          <p:cNvPicPr>
            <a:picLocks noChangeAspect="1" noChangeArrowheads="1"/>
          </p:cNvPicPr>
          <p:nvPr/>
        </p:nvPicPr>
        <p:blipFill>
          <a:blip r:embed="rId3"/>
          <a:srcRect/>
          <a:stretch>
            <a:fillRect/>
          </a:stretch>
        </p:blipFill>
        <p:spPr bwMode="auto">
          <a:xfrm>
            <a:off x="323850" y="1412875"/>
            <a:ext cx="8599488" cy="3384550"/>
          </a:xfrm>
          <a:prstGeom prst="rect">
            <a:avLst/>
          </a:prstGeom>
          <a:noFill/>
          <a:ln w="9525">
            <a:noFill/>
            <a:miter lim="800000"/>
            <a:headEnd/>
            <a:tailEnd/>
          </a:ln>
        </p:spPr>
      </p:pic>
      <p:sp>
        <p:nvSpPr>
          <p:cNvPr id="7" name="正方形/長方形 6"/>
          <p:cNvSpPr/>
          <p:nvPr/>
        </p:nvSpPr>
        <p:spPr>
          <a:xfrm>
            <a:off x="395288" y="1916113"/>
            <a:ext cx="647700" cy="151447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395288" y="3933825"/>
            <a:ext cx="647700" cy="790575"/>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395288" y="3502025"/>
            <a:ext cx="647700" cy="4318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263" name="テキスト ボックス 9"/>
          <p:cNvSpPr txBox="1">
            <a:spLocks noChangeArrowheads="1"/>
          </p:cNvSpPr>
          <p:nvPr/>
        </p:nvSpPr>
        <p:spPr bwMode="auto">
          <a:xfrm>
            <a:off x="395288" y="3214688"/>
            <a:ext cx="647700" cy="522287"/>
          </a:xfrm>
          <a:prstGeom prst="rect">
            <a:avLst/>
          </a:prstGeom>
          <a:noFill/>
          <a:ln w="9525">
            <a:noFill/>
            <a:miter lim="800000"/>
            <a:headEnd/>
            <a:tailEnd/>
          </a:ln>
        </p:spPr>
        <p:txBody>
          <a:bodyPr>
            <a:spAutoFit/>
          </a:bodyPr>
          <a:lstStyle/>
          <a:p>
            <a:r>
              <a:rPr lang="en-US" altLang="ja-JP" sz="2800" b="1"/>
              <a:t>25</a:t>
            </a:r>
            <a:endParaRPr lang="ja-JP" altLang="en-US" sz="2800" b="1"/>
          </a:p>
        </p:txBody>
      </p:sp>
      <p:sp>
        <p:nvSpPr>
          <p:cNvPr id="96264" name="テキスト ボックス 9"/>
          <p:cNvSpPr txBox="1">
            <a:spLocks noChangeArrowheads="1"/>
          </p:cNvSpPr>
          <p:nvPr/>
        </p:nvSpPr>
        <p:spPr bwMode="auto">
          <a:xfrm>
            <a:off x="395288" y="2492375"/>
            <a:ext cx="647700" cy="522288"/>
          </a:xfrm>
          <a:prstGeom prst="rect">
            <a:avLst/>
          </a:prstGeom>
          <a:noFill/>
          <a:ln w="9525">
            <a:noFill/>
            <a:miter lim="800000"/>
            <a:headEnd/>
            <a:tailEnd/>
          </a:ln>
        </p:spPr>
        <p:txBody>
          <a:bodyPr>
            <a:spAutoFit/>
          </a:bodyPr>
          <a:lstStyle/>
          <a:p>
            <a:r>
              <a:rPr lang="en-US" altLang="ja-JP" sz="2800" b="1"/>
              <a:t>28</a:t>
            </a:r>
            <a:endParaRPr lang="ja-JP" altLang="en-US" sz="2800" b="1"/>
          </a:p>
        </p:txBody>
      </p:sp>
      <p:sp>
        <p:nvSpPr>
          <p:cNvPr id="11" name="正方形/長方形 10"/>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p:txBody>
          <a:bodyPr/>
          <a:lstStyle/>
          <a:p>
            <a:pPr eaLnBrk="1" hangingPunct="1"/>
            <a:r>
              <a:rPr lang="ja-JP" altLang="en-US" smtClean="0"/>
              <a:t>熱中症とは</a:t>
            </a:r>
          </a:p>
        </p:txBody>
      </p:sp>
      <p:sp>
        <p:nvSpPr>
          <p:cNvPr id="5123" name="コンテンツ プレースホルダ 3"/>
          <p:cNvSpPr>
            <a:spLocks noGrp="1"/>
          </p:cNvSpPr>
          <p:nvPr>
            <p:ph sz="half" idx="1"/>
          </p:nvPr>
        </p:nvSpPr>
        <p:spPr>
          <a:xfrm>
            <a:off x="179388" y="1844675"/>
            <a:ext cx="4316412" cy="4824413"/>
          </a:xfrm>
        </p:spPr>
        <p:txBody>
          <a:bodyPr/>
          <a:lstStyle/>
          <a:p>
            <a:pPr eaLnBrk="1" hangingPunct="1">
              <a:defRPr/>
            </a:pPr>
            <a:r>
              <a:rPr lang="ja-JP" altLang="en-US" dirty="0" smtClean="0">
                <a:latin typeface="+mn-ea"/>
              </a:rPr>
              <a:t>温熱環境での作業により</a:t>
            </a:r>
            <a:endParaRPr lang="en-US" altLang="ja-JP" dirty="0" smtClean="0">
              <a:latin typeface="+mn-ea"/>
            </a:endParaRPr>
          </a:p>
          <a:p>
            <a:pPr eaLnBrk="1" hangingPunct="1">
              <a:defRPr/>
            </a:pPr>
            <a:endParaRPr lang="en-US" altLang="ja-JP" dirty="0" smtClean="0">
              <a:latin typeface="+mn-ea"/>
            </a:endParaRPr>
          </a:p>
          <a:p>
            <a:pPr eaLnBrk="1" hangingPunct="1">
              <a:defRPr/>
            </a:pPr>
            <a:r>
              <a:rPr lang="ja-JP" altLang="en-US" dirty="0" smtClean="0">
                <a:latin typeface="+mn-ea"/>
              </a:rPr>
              <a:t>体内の</a:t>
            </a:r>
            <a:r>
              <a:rPr lang="ja-JP" altLang="en-US" u="sng" dirty="0" smtClean="0">
                <a:solidFill>
                  <a:srgbClr val="0070C0"/>
                </a:solidFill>
                <a:latin typeface="+mn-ea"/>
              </a:rPr>
              <a:t>水分や塩分（主にナトリウム）のバランス</a:t>
            </a:r>
            <a:r>
              <a:rPr lang="ja-JP" altLang="en-US" dirty="0" smtClean="0">
                <a:latin typeface="+mn-ea"/>
              </a:rPr>
              <a:t>が崩れたり</a:t>
            </a:r>
            <a:endParaRPr lang="en-US" altLang="ja-JP" dirty="0" smtClean="0">
              <a:latin typeface="+mn-ea"/>
            </a:endParaRPr>
          </a:p>
          <a:p>
            <a:pPr eaLnBrk="1" hangingPunct="1">
              <a:defRPr/>
            </a:pPr>
            <a:endParaRPr lang="en-US" altLang="ja-JP" dirty="0" smtClean="0">
              <a:latin typeface="+mn-ea"/>
            </a:endParaRPr>
          </a:p>
          <a:p>
            <a:pPr eaLnBrk="1" hangingPunct="1">
              <a:defRPr/>
            </a:pPr>
            <a:r>
              <a:rPr lang="ja-JP" altLang="en-US" u="sng" dirty="0" smtClean="0">
                <a:solidFill>
                  <a:srgbClr val="0070C0"/>
                </a:solidFill>
                <a:latin typeface="+mn-ea"/>
              </a:rPr>
              <a:t>体温を一定に保つ機能</a:t>
            </a:r>
            <a:r>
              <a:rPr lang="ja-JP" altLang="en-US" dirty="0" smtClean="0">
                <a:latin typeface="+mn-ea"/>
              </a:rPr>
              <a:t>が</a:t>
            </a:r>
            <a:r>
              <a:rPr lang="ja-JP" altLang="en-US" dirty="0" smtClean="0">
                <a:solidFill>
                  <a:srgbClr val="FF0000"/>
                </a:solidFill>
                <a:latin typeface="+mn-ea"/>
              </a:rPr>
              <a:t>破綻</a:t>
            </a:r>
            <a:r>
              <a:rPr lang="ja-JP" altLang="en-US" dirty="0" smtClean="0">
                <a:latin typeface="+mn-ea"/>
              </a:rPr>
              <a:t>したりする状態</a:t>
            </a:r>
          </a:p>
        </p:txBody>
      </p:sp>
      <p:pic>
        <p:nvPicPr>
          <p:cNvPr id="5124" name="コンテンツ プレースホルダー 3" descr="http://www.env.go.jp/chemi/heat_stroke/manual/full.pdf - Windows Internet Explorer"/>
          <p:cNvPicPr>
            <a:picLocks noGrp="1" noChangeAspect="1"/>
          </p:cNvPicPr>
          <p:nvPr>
            <p:ph sz="half" idx="2"/>
          </p:nvPr>
        </p:nvPicPr>
        <p:blipFill>
          <a:blip r:embed="rId3"/>
          <a:srcRect l="35706" t="27524" r="30699" b="14542"/>
          <a:stretch>
            <a:fillRect/>
          </a:stretch>
        </p:blipFill>
        <p:spPr>
          <a:xfrm>
            <a:off x="4572000" y="1662113"/>
            <a:ext cx="4221163" cy="4359275"/>
          </a:xfrm>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タイトル 1"/>
          <p:cNvSpPr>
            <a:spLocks noGrp="1"/>
          </p:cNvSpPr>
          <p:nvPr>
            <p:ph type="title"/>
          </p:nvPr>
        </p:nvSpPr>
        <p:spPr/>
        <p:txBody>
          <a:bodyPr/>
          <a:lstStyle/>
          <a:p>
            <a:r>
              <a:rPr lang="ja-JP" altLang="en-US" smtClean="0"/>
              <a:t>ＷＢＧＴ値参照先</a:t>
            </a:r>
          </a:p>
        </p:txBody>
      </p:sp>
      <p:sp>
        <p:nvSpPr>
          <p:cNvPr id="3" name="コンテンツ プレースホルダ 2"/>
          <p:cNvSpPr>
            <a:spLocks noGrp="1"/>
          </p:cNvSpPr>
          <p:nvPr>
            <p:ph idx="1"/>
          </p:nvPr>
        </p:nvSpPr>
        <p:spPr/>
        <p:txBody>
          <a:bodyPr/>
          <a:lstStyle/>
          <a:p>
            <a:pPr marL="514350" indent="-514350">
              <a:buFont typeface="Arial" charset="0"/>
              <a:buNone/>
              <a:defRPr/>
            </a:pPr>
            <a:r>
              <a:rPr lang="ja-JP" altLang="en-US" sz="2800" b="1" dirty="0" smtClean="0"/>
              <a:t>構内</a:t>
            </a:r>
            <a:r>
              <a:rPr lang="ja-JP" altLang="en-US" sz="2800" dirty="0" smtClean="0"/>
              <a:t>： 　震棟内電光掲示　</a:t>
            </a:r>
            <a:r>
              <a:rPr lang="ja-JP" altLang="en-US" sz="2000" dirty="0" smtClean="0"/>
              <a:t>（昨年</a:t>
            </a:r>
            <a:r>
              <a:rPr lang="en-US" altLang="ja-JP" sz="2000" dirty="0" smtClean="0"/>
              <a:t>4</a:t>
            </a:r>
            <a:r>
              <a:rPr lang="ja-JP" altLang="en-US" sz="2000" dirty="0" smtClean="0"/>
              <a:t>月→）</a:t>
            </a:r>
            <a:endParaRPr lang="en-US" altLang="ja-JP" sz="2000" dirty="0" smtClean="0"/>
          </a:p>
          <a:p>
            <a:pPr marL="514350" indent="-514350">
              <a:buFont typeface="+mj-lt"/>
              <a:buAutoNum type="arabicPeriod"/>
              <a:defRPr/>
            </a:pPr>
            <a:endParaRPr lang="en-US" altLang="ja-JP" sz="2000" dirty="0" smtClean="0"/>
          </a:p>
          <a:p>
            <a:pPr marL="514350" indent="-514350">
              <a:buFont typeface="Arial" charset="0"/>
              <a:buNone/>
              <a:defRPr/>
            </a:pPr>
            <a:r>
              <a:rPr lang="ja-JP" altLang="en-US" sz="2800" b="1" dirty="0" smtClean="0"/>
              <a:t>構外</a:t>
            </a:r>
            <a:r>
              <a:rPr lang="ja-JP" altLang="en-US" sz="2800" dirty="0" smtClean="0"/>
              <a:t>：　環境省熱中症予防情報サイト</a:t>
            </a:r>
            <a:endParaRPr lang="en-US" altLang="ja-JP" sz="2800" dirty="0" smtClean="0"/>
          </a:p>
          <a:p>
            <a:pPr>
              <a:buNone/>
              <a:defRPr/>
            </a:pPr>
            <a:r>
              <a:rPr lang="ja-JP" altLang="en-US" sz="2000" dirty="0" smtClean="0"/>
              <a:t>全国の暑さ指数（</a:t>
            </a:r>
            <a:r>
              <a:rPr lang="en-US" altLang="ja-JP" sz="2000" dirty="0" smtClean="0"/>
              <a:t>WBGT</a:t>
            </a:r>
            <a:r>
              <a:rPr lang="ja-JP" altLang="en-US" sz="2000" dirty="0" smtClean="0"/>
              <a:t>）予測値</a:t>
            </a:r>
            <a:br>
              <a:rPr lang="ja-JP" altLang="en-US" sz="2000" dirty="0" smtClean="0"/>
            </a:br>
            <a:r>
              <a:rPr lang="ja-JP" altLang="en-US" sz="1400" dirty="0" smtClean="0"/>
              <a:t>（ＰＣ）</a:t>
            </a:r>
            <a:r>
              <a:rPr lang="en-US" altLang="ja-JP" sz="1400" dirty="0">
                <a:hlinkClick r:id="rId3"/>
              </a:rPr>
              <a:t>http://www.wbgt.env.go.jp</a:t>
            </a:r>
            <a:r>
              <a:rPr lang="en-US" altLang="ja-JP" sz="1400" dirty="0" smtClean="0">
                <a:hlinkClick r:id="rId3"/>
              </a:rPr>
              <a:t>/</a:t>
            </a:r>
            <a:r>
              <a:rPr lang="en-US" altLang="ja-JP" sz="1400" dirty="0" smtClean="0"/>
              <a:t/>
            </a:r>
            <a:br>
              <a:rPr lang="en-US" altLang="ja-JP" sz="1400" dirty="0" smtClean="0"/>
            </a:br>
            <a:r>
              <a:rPr lang="ja-JP" altLang="en-US" sz="1400" dirty="0" smtClean="0"/>
              <a:t>（携帯）</a:t>
            </a:r>
            <a:r>
              <a:rPr lang="en-US" altLang="ja-JP" sz="1400" dirty="0">
                <a:hlinkClick r:id="rId4"/>
              </a:rPr>
              <a:t>http://</a:t>
            </a:r>
            <a:r>
              <a:rPr lang="en-US" altLang="ja-JP" sz="1400" dirty="0" smtClean="0">
                <a:hlinkClick r:id="rId4"/>
              </a:rPr>
              <a:t>www.wbgt.env.go.jp/kt/index.php</a:t>
            </a:r>
            <a:endParaRPr lang="en-US" altLang="ja-JP" sz="1400" dirty="0" smtClean="0"/>
          </a:p>
          <a:p>
            <a:pPr>
              <a:buFont typeface="Arial" charset="0"/>
              <a:buNone/>
              <a:defRPr/>
            </a:pPr>
            <a:r>
              <a:rPr lang="en-US" altLang="ja-JP" sz="1600" dirty="0" smtClean="0"/>
              <a:t>		</a:t>
            </a:r>
            <a:r>
              <a:rPr lang="ja-JP" altLang="en-US" sz="1600" dirty="0" smtClean="0"/>
              <a:t>全国の今日と明日の予想される暑さ指数</a:t>
            </a:r>
            <a:endParaRPr lang="ja-JP" altLang="en-US" sz="1600" dirty="0"/>
          </a:p>
        </p:txBody>
      </p:sp>
      <p:graphicFrame>
        <p:nvGraphicFramePr>
          <p:cNvPr id="5" name="表 4"/>
          <p:cNvGraphicFramePr>
            <a:graphicFrameLocks noGrp="1"/>
          </p:cNvGraphicFramePr>
          <p:nvPr/>
        </p:nvGraphicFramePr>
        <p:xfrm>
          <a:off x="2051050" y="4581525"/>
          <a:ext cx="3888432" cy="1986915"/>
        </p:xfrm>
        <a:graphic>
          <a:graphicData uri="http://schemas.openxmlformats.org/drawingml/2006/table">
            <a:tbl>
              <a:tblPr/>
              <a:tblGrid>
                <a:gridCol w="1296144"/>
                <a:gridCol w="1296144"/>
                <a:gridCol w="1296144"/>
              </a:tblGrid>
              <a:tr h="253259">
                <a:tc>
                  <a:txBody>
                    <a:bodyPr/>
                    <a:lstStyle/>
                    <a:p>
                      <a:pPr algn="ctr" fontAlgn="ctr"/>
                      <a:r>
                        <a:rPr lang="en-US" sz="1800" b="1" i="0" u="none" strike="noStrike">
                          <a:solidFill>
                            <a:srgbClr val="000000"/>
                          </a:solidFill>
                          <a:latin typeface="ＭＳ Ｐゴシック"/>
                        </a:rPr>
                        <a:t>Date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ＭＳ Ｐゴシック"/>
                        </a:rPr>
                        <a:t>Time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ＭＳ Ｐゴシック"/>
                        </a:rPr>
                        <a:t>wbgt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latin typeface="ＭＳ Ｐゴシック"/>
                        </a:rPr>
                        <a:t> </a:t>
                      </a:r>
                      <a:r>
                        <a:rPr lang="en-US" altLang="ja-JP" sz="1800" b="0" i="0" u="none" strike="noStrike">
                          <a:solidFill>
                            <a:srgbClr val="000000"/>
                          </a:solidFill>
                          <a:latin typeface="ＭＳ Ｐゴシック"/>
                        </a:rPr>
                        <a:t>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latin typeface="ＭＳ Ｐゴシック"/>
                        </a:rPr>
                        <a:t> </a:t>
                      </a:r>
                      <a:r>
                        <a:rPr lang="en-US" altLang="ja-JP" sz="1800" b="0" i="0" u="none" strike="noStrike">
                          <a:solidFill>
                            <a:srgbClr val="000000"/>
                          </a:solidFill>
                          <a:latin typeface="ＭＳ Ｐゴシック"/>
                        </a:rPr>
                        <a:t>9:00:00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17:00:00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18:00:00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latin typeface="ＭＳ Ｐゴシック"/>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97" name="Picture 1" descr="C:\Users\user5038\Documents\仕事\公衆衛生\講演・執筆\福島第一原発\写真\120412福一\IMG_7285.JPG"/>
          <p:cNvPicPr>
            <a:picLocks noChangeAspect="1" noChangeArrowheads="1"/>
          </p:cNvPicPr>
          <p:nvPr/>
        </p:nvPicPr>
        <p:blipFill>
          <a:blip r:embed="rId5" cstate="print"/>
          <a:srcRect/>
          <a:stretch>
            <a:fillRect/>
          </a:stretch>
        </p:blipFill>
        <p:spPr bwMode="auto">
          <a:xfrm>
            <a:off x="6307014" y="1625703"/>
            <a:ext cx="2700300" cy="25633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8342" name="Picture 2"/>
          <p:cNvPicPr>
            <a:picLocks noChangeAspect="1" noChangeArrowheads="1"/>
          </p:cNvPicPr>
          <p:nvPr/>
        </p:nvPicPr>
        <p:blipFill>
          <a:blip r:embed="rId6"/>
          <a:srcRect/>
          <a:stretch>
            <a:fillRect/>
          </a:stretch>
        </p:blipFill>
        <p:spPr bwMode="auto">
          <a:xfrm>
            <a:off x="291117" y="4189040"/>
            <a:ext cx="2047875" cy="1676400"/>
          </a:xfrm>
          <a:prstGeom prst="rect">
            <a:avLst/>
          </a:prstGeom>
          <a:noFill/>
          <a:ln w="9525">
            <a:noFill/>
            <a:miter lim="800000"/>
            <a:headEnd/>
            <a:tailEnd/>
          </a:ln>
        </p:spPr>
      </p:pic>
      <p:sp>
        <p:nvSpPr>
          <p:cNvPr id="7" name="正方形/長方形 6"/>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pic>
        <p:nvPicPr>
          <p:cNvPr id="2050" name="Picture 2" descr="熱中症予防情報メール"/>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7014" y="5376597"/>
            <a:ext cx="2286000"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タイトル 3"/>
          <p:cNvSpPr>
            <a:spLocks noGrp="1"/>
          </p:cNvSpPr>
          <p:nvPr>
            <p:ph type="title"/>
          </p:nvPr>
        </p:nvSpPr>
        <p:spPr>
          <a:xfrm>
            <a:off x="457200" y="2708275"/>
            <a:ext cx="8229600" cy="1143000"/>
          </a:xfrm>
        </p:spPr>
        <p:txBody>
          <a:bodyPr/>
          <a:lstStyle/>
          <a:p>
            <a:pPr eaLnBrk="1" hangingPunct="1"/>
            <a:r>
              <a:rPr lang="ja-JP" altLang="en-US" sz="6000" smtClean="0"/>
              <a:t>熱中症が発生したら</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タイトル 1"/>
          <p:cNvSpPr>
            <a:spLocks noGrp="1"/>
          </p:cNvSpPr>
          <p:nvPr>
            <p:ph type="title"/>
          </p:nvPr>
        </p:nvSpPr>
        <p:spPr/>
        <p:txBody>
          <a:bodyPr/>
          <a:lstStyle/>
          <a:p>
            <a:pPr eaLnBrk="1" hangingPunct="1"/>
            <a:r>
              <a:rPr lang="ja-JP" altLang="en-US" smtClean="0"/>
              <a:t>具合が悪くなった作業者</a:t>
            </a:r>
          </a:p>
        </p:txBody>
      </p:sp>
      <p:sp>
        <p:nvSpPr>
          <p:cNvPr id="102402" name="コンテンツ プレースホルダー 2"/>
          <p:cNvSpPr>
            <a:spLocks noGrp="1"/>
          </p:cNvSpPr>
          <p:nvPr>
            <p:ph idx="1"/>
          </p:nvPr>
        </p:nvSpPr>
        <p:spPr>
          <a:xfrm>
            <a:off x="457200" y="1412875"/>
            <a:ext cx="8229600" cy="2305050"/>
          </a:xfrm>
          <a:solidFill>
            <a:srgbClr val="FF0000"/>
          </a:solidFill>
        </p:spPr>
        <p:txBody>
          <a:bodyPr/>
          <a:lstStyle/>
          <a:p>
            <a:pPr marL="0" indent="0" eaLnBrk="1" hangingPunct="1">
              <a:buFont typeface="Arial" charset="0"/>
              <a:buNone/>
            </a:pPr>
            <a:r>
              <a:rPr lang="en-US" altLang="ja-JP" sz="4800" smtClean="0">
                <a:solidFill>
                  <a:schemeClr val="bg1"/>
                </a:solidFill>
              </a:rPr>
              <a:t>『</a:t>
            </a:r>
            <a:r>
              <a:rPr lang="ja-JP" altLang="en-US" sz="4800" smtClean="0">
                <a:solidFill>
                  <a:schemeClr val="bg1"/>
                </a:solidFill>
              </a:rPr>
              <a:t>めまいや頭痛などの症状が発生したら、無理をせず、周囲に訴えてください。</a:t>
            </a:r>
            <a:r>
              <a:rPr lang="en-US" altLang="ja-JP" sz="4800" smtClean="0">
                <a:solidFill>
                  <a:schemeClr val="bg1"/>
                </a:solidFill>
              </a:rPr>
              <a:t>』</a:t>
            </a:r>
            <a:endParaRPr lang="ja-JP" altLang="en-US" sz="4800" smtClean="0">
              <a:solidFill>
                <a:schemeClr val="bg1"/>
              </a:solidFill>
            </a:endParaRPr>
          </a:p>
        </p:txBody>
      </p:sp>
      <p:sp>
        <p:nvSpPr>
          <p:cNvPr id="102403" name="テキスト ボックス 3"/>
          <p:cNvSpPr txBox="1">
            <a:spLocks noChangeArrowheads="1"/>
          </p:cNvSpPr>
          <p:nvPr/>
        </p:nvSpPr>
        <p:spPr bwMode="auto">
          <a:xfrm>
            <a:off x="1476375" y="3933825"/>
            <a:ext cx="6624638" cy="646113"/>
          </a:xfrm>
          <a:prstGeom prst="rect">
            <a:avLst/>
          </a:prstGeom>
          <a:noFill/>
          <a:ln w="9525">
            <a:noFill/>
            <a:miter lim="800000"/>
            <a:headEnd/>
            <a:tailEnd/>
          </a:ln>
        </p:spPr>
        <p:txBody>
          <a:bodyPr>
            <a:spAutoFit/>
          </a:bodyPr>
          <a:lstStyle/>
          <a:p>
            <a:r>
              <a:rPr lang="ja-JP" altLang="en-US" sz="3600">
                <a:latin typeface="HG創英角ﾎﾟｯﾌﾟ体" pitchFamily="49" charset="-128"/>
                <a:ea typeface="HG創英角ﾎﾟｯﾌﾟ体" pitchFamily="49" charset="-128"/>
              </a:rPr>
              <a:t>ちょっとした無理が命取りに！</a:t>
            </a:r>
          </a:p>
        </p:txBody>
      </p:sp>
      <p:pic>
        <p:nvPicPr>
          <p:cNvPr id="102404" name="Picture 2"/>
          <p:cNvPicPr>
            <a:picLocks noChangeAspect="1" noChangeArrowheads="1"/>
          </p:cNvPicPr>
          <p:nvPr/>
        </p:nvPicPr>
        <p:blipFill>
          <a:blip r:embed="rId3"/>
          <a:srcRect/>
          <a:stretch>
            <a:fillRect/>
          </a:stretch>
        </p:blipFill>
        <p:spPr bwMode="auto">
          <a:xfrm>
            <a:off x="2843213" y="4652963"/>
            <a:ext cx="209550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a:spLocks noGrp="1"/>
          </p:cNvSpPr>
          <p:nvPr>
            <p:ph type="title"/>
          </p:nvPr>
        </p:nvSpPr>
        <p:spPr/>
        <p:txBody>
          <a:bodyPr/>
          <a:lstStyle/>
          <a:p>
            <a:r>
              <a:rPr lang="ja-JP" altLang="en-US" smtClean="0"/>
              <a:t>発生時の現場対応</a:t>
            </a:r>
          </a:p>
        </p:txBody>
      </p:sp>
      <p:sp>
        <p:nvSpPr>
          <p:cNvPr id="106498" name="コンテンツ プレースホルダ 2"/>
          <p:cNvSpPr>
            <a:spLocks noGrp="1"/>
          </p:cNvSpPr>
          <p:nvPr>
            <p:ph idx="1"/>
          </p:nvPr>
        </p:nvSpPr>
        <p:spPr/>
        <p:txBody>
          <a:bodyPr/>
          <a:lstStyle/>
          <a:p>
            <a:r>
              <a:rPr lang="ja-JP" altLang="en-US" smtClean="0"/>
              <a:t>何より通報・医務室への搬送を優先</a:t>
            </a:r>
            <a:endParaRPr lang="en-US" altLang="ja-JP" smtClean="0"/>
          </a:p>
          <a:p>
            <a:r>
              <a:rPr lang="ja-JP" altLang="en-US" smtClean="0"/>
              <a:t>救患車を待つ場合は</a:t>
            </a:r>
            <a:endParaRPr lang="en-US" altLang="ja-JP" smtClean="0"/>
          </a:p>
          <a:p>
            <a:pPr lvl="1"/>
            <a:r>
              <a:rPr lang="ja-JP" altLang="en-US" smtClean="0"/>
              <a:t>休憩場など涼しい場所に待避</a:t>
            </a:r>
            <a:endParaRPr lang="en-US" altLang="ja-JP" smtClean="0"/>
          </a:p>
          <a:p>
            <a:pPr lvl="1"/>
            <a:r>
              <a:rPr lang="ja-JP" altLang="en-US" smtClean="0"/>
              <a:t>保護部を外し、脱衣冷却</a:t>
            </a:r>
            <a:endParaRPr lang="en-US" altLang="ja-JP" smtClean="0"/>
          </a:p>
          <a:p>
            <a:pPr lvl="1"/>
            <a:r>
              <a:rPr lang="ja-JP" altLang="en-US" smtClean="0"/>
              <a:t>水が飲めれば水分と塩分を摂取させる</a:t>
            </a:r>
            <a:endParaRPr lang="en-US" altLang="ja-JP" smtClean="0"/>
          </a:p>
          <a:p>
            <a:pPr lvl="1"/>
            <a:endParaRPr lang="en-US" altLang="ja-JP" smtClean="0"/>
          </a:p>
          <a:p>
            <a:pPr>
              <a:buFont typeface="Arial" charset="0"/>
              <a:buNone/>
            </a:pPr>
            <a:endParaRPr lang="ja-JP" altLang="en-US" smtClean="0"/>
          </a:p>
        </p:txBody>
      </p:sp>
      <p:pic>
        <p:nvPicPr>
          <p:cNvPr id="106499" name="Picture 1"/>
          <p:cNvPicPr>
            <a:picLocks noChangeAspect="1" noChangeArrowheads="1"/>
          </p:cNvPicPr>
          <p:nvPr/>
        </p:nvPicPr>
        <p:blipFill>
          <a:blip r:embed="rId3"/>
          <a:srcRect/>
          <a:stretch>
            <a:fillRect/>
          </a:stretch>
        </p:blipFill>
        <p:spPr bwMode="auto">
          <a:xfrm rot="-1140564">
            <a:off x="6464300" y="4521200"/>
            <a:ext cx="2141538" cy="18049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タイトル 1"/>
          <p:cNvSpPr>
            <a:spLocks noGrp="1"/>
          </p:cNvSpPr>
          <p:nvPr>
            <p:ph type="title"/>
          </p:nvPr>
        </p:nvSpPr>
        <p:spPr/>
        <p:txBody>
          <a:bodyPr/>
          <a:lstStyle/>
          <a:p>
            <a:r>
              <a:rPr lang="ja-JP" altLang="en-US" smtClean="0"/>
              <a:t>具体的に予防計画をたてるために</a:t>
            </a:r>
          </a:p>
        </p:txBody>
      </p:sp>
      <p:sp>
        <p:nvSpPr>
          <p:cNvPr id="3" name="コンテンツ プレースホルダ 2"/>
          <p:cNvSpPr>
            <a:spLocks noGrp="1"/>
          </p:cNvSpPr>
          <p:nvPr>
            <p:ph idx="1"/>
          </p:nvPr>
        </p:nvSpPr>
        <p:spPr/>
        <p:txBody>
          <a:bodyPr/>
          <a:lstStyle/>
          <a:p>
            <a:pPr>
              <a:defRPr/>
            </a:pPr>
            <a:r>
              <a:rPr lang="ja-JP" altLang="en-US" dirty="0" smtClean="0"/>
              <a:t>ツール（アクションチェックリスト）の提供・紹介</a:t>
            </a:r>
            <a:endParaRPr lang="en-US" altLang="ja-JP" dirty="0" smtClean="0"/>
          </a:p>
          <a:p>
            <a:pPr lvl="1">
              <a:defRPr/>
            </a:pPr>
            <a:r>
              <a:rPr lang="ja-JP" altLang="ja-JP" dirty="0" smtClean="0"/>
              <a:t>福一復旧作業における熱中症予防対策のための確認チェックリスト</a:t>
            </a:r>
            <a:r>
              <a:rPr lang="en-US" altLang="ja-JP" dirty="0" smtClean="0"/>
              <a:t> </a:t>
            </a:r>
          </a:p>
          <a:p>
            <a:pPr lvl="1">
              <a:defRPr/>
            </a:pPr>
            <a:r>
              <a:rPr lang="ja-JP" altLang="ja-JP" dirty="0" smtClean="0"/>
              <a:t>福一復旧作業における熱中症予防対策のための確認チェックリスト</a:t>
            </a:r>
            <a:r>
              <a:rPr lang="en-US" altLang="ja-JP" dirty="0" smtClean="0"/>
              <a:t> [</a:t>
            </a:r>
            <a:r>
              <a:rPr lang="ja-JP" altLang="ja-JP" dirty="0" smtClean="0"/>
              <a:t>解説編</a:t>
            </a:r>
            <a:r>
              <a:rPr lang="en-US" altLang="ja-JP" dirty="0" smtClean="0"/>
              <a:t>]	</a:t>
            </a:r>
          </a:p>
          <a:p>
            <a:pPr lvl="1">
              <a:defRPr/>
            </a:pPr>
            <a:endParaRPr lang="en-US" altLang="ja-JP" dirty="0" smtClean="0"/>
          </a:p>
          <a:p>
            <a:pPr lvl="1">
              <a:buFont typeface="Arial" charset="0"/>
              <a:buNone/>
              <a:defRPr/>
            </a:pPr>
            <a:endParaRPr lang="en-US" altLang="ja-JP" dirty="0" smtClean="0"/>
          </a:p>
          <a:p>
            <a:pPr marL="914400" lvl="1" indent="-457200">
              <a:buFont typeface="Wingdings" pitchFamily="2" charset="2"/>
              <a:buChar char="Ø"/>
              <a:defRPr/>
            </a:pPr>
            <a:r>
              <a:rPr lang="ja-JP" altLang="en-US" sz="2400" dirty="0" smtClean="0"/>
              <a:t>アクションチェックリスト形式</a:t>
            </a:r>
            <a:endParaRPr lang="en-US" altLang="ja-JP" sz="2400" dirty="0" smtClean="0"/>
          </a:p>
          <a:p>
            <a:pPr marL="914400" lvl="1" indent="-457200">
              <a:buFont typeface="Wingdings" pitchFamily="2" charset="2"/>
              <a:buChar char="Ø"/>
              <a:defRPr/>
            </a:pPr>
            <a:r>
              <a:rPr lang="ja-JP" altLang="en-US" sz="2400" dirty="0" smtClean="0"/>
              <a:t>開発：産業医科大学・労働科学研究所</a:t>
            </a:r>
            <a:endParaRPr lang="ja-JP" altLang="ja-JP" sz="2400" dirty="0" smtClean="0"/>
          </a:p>
          <a:p>
            <a:pPr lvl="1">
              <a:defRPr/>
            </a:pPr>
            <a:endParaRPr lang="ja-JP" altLang="en-US" dirty="0" smtClean="0"/>
          </a:p>
          <a:p>
            <a:pPr lvl="1">
              <a:defRPr/>
            </a:pPr>
            <a:endParaRPr lang="ja-JP" altLang="en-US" dirty="0"/>
          </a:p>
        </p:txBody>
      </p:sp>
      <p:pic>
        <p:nvPicPr>
          <p:cNvPr id="108547" name="Picture 4"/>
          <p:cNvPicPr>
            <a:picLocks noChangeAspect="1" noChangeArrowheads="1"/>
          </p:cNvPicPr>
          <p:nvPr/>
        </p:nvPicPr>
        <p:blipFill>
          <a:blip r:embed="rId3"/>
          <a:srcRect/>
          <a:stretch>
            <a:fillRect/>
          </a:stretch>
        </p:blipFill>
        <p:spPr bwMode="auto">
          <a:xfrm>
            <a:off x="6324600" y="4221163"/>
            <a:ext cx="2568575" cy="1930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タイトル 1"/>
          <p:cNvSpPr>
            <a:spLocks noGrp="1"/>
          </p:cNvSpPr>
          <p:nvPr>
            <p:ph type="title"/>
          </p:nvPr>
        </p:nvSpPr>
        <p:spPr/>
        <p:txBody>
          <a:bodyPr/>
          <a:lstStyle/>
          <a:p>
            <a:r>
              <a:rPr lang="ja-JP" altLang="en-US" smtClean="0"/>
              <a:t>実際に使ってみましょう！</a:t>
            </a:r>
          </a:p>
        </p:txBody>
      </p:sp>
      <p:pic>
        <p:nvPicPr>
          <p:cNvPr id="110594" name="Picture 4"/>
          <p:cNvPicPr>
            <a:picLocks noChangeAspect="1" noChangeArrowheads="1"/>
          </p:cNvPicPr>
          <p:nvPr/>
        </p:nvPicPr>
        <p:blipFill>
          <a:blip r:embed="rId3"/>
          <a:srcRect/>
          <a:stretch>
            <a:fillRect/>
          </a:stretch>
        </p:blipFill>
        <p:spPr bwMode="auto">
          <a:xfrm>
            <a:off x="1476375" y="1628775"/>
            <a:ext cx="6065838" cy="45593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タイトル 1"/>
          <p:cNvSpPr>
            <a:spLocks noGrp="1"/>
          </p:cNvSpPr>
          <p:nvPr>
            <p:ph type="title"/>
          </p:nvPr>
        </p:nvSpPr>
        <p:spPr/>
        <p:txBody>
          <a:bodyPr/>
          <a:lstStyle/>
          <a:p>
            <a:r>
              <a:rPr lang="ja-JP" altLang="en-US" smtClean="0"/>
              <a:t>昨年までに</a:t>
            </a:r>
            <a:r>
              <a:rPr lang="ja-JP" altLang="ja-JP" smtClean="0"/>
              <a:t>効果の高かった対策</a:t>
            </a:r>
            <a:endParaRPr lang="ja-JP" altLang="en-US" smtClean="0"/>
          </a:p>
        </p:txBody>
      </p:sp>
      <p:sp>
        <p:nvSpPr>
          <p:cNvPr id="3" name="コンテンツ プレースホルダ 2"/>
          <p:cNvSpPr>
            <a:spLocks noGrp="1"/>
          </p:cNvSpPr>
          <p:nvPr>
            <p:ph idx="1"/>
          </p:nvPr>
        </p:nvSpPr>
        <p:spPr>
          <a:xfrm>
            <a:off x="457200" y="1844675"/>
            <a:ext cx="8229600" cy="4281488"/>
          </a:xfrm>
        </p:spPr>
        <p:txBody>
          <a:bodyPr/>
          <a:lstStyle/>
          <a:p>
            <a:pPr marL="630238" indent="-630238">
              <a:buFont typeface="Wingdings" pitchFamily="2" charset="2"/>
              <a:buChar char="ü"/>
              <a:defRPr/>
            </a:pPr>
            <a:r>
              <a:rPr lang="ja-JP" altLang="ja-JP" dirty="0" smtClean="0"/>
              <a:t>酷暑時間帯</a:t>
            </a:r>
            <a:r>
              <a:rPr lang="ja-JP" altLang="en-US" dirty="0" smtClean="0"/>
              <a:t>（</a:t>
            </a:r>
            <a:r>
              <a:rPr lang="en-US" altLang="ja-JP" dirty="0" smtClean="0"/>
              <a:t>14-17</a:t>
            </a:r>
            <a:r>
              <a:rPr lang="ja-JP" altLang="en-US" dirty="0" smtClean="0"/>
              <a:t>時）</a:t>
            </a:r>
            <a:r>
              <a:rPr lang="ja-JP" altLang="ja-JP" dirty="0" smtClean="0"/>
              <a:t>の作業制限</a:t>
            </a:r>
            <a:endParaRPr lang="en-US" altLang="ja-JP" dirty="0" smtClean="0"/>
          </a:p>
          <a:p>
            <a:pPr marL="630238" indent="-630238">
              <a:buFont typeface="Wingdings" pitchFamily="2" charset="2"/>
              <a:buChar char="ü"/>
              <a:defRPr/>
            </a:pPr>
            <a:r>
              <a:rPr lang="ja-JP" altLang="ja-JP" dirty="0" smtClean="0"/>
              <a:t>水分・塩分をとれる休憩室の整備</a:t>
            </a:r>
            <a:endParaRPr lang="en-US" altLang="ja-JP" dirty="0" smtClean="0"/>
          </a:p>
          <a:p>
            <a:pPr marL="630238" indent="-630238">
              <a:buFont typeface="Wingdings" pitchFamily="2" charset="2"/>
              <a:buChar char="ü"/>
              <a:defRPr/>
            </a:pPr>
            <a:r>
              <a:rPr lang="ja-JP" altLang="ja-JP" dirty="0" smtClean="0"/>
              <a:t>通気性の高い保護具整備</a:t>
            </a:r>
            <a:endParaRPr lang="en-US" altLang="ja-JP" dirty="0" smtClean="0"/>
          </a:p>
          <a:p>
            <a:pPr marL="630238" indent="-630238">
              <a:buFont typeface="Wingdings" pitchFamily="2" charset="2"/>
              <a:buChar char="ü"/>
              <a:defRPr/>
            </a:pPr>
            <a:r>
              <a:rPr lang="ja-JP" altLang="ja-JP" dirty="0" smtClean="0"/>
              <a:t>各社における連日の注意喚起</a:t>
            </a:r>
            <a:endParaRPr lang="en-US" altLang="ja-JP" dirty="0" smtClean="0"/>
          </a:p>
          <a:p>
            <a:pPr>
              <a:buFont typeface="Arial" charset="0"/>
              <a:buNone/>
              <a:defRPr/>
            </a:pPr>
            <a:endParaRPr lang="en-US" altLang="ja-JP" dirty="0" smtClean="0"/>
          </a:p>
        </p:txBody>
      </p:sp>
      <p:sp>
        <p:nvSpPr>
          <p:cNvPr id="5" name="正方形/長方形 4"/>
          <p:cNvSpPr/>
          <p:nvPr/>
        </p:nvSpPr>
        <p:spPr>
          <a:xfrm>
            <a:off x="1331913" y="4652963"/>
            <a:ext cx="6602412" cy="64611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ja-JP" sz="3600" dirty="0"/>
              <a:t>組織的な健康管理対策が</a:t>
            </a:r>
            <a:r>
              <a:rPr lang="ja-JP" altLang="en-US" sz="3600" dirty="0"/>
              <a:t>効果的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タイトル 1"/>
          <p:cNvSpPr>
            <a:spLocks noGrp="1"/>
          </p:cNvSpPr>
          <p:nvPr>
            <p:ph type="title"/>
          </p:nvPr>
        </p:nvSpPr>
        <p:spPr/>
        <p:txBody>
          <a:bodyPr/>
          <a:lstStyle/>
          <a:p>
            <a:r>
              <a:rPr lang="ja-JP" altLang="en-US" smtClean="0"/>
              <a:t>害虫対策：ハチ</a:t>
            </a:r>
          </a:p>
        </p:txBody>
      </p:sp>
      <p:sp>
        <p:nvSpPr>
          <p:cNvPr id="3" name="コンテンツ プレースホルダ 2"/>
          <p:cNvSpPr>
            <a:spLocks noGrp="1"/>
          </p:cNvSpPr>
          <p:nvPr>
            <p:ph idx="1"/>
          </p:nvPr>
        </p:nvSpPr>
        <p:spPr/>
        <p:txBody>
          <a:bodyPr/>
          <a:lstStyle/>
          <a:p>
            <a:pPr>
              <a:buFont typeface="Wingdings" pitchFamily="2" charset="2"/>
              <a:buChar char="Ø"/>
              <a:defRPr/>
            </a:pPr>
            <a:r>
              <a:rPr lang="ja-JP" altLang="en-US" sz="2000" dirty="0" smtClean="0"/>
              <a:t>毒を持つハチ：</a:t>
            </a:r>
            <a:endParaRPr lang="en-US" altLang="ja-JP" sz="2000" dirty="0" smtClean="0"/>
          </a:p>
          <a:p>
            <a:pPr lvl="1">
              <a:defRPr/>
            </a:pPr>
            <a:r>
              <a:rPr lang="ja-JP" altLang="en-US" sz="2000" dirty="0" smtClean="0"/>
              <a:t>スズメバチ（</a:t>
            </a:r>
            <a:r>
              <a:rPr lang="en-US" altLang="ja-JP" sz="2000" dirty="0" smtClean="0"/>
              <a:t>7-8</a:t>
            </a:r>
            <a:r>
              <a:rPr lang="ja-JP" altLang="en-US" sz="2000" dirty="0" smtClean="0"/>
              <a:t>月）、アシナガバチ（</a:t>
            </a:r>
            <a:r>
              <a:rPr lang="en-US" altLang="ja-JP" sz="2000" dirty="0" smtClean="0"/>
              <a:t>7-10</a:t>
            </a:r>
            <a:r>
              <a:rPr lang="ja-JP" altLang="en-US" sz="2000" dirty="0" smtClean="0"/>
              <a:t>月）など約</a:t>
            </a:r>
            <a:r>
              <a:rPr lang="en-US" altLang="ja-JP" sz="2000" dirty="0" smtClean="0"/>
              <a:t>20</a:t>
            </a:r>
            <a:r>
              <a:rPr lang="ja-JP" altLang="en-US" sz="2000" dirty="0" smtClean="0"/>
              <a:t>種</a:t>
            </a:r>
            <a:endParaRPr lang="en-US" altLang="ja-JP" sz="2000" dirty="0" smtClean="0"/>
          </a:p>
          <a:p>
            <a:pPr lvl="1">
              <a:defRPr/>
            </a:pPr>
            <a:endParaRPr lang="en-US" altLang="ja-JP" sz="2000" dirty="0" smtClean="0"/>
          </a:p>
          <a:p>
            <a:pPr>
              <a:buFont typeface="Wingdings" pitchFamily="2" charset="2"/>
              <a:buChar char="Ø"/>
              <a:defRPr/>
            </a:pPr>
            <a:r>
              <a:rPr lang="ja-JP" altLang="en-US" sz="2000" dirty="0" smtClean="0"/>
              <a:t>症状：</a:t>
            </a:r>
            <a:endParaRPr lang="en-US" altLang="ja-JP" sz="2000" dirty="0" smtClean="0"/>
          </a:p>
          <a:p>
            <a:pPr lvl="1">
              <a:defRPr/>
            </a:pPr>
            <a:r>
              <a:rPr lang="ja-JP" altLang="en-US" sz="2000" dirty="0" smtClean="0"/>
              <a:t>ハチ毒　</a:t>
            </a:r>
            <a:r>
              <a:rPr lang="en-US" altLang="ja-JP" sz="2000" dirty="0" smtClean="0"/>
              <a:t>+</a:t>
            </a:r>
            <a:r>
              <a:rPr lang="ja-JP" altLang="en-US" sz="2000" dirty="0" smtClean="0"/>
              <a:t>　ハチ毒へのアレルギー</a:t>
            </a:r>
            <a:endParaRPr lang="en-US" altLang="ja-JP" sz="2000" dirty="0" smtClean="0"/>
          </a:p>
          <a:p>
            <a:pPr lvl="1">
              <a:defRPr/>
            </a:pPr>
            <a:r>
              <a:rPr lang="ja-JP" altLang="en-US" sz="2000" dirty="0" smtClean="0"/>
              <a:t>局所（刺されたところ）</a:t>
            </a:r>
            <a:r>
              <a:rPr lang="en-US" altLang="ja-JP" sz="2000" dirty="0" smtClean="0"/>
              <a:t>+</a:t>
            </a:r>
            <a:r>
              <a:rPr lang="ja-JP" altLang="en-US" sz="2000" dirty="0" smtClean="0"/>
              <a:t>全身（蕁麻疹、発熱、血圧低下）</a:t>
            </a:r>
            <a:endParaRPr lang="en-US" altLang="ja-JP" sz="2000" dirty="0" smtClean="0"/>
          </a:p>
          <a:p>
            <a:pPr lvl="1">
              <a:defRPr/>
            </a:pPr>
            <a:endParaRPr lang="en-US" altLang="ja-JP" sz="2000" dirty="0" smtClean="0"/>
          </a:p>
          <a:p>
            <a:pPr>
              <a:buFont typeface="Wingdings" pitchFamily="2" charset="2"/>
              <a:buChar char="Ø"/>
              <a:defRPr/>
            </a:pPr>
            <a:r>
              <a:rPr lang="ja-JP" altLang="en-US" sz="2000" dirty="0" smtClean="0"/>
              <a:t>刺されないために：　「黒」と「臭い」が攻撃性を刺激　</a:t>
            </a:r>
            <a:endParaRPr lang="en-US" altLang="ja-JP" sz="2000" dirty="0" smtClean="0"/>
          </a:p>
          <a:p>
            <a:pPr marL="914400" lvl="1" indent="-457200">
              <a:buFont typeface="+mj-lt"/>
              <a:buAutoNum type="arabicPeriod"/>
              <a:defRPr/>
            </a:pPr>
            <a:r>
              <a:rPr lang="ja-JP" altLang="en-US" sz="2000" dirty="0" smtClean="0"/>
              <a:t>むやみに藪などに近づかない</a:t>
            </a:r>
            <a:endParaRPr lang="en-US" altLang="ja-JP" sz="2000" dirty="0" smtClean="0"/>
          </a:p>
          <a:p>
            <a:pPr marL="914400" lvl="1" indent="-457200">
              <a:buFont typeface="+mj-lt"/>
              <a:buAutoNum type="arabicPeriod"/>
              <a:defRPr/>
            </a:pPr>
            <a:r>
              <a:rPr lang="ja-JP" altLang="en-US" sz="2000" dirty="0" smtClean="0"/>
              <a:t>黒い服装は避け、白っぽい帽子をかぶるなどして頭髪を隠す（白色や銀色に対して攻撃性は弱い）</a:t>
            </a:r>
            <a:endParaRPr lang="en-US" altLang="ja-JP" sz="2000" dirty="0" smtClean="0"/>
          </a:p>
          <a:p>
            <a:pPr marL="914400" lvl="1" indent="-457200">
              <a:buFont typeface="+mj-lt"/>
              <a:buAutoNum type="arabicPeriod"/>
              <a:defRPr/>
            </a:pPr>
            <a:r>
              <a:rPr lang="ja-JP" altLang="en-US" sz="2000" dirty="0" smtClean="0"/>
              <a:t>整髪料、香水等をなるべくつけない。また体臭や汗の臭いにも反応するため入浴等により日頃から清潔を保つ</a:t>
            </a:r>
            <a:endParaRPr lang="ja-JP" altLang="en-US" sz="2400" b="1" dirty="0"/>
          </a:p>
        </p:txBody>
      </p:sp>
      <p:sp>
        <p:nvSpPr>
          <p:cNvPr id="116739" name="正方形/長方形 3"/>
          <p:cNvSpPr>
            <a:spLocks noChangeArrowheads="1"/>
          </p:cNvSpPr>
          <p:nvPr/>
        </p:nvSpPr>
        <p:spPr bwMode="auto">
          <a:xfrm>
            <a:off x="2484438" y="6362700"/>
            <a:ext cx="6659562" cy="522288"/>
          </a:xfrm>
          <a:prstGeom prst="rect">
            <a:avLst/>
          </a:prstGeom>
          <a:noFill/>
          <a:ln w="9525">
            <a:noFill/>
            <a:miter lim="800000"/>
            <a:headEnd/>
            <a:tailEnd/>
          </a:ln>
        </p:spPr>
        <p:txBody>
          <a:bodyPr>
            <a:spAutoFit/>
          </a:bodyPr>
          <a:lstStyle/>
          <a:p>
            <a:pPr algn="r"/>
            <a:r>
              <a:rPr lang="ja-JP" altLang="en-US" sz="1400"/>
              <a:t>参考：福島県ＨＰ　</a:t>
            </a:r>
            <a:r>
              <a:rPr lang="ja-JP" altLang="en-US" sz="1400">
                <a:hlinkClick r:id="rId3"/>
              </a:rPr>
              <a:t>ハチ刺され防止対策について</a:t>
            </a:r>
            <a:endParaRPr lang="en-US" altLang="ja-JP" sz="1400"/>
          </a:p>
          <a:p>
            <a:pPr algn="r"/>
            <a:r>
              <a:rPr lang="ja-JP" altLang="en-US" sz="1400"/>
              <a:t>参考： 「ハチ刺されの予防と治療」林業・木材製造業労働災害防止協会</a:t>
            </a:r>
          </a:p>
        </p:txBody>
      </p:sp>
      <p:sp>
        <p:nvSpPr>
          <p:cNvPr id="116740" name="AutoShape 2" descr="data:image/jpeg;base64,/9j/4AAQSkZJRgABAQAAAQABAAD/2wCEAAkGBhQSERQUExQVFRUWGB8aGBcXGBwdIBkdHhoaHx4iHRwaIicgGhkkISAcHzEgJygpLCwsHR80NzAqNSYtLCoBCQoKDgwOGg8PGiwkHiQsLCwsKSksLCwsLCksKSwpKSwsLCwsLCksLCwsLCwsLCkpKSwsLCwpLCwsLCwsLCksKf/AABEIAJYAyAMBIgACEQEDEQH/xAAcAAACAgMBAQAAAAAAAAAAAAAEBQMGAAIHAQj/xAA8EAACAQMDAwIEBAQFAwQDAAABAhEDEiEABDEFIkETUQYyYXEUQoGRI6HB8AdSYrHRcoKSJDNT8RWi4f/EABoBAAMBAQEBAAAAAAAAAAAAAAIDBAEABQb/xAAnEQACAgICAgICAwADAAAAAAAAAQIRAyESMQRBEyJRYTJxoQWR0f/aAAwDAQACEQMRAD8ARbTtImY0QTdzqWjXEWxzoKuCTAx768nLTKVpGu4pgyJxoRenC0kM1s4P2ExJ9hr3ctHkaj2vVq9JSaVQhSRMQVMDAIPbIznnOmYYcdgTaI6VqG9QGAI+d3AOeJpspH3/AG41NueppytNhzLLXNUERjFRSwI892cYGtn3RqwajIWA5tAH8gM/qNB1KQqfIKYBPgsth/8AJmAH3Pvqt00CqIa9RHPzkfoDz9CRA/U6ErbVwZRlqCZwSpH/AGsB/InUzFiyrbUuHABLEH6eQRmRMHjUdCqWJICknmWIP9Pr4/21yhEJr8A+7psjW1CQSOGkR7E+dP8AcbipTp0yXDSBbYef7/fQX4uxQrowTwtRRUT6lfKf9pE4OoK6U6ihA/pxJTJZJ8AYvQY/Nd5yNLlh6NUuyxdO+JQ8LHcBqLqm8qEfw4zzn+mq7SWpRj1FhuFYZVx/pYYY/QZxozb1nZmIiSv5uNJlj4sNT5ILTaveFxaOSPP9J0dScU+QAbcHzqrnfO1ihiLSZzqx9IqUeWFzR5PMf11kk0jI7YNu98fmCEgi04xBwB+p8c60610cVkUKFpkDuJDGyB7xxp11NQuRIvtA7Qck+fY6VrVfmTaGC1GHynwob78YGP1GmY9U0BPuhV8H7VQ5JzAyDx9xprvtmK9NmUEqJkzkgfT+zGq41QHeRFiu3eqmAP6D3/XTbddXAepTRbkjugwFJ9vcaa43Kwb1Qx6J8SK1MUlor2R3BR4/TnU+56p6lVxTUksbEUQpkKLjP0M/QzGlFYqKtO1CjelDAfnM4McYE+840dQ6epUFSwqqZDHI8Tjgj6aVOK7YWN3pHnR96XNZHVxaVMdxUWzIJGBJxM40+rUiaJYBS2CqqDfx75wDiMTAzyCv3K1HdapIU4m2EvI4vCjLRInnTl9o6VGWoDgqwAGQsySreeCC2ZhvI0ptdobT6ZAajKC7JKsAS3JpnPzeM5/b6To59jSqIEpU1puuSygFiPEE5LT9RjHtqZenBSDYzoSQF8ScBgc3fciCYGhKNB6YC294JOBEIpySf8o9v0EaC2noLimtle+IejbZX9Su1jBbbcmWA7Yg+Y8ExOdea2/xFcVDRpqVyzM8STAVe5sC0ZMCPJ+ms1ZGOtsmlLekMaSgnUPUKQiVbJxoXcbtqcAjU1Cm7Uy0cGfrP01G1bHJ+jXdhVp2mPfPv/XSarQYooRYBMsCZ++PrHHtrfdXk9wnjPkH21PSrUwhA7PJIPGMTP6caqxR4onm9mrbZwtwEK0CMSfYx/XU212SoMHPPH6ccR99LaW4YyGLBW4P9ft9dNuhdNLVCGYQqhvDBZmS0/QYHvn5c6HI1FNvQUIuTpEMlqisQO3+nH2599bfENEWLURacTDK0H7Wk9wHPn/nR+w2abis4SVo0xDsIBdsGJ4XxMDg8yZ1B1rqfquNtQW2lNoAwGyBk+R9/wBc6Qs32UV/f9FHxSSbZVhvEzDNTM8Tcv8A4t3f/sTHg6l/DlgGVqDH/L6npv8AtUtGfpP01074eo7fZ0vVFvqsSF5knyZPctNZIABEgDN2da0+ljqFYHcM78yD+UT+UgjHsDxzJnuox+RyTl6XsW4Na9nOE3dWlcjqykiCtVeccMItcY8jEYA51C1AVQYDUH+ksmQTnl0mCQQWU5gCNX34l+DFoCNoXCloWixvDEnhQcTmZjABJONV3qtBNuR+JomjUIlalBrk+s0yYgnm16fg2nyeLPjy9BzwygrEu2+EazsoSpSFwwz1AtMxzFRu2f8ATz9NMd/0Pc7U/wAWiwVVk1VBttYiDPgE4yBnW3SaL1GKUiKhYZCgNeADI9NoDscmChPNp51IOpVSJp1alBgwuKXMLlx3A/xU9sNEcLIaNlBsWml0CbbqsLMmCY5yfsfeP6ajcYarTJA9QNY2ZPEewYj6c612Oz9KalQX0hyaTAiSDHHyZ8MBER40jrdUcszxHBz4ke3toYwd0gHXYX8YFfVQJaFK3BQIKSflM+RH89RegaKgMR4P6H7aV091/EuYXZz9dHCv6rmcyQAOMfX7ae1oAfdS3hc07CSJ7Z5BA9/bOrL0zZ1aagOoUEZZvrqp7zqFJcIqqRAnJIt5gzgk6tPTeqivTmqCyCBHgziT/Y1HnXV9FGB0tdkRqqco4cAmcXAEY/Xn+X200q7ooylyKikGyVAEHm62AxGM4znGlvV1e66Wqkc01WFVQAEm0AWNgXcyomPMvUN+xoFVpqkEMJ4kyGA5MQQPAEaBRS16O5XsYbD4rBuRUSqV4QCWUKCMkDOOTH1Gp+j4c1615eqpNqyBGFMGckSMc8aqfQN2q1DU/PNsW8CeAPc8ftqyv1hatejCQACpVj8xdrs+RAWfaM6Di70HySWwD4j2NVt6jWFqYpzdEAZ4MeADEe0e2vdWL4v67To7Y0UZalesLZX8okgAQTA5/aTzrNN46VgX+ik9c3JYSRAGNOugbP8AEAILlRULGJLORGEA+ZixU/YHSPfbMnM49j59tFdH6nVRQEk5gheYOGgkEAkSJII9wddg+3YuTYe/QBULIpa5TEEGTySRI7h+ueDpdU6ZchUIb+0sRBZs4IUwxXgdsiSJ5GmCM9j+jU7Ki2WyLmFxhUmA1SclSAwY8HJJF5ZXp1CA6gko6sjBgpIlWwPPdI5496J/TaR0YqWmVfY0oclsU0UsVPkie33yeR7CDzphX3QpbEPPfuZcx/qJAH6KBqwbTaU6tFlq06hLBVBUD1FdkPpsyth6bQFBBIzmBB1WavSn3CUwgkIBFkxEYgNkAj6z9p1LlwvI029N/wCIswyWNNLsb9Cp+j05WqyFqyyxkkMSDH0PsfbW3w10uhU3ChWZyTABAwpHP0I7j+h1r1KrVG0o0DTn00VbgwEhfPfAH1zHOdNf8NqKmo5JCsi/K2GJaMgGJEdsieP2jlGeOGSbXbGPjLirPOt7YLXtWYpKBGfYn+86s3wvs7aPqQbqnv8A5QTH75MfUaTVjTqbioSfmeBBBPtgc/Y+3666NsOmUxSABwBAPt/zpjxzlijjXvYHOMZOTKHUrF6rVGCwhZFBBgj8xPsSRH2XXOOth9zubST88e8SY8cjk+389dQ6x0B02YqCDIkkfWY1T+h/DjS1Rie0Yz+Y+58wDj76NNePjcpLYcV80v0V/qvS124QUyQwI7gT80jP3wP5e06XHrpNRmqKLivqM4Jpu2fmJQ2sxmZZCTJMZzP1zdM24CTHdIn/AHP20L0zoT1t7YtIwFBgqo7bJBcAwJUGcg5JkEE6f4jl8dzf7A81RU1GKHO1amwLpVamRAZNylrDjHrU1taZwzilP1ydB7vpgFxNNIfEx2n6rUpSoaZIiQf9WrF1jaU9oybemhqVWK5YllVgsDE5a0xbgCYiI0k+I6W4oOtQ2y5h+0WucfOvDTPJk85035uTpLsQsTUXO+iqdT6C9OGg2EkTIYIQflYr+YCCcDkY8aH21MAsKgIjkcEH9eP/AOaunSet/hwUBZWmCwwrZW4XLLKcW35xHHnetU2+5hagZKrOClRyr3GQCKlUw7Ag+SFkKBAzpvyflE7ivRQgAbiTEcTydW34V6hP8O5VULkGYbPH662+JPg8UkUyQDIRsFSP8sg4Zc4MtBk86U9E2qqQ1QsMyI4EZ4zOgyShOAcFKLOnb2lR3FK5KyMVHyglOCMEcEjmPb2xqu9W3rstlOVXA7WOcADP6T7DQK9QT+KVHdIt7YuBJywUkKfciePsdH9P2hNOZWFgvBPcZOSD+bzj9tTT0tjIK+g7adNWymHYWhSZUwQOWDcZ7f18EaXbrb1nUMhsp1THcoYBQQQCYkWgIMASJ+oLDc7kHbhFIZmYJ+kyYjGMf+Q01/CU2prksFFpUiItiDPLA5wYj3OIHk4Kw1FSlTKzSoLTU9xMiWdlF12Lot/JIwD41mm9egEAgAceDJzwMRMZzrNJ+STY7gl0VLq3VSpAUSODpz0Oq6hoEG3AicDP9/bSKtSNStx8xGOIOrW++akqNb3KM+xH9f01dBJJED3Yk2m/qXuqkd5yj/K/vMZ8RODjTal1yCFDimRgU6xRwvPbTdwLFIOAGpc8MRcVe83sCVRSWaSfbGM+3/OljMpBDfM5uJ9pX+Zx/vpyb6fQJfaW+a10tVQ+GDQbCzSCt/clKctIBAJZSRJ1F1TptOEDM9CsVBapIalXNoJkAdlYSRwZEScyKt0mg4CmmbLSLDNpXPCsCCrE+0SZznTZfjqvRIVmvRu2DTpsIB4IAVo8xkzxoEqehymn2Pl29amFNQB5MB6bWswzw8NTbwTKk8TbOdqlJaqhFam9R1uCBPSqiZOEJFOsD80JJ8gEGNbbXe3r/CoKxZbrdvuLu3jNFojJPy4EzwTI+53bQ1KooVLuK4NJuQfm9N1WZBwLg2ZHBCEZcqe0OcoVa0yEdc3NJWWt6W4pj5lYxUT2JpsUqSCBJV4BB8GTYth8Ujdp6dF1LsCfTqlWkgSFh7KmYiVDQRnmdJRv91B9Jty6gkzR343AEk8IlE1M58e/jQvU2oiPxS7eQI/9Rtq9Mn/uXao3t5kSIOqpYE3sBTVD3fde3Nep+GoIrLSgVKZYyAAMMit6sKQQQoc8RIIJHG6qUqTCvRancxNvyn2AF8qRjmf1BGAqbbesEVaqVFWLFavTrhPaFrMu4p/dKqZ/bXm43lZGUNukZDECpe2SBarVKtNjQBWDc1SpbIJkCRLn8SMocW/YzHmcHdFI+JOjVFdNwjeoj9wZVZWQSFl0M2iSO4MVnEyRp5t+q/hdvTagoStXaakHinSNiIPCq1X1IjLWAkgab1tsVN229QByJ2tYKq1RYwdlqqfSaoQYDo2ZI4gCq/FrMm4DVKb0WVAopVBFoX5Qo4VDHuQTcwOYDJQ4rikJcucuTJqfS9xXLsWh6bs7EjlmMnH5YBmecj9PepVn3DrSYy2WaJ4Ht+p5450z6b8XLtty9YFXW5Xgwbqb00DGB8zAgyBwQffTH4S+Gn3HUKtVDSNEkBamWW2xalog4MHiQVgyMRrMKbu/T/w3yKio8emv9K5/+CW0gHuX8vJ/YfqNVXqFcGVKwR/X3HjXRfimj6dV709KoD3EQVLQASB+WImfI8DXPOs13Ld2YwPcD2J5nzGqe9Easf8Awn1sVEajWY9iMyT+cKk2Zx6i4YNyRcpkMIcbT4QO429RlCMRUdRcQo/KJW2PK4kRDQBjHOKbEEEHIiP04137/Dvb/wDoaZOCZMfSY/b768jz8kvHSlD2ej46WRPl6OQbvaPtKltZWpg4Vo4j/VwRpnsOrq9V/wAQ7tUqKcyPn/KSYixeccRj210/4m6MK1N6YieQDGbTMdwjOftrmdP4aq0w9RwabU4wyAFwPn4PAABz++NJ8bzYeRH76Y3J47huA3q0HLpTJ/8AbLMZIwSxAOPcAQfZhHGrA1VRBKlQDLLEEiPBM5nGR/wVm6K061IU4uFBQw8XyW5xGTUJYcn3k6Y7GjUaowZL2jAg8kx58ge/8zqiUfkehafx2mQUqpdjbFpEOEwfc4HA/SNZp90n4JqqSrUyFI+e6CT9FHA55+ms0yOF0JllV6OW7lATCGT/APWmS9TPohDF3yz55jP00rVPTqz5M4H98a33DNIIgMDIbyCNNj0hLpWDb9SDYQA5x2xBB5g83fT30Mds6GRMhewkZ5g3TwYzphUYgqTMABpwQJzJPgzH7n20Jvt09PtuDkMHtP0aYJ9/ce2nABmyoOjAQZbkNEiQR+YQPaPcHzqXouwplImal5LCCXQTCkciPM+J51Am9LlqkEjOSB4j2iSCfHvofdb9jXhXd5UE9sNEYmOAD4HmPbXHDOl01w7CQ4ItAcrBJaAM4yYgkj6Z15WLLAplS9pLBWZWWQZW4NdUYH5QS3dAzGPaW+cuWpW0yqLAI7S0QSTFpxJM/wDJ1HudouapLqGItnJFNQpVsYNSWBIBn5xiRKkEwtdyrECtY4Lsg9VQbmU5CuykqVkTLQJEkc6M2/WwioaD7mncQv8AArsAjngFHLAggNweZ55Fb6zu/TrSVscQtYIQPU/hpcgKdlMQPClgWNxYjWlHZ1tzTZ6a/wDtd9Ri4yrMsRMEy0kgmMzjOjtraZyi2W2p1isGZatdC68rudvTZgCBz2vjIkj2Mga3PVyGAej05ngEAVPRqQRKkRUQiQQRC+ZHOqt1vqFXYVhdS/ijuS5g6jkAsFJD1QYYgm0FRhgc1cBqjNVqsWJNxnJYk8n7nyeeBpq+yuVHKUo6Tf8A2dfrdeqLQsGwSnJk1GZ3VieZLKULHmSX/lOoNj8TsgKEUwh5pljuKPvmm3fTxAlbpg4Hnl22arWqSjCmXhTaxQN4OSY4OZIAHONMOo9Y9IGmjMXBXuJuCqM4uLdxMZ4j/qxrX4O5stvXdnSqqrHbUtuweQKfdQqkjIV1zSNuSHEGJwQSUnTDV2bsKbVWpOsuiVAoJuIholWYFIkTcI4BjTT4frruXWk7kN6SupCsVd7SSrBCHXj8ue0++mL7LcBKipFrgM9MUXX1CmBCUaZW0KVYMuAAMksNLeRKVBKPKIC+7q7gBqQrVUy1S+mSy3YEm0gzJkz4GBqpdV2zkmFtX2MiBj3/AFnTjbirtaaU3q1VSoWutZlAdYBVhjIkEgicg8RqOr1LbhhSAIS7+JUgXRj5R58gTySNZLLvSOx4U9t0KPh7ozbjc06KfM7QD7RyfsolvrAGvpXpfS0pUQiiFVQq/pxn3/rOqB/g70a9628qUwmBSpIBhKYAJicmcCeTk+ddI6juwRHA4HtJMDP1JH768D/kMyyTq+tJft/+FmNOH0RS/irdPSQtTZlcuFVomI7jIybSOYBPJHGq025qbvbseKpX5GMShyceDEwfrp3tPi81Ny+1q0wsFkMEm10OQTwQYkEftpRuOu0LnSCjIYi05kweBAWD5/41HixzxtQ4fZbv9HqwknBtmdLc7ipUqNAucFVumACQse4sWP2P0PTvhfppHeRjxP8Ac/z1zT4R6TPUNw5J9IW9vi8qrGP3Yn6kDzrpe6+LqO3rU9uwaWALECQs8T9z+2vqMaSVs+dyNykyxyY+us17Os1WKo+ajRFxbE6C3gKg+JH9jTPdhG4ER/v/AMalHRrlLySvA/3/AJY/fUN0NoSbqndSFpWJBM+T9fdSeR99e+i1SbaZtm29onAxxjgGToz8LTteKksGhRHIkeB+v21pt19N7ldSoLKYEkAkiTOQTOPoV05WAyIuCjrTdbVBY0yskDBMD/qwc+/21LskIAKFR3mCEN3coEE/5fYeJb6aM3NagTT9NCrEorMSQKkMC08EAwR49tT9R38lqkC0uT2HgHAIniMEYnGlymMjGwGjWenVUiKiISVxI4IlsghgZInED9NA7zeKilfUZyiEIGkKAT+UjkQWNswTPJGnPUusp6VtGn6j2hajGGXA7bj8rOs+BiRmTpV0crSUtUAaoZC1Kga1AQZtADTDHIKwRccGG1ydnNJdija7Z905JOBH+pz4wpyxABM8/vkwbUU1K0k9V2hgzqGimpJHDFQzghWUhhFozdo3ab+qAlhSnUp3MrUxzNOJk8SqkAiIM4BXA+3Ip1WJp1KwR7VZKlwyB6K9oKNlYB5OQMqIYvwBYLutxUenSO4ZO1QimxQ1MRCBgIJXGCQYEcxA0/DLcA1rEsLckq1sYBySrAW+Ae04IEmtv6Yr11ZYgm1UL3IVYZVXkErDQrEe/i0mPTVWYOykGr6gqKrAuQtSfTKrCM0p8pCoyrggMV3ozsEXpKetVNEh0QM9EKrC9fUX/wCQz8s4aTCyfzEb7/4do7l1q09x6jVKjesUQ2gwXdkW1StJVkzbAwIxOod71dqVB6KspJIuKnOV/duJ8WMzAZOlPT9ygUiw1a0j0lzEyxLNGSQAsKP8xniNare0boab74lR6iMFFNqagrYhhiIi7IKraLRaLgAkk+HFD4ztoXV6SVsgAVFw0K5BmAJJH6mcRwm6VsPVZWr11SpUqteChcoAt0tTAkhiVgfKe6fzQ46giVnFOvULo7W+qaPoFD3S5X5exipe63tLGBljkqfZ0b9Cev8AGIak80aJXtQ0wXH5W7h5BW1VmZ8ZHBOw6xs6FIum1FSpdE1LmtCgE5M5bOQB2+MEFR1X4O3FCmahUWYmCDySBA5zBIHJXPEwiFQk5lpMmZMnz9c65QhJaCfKLpn0R/h31719u74BZrgojA4iBwRHH/1qf4zqM+y3AUmbLsc9pDE/TAOfGuT/AAx1OvtUpVadltQ25KgYYiGM5OCTiVWPDgm9j4pDPZUSpRcntDrhuYIK3AyPE4OM6+Y83wsuLMssFaTs9Px8mOS29lE6b1VtuzVYDkiO4tPIzI885+v2Om3w31H8RWr3hFCpDwplpyxP1UAjHOMa13nRtstRWuqQxwi/Lg8AkYXPvj9NTf4YdAat6lRA4vrKuDgJJZiTkkgG0KcEmTIXXrYYQzJyregc+WWNpLo6l8J/DpFEVGwXlgOIuMge+BAP1Gvep/D8VBWqIaq3IO0mR3KFDLmVEsZ+vjVwpUwFAGAONDtuIJXk8xPj9f8Ann216jxpx4nk8mnZNRqSM/t5/XWar276k4Z4LcTjIBAPaLM3TyPr9jrNFZls4bu0xdkrwNH1N92LSVbSebczjP6wNCFqYprTSajHM5hZyQPpqOtTNrWhpAwwPEe2p1HWxre9C3c16tNiVe0E9xXmeRn3An6Z+ui+nG4NgvKgyQFhZgzd4F2WHGtS4MIFDgcqZukz3EDEjEk4z9tS7an6oqNK+4QkzwQSY4Of7jRP6oFK2YocAEonpMYutLRaYJCjLIOZGT4mdFUd+BVNJ2WpSk21ERkxkTbB7Dx5IGialINSARmWwx3DLT8wJ8KRJ8Tx9oKb7diUkEiAotIZiSpa1uLYkZORGkXyQ+P1YHT2a2NUSKVk2qz3SuFKhDlhJnu4kcQIho1hUdXDq/YVdQi9pAlYJH8RcC4kcQIMYbbr4aFNFqojAmoEDFx6YBxGchYJuJMc5GNK6vTJplQUU1EdUdkMMbpAODaWKsFbxBzzBwly7AyJJ6CatY2hFYKJypYyGWjTSZAuVGW0D5+Zj5iy/cdTauKlCpTW5GHpMqrhf8lyhZLBZuwZViQSYXbabIUUplkcwoIdSVlwA5AYYnKqZBwwjuGpeodLILrTUArlrTBHL96oxNqBgQ+O21cEONMugKsS9XpxXFRaiF2teUp2wxhmIUBbbTjA8YxGnqJSpugZlfDCqrDtg0yJViWDy19vtCEYaFCrbZGb+KtglkEgtEKEJCg3Ehu2T5GASrKB+j3sazklaKEgxcxpFm7YWZgZA+l3i7W7kjdEnX6J9KhUq23NRWLAoJABtvI5Notn5lsAMkgibofTqSCmakM71LWgzbNvBPaLWtnwQYJADAQdb29R6PqntVFVTfKs5sBBUEAQVdTE3HvIuEwZT2THvHYoSAHqIzEsALwv/wAc3GY7VXksRPPo6g5KtlRyLVXupO6k2i5iTGEBXLqEEKwAUiSJL6fXp06G4ZS4BhmEgNAHcUe0qFP3ZiogowllTVaol4Sq4gWCpJtWYYG1rYMqSRiVXi+GZbaiaqPWcP8AwZLsLQAfUvU01eQbSbfTwDcOCCCHs0hp7v8AgPTvJDrkL2hCCkM2VabmAuIwSIJCtFM6jtCM57REHwJxx/fP62fqDipuawaHdlTvSSuH74Vbg05yJVTJEYGlHVdilOrTQVDL5YW4pknAF2TAntPsIYgg67HFRlpjHLlGmgzou2VqdKoLy8sLQwkBBJtIBaCt+IIHvGNWbZdXplUpgYRVPps3cHYvPpscqAAOQBaRPcZZJQ6c9Iqnrr3CVpeo91K9VcTCAFiCCwScwD4g/peweq0U7alRVJch5vBiwKWKkuBM2kC23BYMTsknYveg4VqRRiQ5tQ2Txw2J9pEEzJPuQY6F/grQRemhgBe1RixiCRgCffGPp99c3feA0amEUmmw/wCv/UFjLEG0zHCk5mXvw/WqbdNtT9Uqlemzuo7TzAknwQZBxBnmRpcHwtsbJc0qZ2Zt6gnuXHOdV1N4Gr1AAxuiCCSefAm0DP2gTJ1XfwplCt4CAB5kXmFhyshYyASOSMGODtntbq6m9gZPcTBBP0mCTjn+RmXqdk8o0Rb2qtNicszllIyYXMBgcAGIDADkgmRrNHddrmlgkOwBN5y0YxHy3TifrPk6zWSWzlKvRyUbhfTUH5ok+Mxobc7rsUDPkg445E+2gd07qqkKGE5znHOOYB16k2FgcfX99CoqrDk30E7DeEU6khS7iVYDI4DCT4wG/vDHaKpoSiemCgkMeWOC3kkc/WDOotitAgq6B6bQBVBtKwCWCji8youPAAxqQsvpgUA8zYinMDgST7f86yUlRkYtsgSmV7lYm+bRGWMZBPBA4n+eod4ga5CFawArVIYMgEYGeDkDB9+NNtrRdUcvdJhZYCSARFhjz5A9vOdNNr0gFaf4imgpj+G7kyZIJBlclp7fIABE8HQPSCW9lS6T1Vq38F2lApKdgOV7jkkAz8pknH2z69wpqAagQEOzxi02pTN6qTbClFElSwJEExond9GSnVsCvUSQUKDKNMDiQ6jC3D3jPhfvNuadxa+y8pBWABgtgk5APyTxkxI1yezGvYbvnsqpTj1K2FJDkgsBaio58UyQqtcRjxojZbxqNRjVpesVEMHvPqrctwYr+W1CVYg3STJK6B6gqlvTKVvVAh6Z7UpFL5ULcTcqkFRxBKkMe7W3/wCVdHVKoZKiMWbDEglGIuBLgSGqNESWLTGdHWwRclM1z2LYpF64MSqdxBAIBwMDjHtlbthe9pAi4gU1c4lfmkYJEg3efaAdNd/t/wAOQrEWhgJTCrdMlTJvVQZRw0lWHiRrWt0ustJ9wSo9RRJUrLAwApZe0FgbjS+eFkwJ0adGpWEdc/CptqQBdoqKlXuCtVp2kkqpkASvmQvZ7mda9FqVZapajVpvWKsogoQrKFIkAemZIUxwrkgiBr3adJejVpivRvuoWenaxYs5I+UjFUMbbTBJUR8wn2j0dnai1Ih0nCVEYiRJRXBHeSoEmACJzCltZ0E3Y36d05ipNgiUKkBF9OpeZCiS1omMEyEGbijBk/UVASlTIRKEGAJgtJHJCkcKZYyagABLKQo6ZvTapcObb7mbuipYbgztw5kORMQBdJCxpSRagBvW5mckkxFsSSVk2tEWiSW7hMYVZ1GvUaiWo6AzUAIuJMMGBPce1wzXi3ntyMjSrqXw2Ktb1CxRKga0lkYqwAIvZrQiGRkxmRmJ05roGDrVEBQwaflRgLmwqlgQ2WSBB9hErN71BEC+jVJpgSBkKlYLghHY3jFpbgmDC4BOH5Rsgr8KlNyu5RWp2ItOojs9NrFClg8FivzdkDkAMiqDoj4d3tOlhizliQpXGecg4LsIwQRliQZwT05adfbgspAEgqC35Q2UY3G0SqgHJB5nRW1U+iEenTq03IJFQxayhoK1AQENsSTE4giDKvkT09BuD9bNN/tEryUL31TawcG4k2lnnix5bBOGmMSdGipG6eAZUKiCoYlEUIpjyrPeR94BMCF1DqdpVKZZDdfa/cQQREPBLKSSLCJB5JkHTCnuS9c1QjQ5Nom0A2oWAYg/KTJzIKqYGbibtAdF16R1MKp7luZiopiCQ8RkeAMTI/fIKun1Zqm4sBtBBIKw1pHFpiGHmfrPEAK9ru6CBkpkm2LQG8ETk8hfpMgHgeN9luBUZy7s3ADlhI55u5MmOR5yYjQylLQcYxpsm3FlOpAeR4XMHmCcEHJMGZBXMyDrNRlHeqlwBbklmXgKWJDSVItyPDELmDr3W8m+l/hiiih9QuCwFA+vnj/jGtuh9PZ6dQTimJg8t4jRdKGYRMRnPM/7eMakAi4ATOMY8/TWqT9i6FD0QI+aDiFzcf7/ANtPdkihrCYAIuxJkSfOADxmc6A6k9VB2orWWlmAEAkm0QeflPHsZ08+G7N2oYlVYRcbTcxM/SLQRb78ffWNWMi+PQw6ps3emtaoxL3CoB4XPgDORmBxnzpDs2vqKe8SIPbcYyItnukW4EHP204+Jt0adWws1pTtUeTmFkn5ceJJjVYUNY1YcyrDDIobMLBMuCMkj35wZBJvbCbS0iyChSKqai0w7AsisWKsBgqRglyLYUEeCeJNe6jvKlRwrBpIt7brilwYC0xcBaGCrE2juxIkTqyS1VpWmwzSofwy7A/w5Tgw0mROYkgRo7qW09Zaaim3qVHVfXqPaoCTcqkkGAWQFRmbrTgAGrTFvaETdFel6lxqXFiBbksGBKhiCVDGoyI6/MCWjIzGm8qkOrW1EZrz6ahSrsqi9e0WkBFEZ/NByTpm1VTVUUySCQ1Jaa0wQJBJASPUeHJWmM3Hg8BVX6g61inc6uDN83WBha7spMmQSYZhPiABp26FIk3WxdkWFekqNTMlzKlggTkCL17xbIwvtJ96tt4AAZaauqq1NQQoBYMqEkAj0+DU57PrGjwlV2NF47ypMWBsU7Axu4BUAwCMkHMrqJ9ktrEkMAaZN1JxZ3sGDCwDCm0kwZU24AOhUvwET7Pe+vRCljeCSxAQEsgVAUKgXYyFKqSGYXPofa7hmpKvp1HLQbgS02ksQAeIF5fB7lBFthuG27tQZrlf1aL1FNMw0KLYVh8rSbiSuDdPjB++6gS7MopwVlbA5DfLLsjd1pwSciYmJjQz7dBwf5Iuk7Sn+IVQlhRbob2EYJi64ti2InMc6N2HpMVNWqAtiqpZJBJIKjhQUAGL+0yQSFnWnR95YdwrloNMuMKO1gF7ASRcQZsuE2ATxMS9NVlV6aiHcBE7SZYi1YZgYdpWWMwWJEQWE27Z71Eo9IgCmr1SYALKe5iohcLRpgWiHZcKCwa0ai+GLTWrUkj0SBVqhxMPkWrb2rccw3CrqP8AHg970AElr81WEAhTcMFbDAgH8wBzaQz+DQLXrMSr1YPJtpqs2uSPzG6C+FUPEjuGum3GDCguUkMqTwpqOxC2gQjqCoM8Gp8kQPcwAPBGtOmbiykJKlXSG47WiSSJgBpUGQSIWIIzv0+u7taqlaZ+YNLAKCiklQJic9wlb+0BoOmnR/h4l77GVSQ9xAAsJNuGEsDyB44IuUgJjDSYyWTsSdM6LUbvFJahZArZIukYKcXtdBUggDBg693/AFJaG8ZStRnhgab2KVHKFY7SYuH1lWLA411eoiooLABhw8ZxnH0+0edcc+KuqvvN1SemOxaiU0qp7mpx/rMkx9jnVPBJWTKXJntLaGoWZLgWEuIJKS3dgW+kQsKC0g3AG2VjOnfD70azslQWkMysvzqykkANiGMkGfZgVlQQ0Tpc1KjD7rAwUt4QnDCQZQgAqZErrXZ7hPUaSQzEAAye8SCqtmXnI4Nsf5TAOT46DSSYb1Db1KILQEcKZgyIkRySSCPBPMjMCM0Z8bb4A06amXtuju4wY8rB+YeZn2I1mlzTi9MbCVraKctNRIzdEz+upae39NmgzChvuSdZrNMf8QFFWWD4I6RS3Cu1UTFKFAHEspJ559vrnSjqNGntN5WWmtqMEcWiCINrD3yYPPvrNZrV0BL+YZ8Sv6tNGEAqvpzEE++RxIkf2dadNoU/w1KFHYDUYlQSxzjP5QsD62gY51ms0qG0HLsQbDpgFJb8larU2iMgrchVrQwILGeZgewADq7JlqjbSpAphkJBk3OBDEHiSZImRHkDWazVC9/0KPOsb1aLoFZmLIWDMq/JA5AMX4KwIABOTOvCUNEbhgQWKoQnbdawLz4m3sBjOCRIls1muf8AFGw/kzetWNOqShICui/pcQBPI+USVI+kaJ3TwEcllWon8RgQzsEuuMQuYGBOTJJzjNZofRsuzYIaaKwtJtNKOMfwwTOSxFRgwmbgzgwIGldcD01BUMhZIOVexgYXBjgZJnn3zrNZrW2CN6HSSysadgWmVNpURLBFJCwRd3DJJ4n3B22W3WorkC0gkOJJRiG5g5UGTIBEQsZE6zWamcnTKIoH3vSKbbENSeqjM1pDWkQSLgTy8MDDYwFBGTonp1JStNQSqsiLUISWe0C0GWiLmGfAAwYg5rNUz6ErUiwdOoBRDCUkkoGaCUDfUEz/AJpnnHEH7bqLqrWQLrmtObQGp5Dfmc3A5EAgxEzrNZqe2kxtJsT/AB58Z1moNSGAy5aMi3LR/wBUx++tvhjoifhaVS57TFQjKyQpgFQYaM92D9jBGazVMdpWImqeiyUujhmpoz1DULSxuMG0EnznFwmJ+04j3FOnR9WstMM/c5LGRChoABmcCM/vk6zWa7igE2I+qbgiqx3Budi0OoBKkTwrQCDj6gDB5nNZrNJltlSWj//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ja-JP" altLang="en-US"/>
          </a:p>
        </p:txBody>
      </p:sp>
      <p:sp>
        <p:nvSpPr>
          <p:cNvPr id="116741" name="AutoShape 4" descr="data:image/jpeg;base64,/9j/4AAQSkZJRgABAQAAAQABAAD/2wCEAAkGBhQSERQUExQVFRUWGB8aGBcXGBwdIBkdHhoaHx4iHRwaIicgGhkkISAcHzEgJygpLCwsHR80NzAqNSYtLCoBCQoKDgwOGg8PGiwkHiQsLCwsKSksLCwsLCksKSwpKSwsLCwsLCksLCwsLCwsLCkpKSwsLCwpLCwsLCwsLCksKf/AABEIAJYAyAMBIgACEQEDEQH/xAAcAAACAgMBAQAAAAAAAAAAAAAEBQMGAAIHAQj/xAA8EAACAQMDAwIEBAQFAwQDAAABAhEDEiEABDEFIkETUQYyYXEUQoGRI6HB8AdSYrHRcoKSJDNT8RWi4f/EABoBAAMBAQEBAAAAAAAAAAAAAAIDBAEABQb/xAAnEQACAgICAgICAwADAAAAAAAAAQIRAyESMQRBEyJRYTJxoQWR0f/aAAwDAQACEQMRAD8ARbTtImY0QTdzqWjXEWxzoKuCTAx768nLTKVpGu4pgyJxoRenC0kM1s4P2ExJ9hr3ctHkaj2vVq9JSaVQhSRMQVMDAIPbIznnOmYYcdgTaI6VqG9QGAI+d3AOeJpspH3/AG41NueppytNhzLLXNUERjFRSwI892cYGtn3RqwajIWA5tAH8gM/qNB1KQqfIKYBPgsth/8AJmAH3Pvqt00CqIa9RHPzkfoDz9CRA/U6ErbVwZRlqCZwSpH/AGsB/InUzFiyrbUuHABLEH6eQRmRMHjUdCqWJICknmWIP9Pr4/21yhEJr8A+7psjW1CQSOGkR7E+dP8AcbipTp0yXDSBbYef7/fQX4uxQrowTwtRRUT6lfKf9pE4OoK6U6ihA/pxJTJZJ8AYvQY/Nd5yNLlh6NUuyxdO+JQ8LHcBqLqm8qEfw4zzn+mq7SWpRj1FhuFYZVx/pYYY/QZxozb1nZmIiSv5uNJlj4sNT5ILTaveFxaOSPP9J0dScU+QAbcHzqrnfO1ihiLSZzqx9IqUeWFzR5PMf11kk0jI7YNu98fmCEgi04xBwB+p8c60610cVkUKFpkDuJDGyB7xxp11NQuRIvtA7Qck+fY6VrVfmTaGC1GHynwob78YGP1GmY9U0BPuhV8H7VQ5JzAyDx9xprvtmK9NmUEqJkzkgfT+zGq41QHeRFiu3eqmAP6D3/XTbddXAepTRbkjugwFJ9vcaa43Kwb1Qx6J8SK1MUlor2R3BR4/TnU+56p6lVxTUksbEUQpkKLjP0M/QzGlFYqKtO1CjelDAfnM4McYE+840dQ6epUFSwqqZDHI8Tjgj6aVOK7YWN3pHnR96XNZHVxaVMdxUWzIJGBJxM40+rUiaJYBS2CqqDfx75wDiMTAzyCv3K1HdapIU4m2EvI4vCjLRInnTl9o6VGWoDgqwAGQsySreeCC2ZhvI0ptdobT6ZAajKC7JKsAS3JpnPzeM5/b6To59jSqIEpU1puuSygFiPEE5LT9RjHtqZenBSDYzoSQF8ScBgc3fciCYGhKNB6YC294JOBEIpySf8o9v0EaC2noLimtle+IejbZX9Su1jBbbcmWA7Yg+Y8ExOdea2/xFcVDRpqVyzM8STAVe5sC0ZMCPJ+ms1ZGOtsmlLekMaSgnUPUKQiVbJxoXcbtqcAjU1Cm7Uy0cGfrP01G1bHJ+jXdhVp2mPfPv/XSarQYooRYBMsCZ++PrHHtrfdXk9wnjPkH21PSrUwhA7PJIPGMTP6caqxR4onm9mrbZwtwEK0CMSfYx/XU212SoMHPPH6ccR99LaW4YyGLBW4P9ft9dNuhdNLVCGYQqhvDBZmS0/QYHvn5c6HI1FNvQUIuTpEMlqisQO3+nH2599bfENEWLURacTDK0H7Wk9wHPn/nR+w2abis4SVo0xDsIBdsGJ4XxMDg8yZ1B1rqfquNtQW2lNoAwGyBk+R9/wBc6Qs32UV/f9FHxSSbZVhvEzDNTM8Tcv8A4t3f/sTHg6l/DlgGVqDH/L6npv8AtUtGfpP01074eo7fZ0vVFvqsSF5knyZPctNZIABEgDN2da0+ljqFYHcM78yD+UT+UgjHsDxzJnuox+RyTl6XsW4Na9nOE3dWlcjqykiCtVeccMItcY8jEYA51C1AVQYDUH+ksmQTnl0mCQQWU5gCNX34l+DFoCNoXCloWixvDEnhQcTmZjABJONV3qtBNuR+JomjUIlalBrk+s0yYgnm16fg2nyeLPjy9BzwygrEu2+EazsoSpSFwwz1AtMxzFRu2f8ATz9NMd/0Pc7U/wAWiwVVk1VBttYiDPgE4yBnW3SaL1GKUiKhYZCgNeADI9NoDscmChPNp51IOpVSJp1alBgwuKXMLlx3A/xU9sNEcLIaNlBsWml0CbbqsLMmCY5yfsfeP6ajcYarTJA9QNY2ZPEewYj6c612Oz9KalQX0hyaTAiSDHHyZ8MBER40jrdUcszxHBz4ke3toYwd0gHXYX8YFfVQJaFK3BQIKSflM+RH89RegaKgMR4P6H7aV091/EuYXZz9dHCv6rmcyQAOMfX7ae1oAfdS3hc07CSJ7Z5BA9/bOrL0zZ1aagOoUEZZvrqp7zqFJcIqqRAnJIt5gzgk6tPTeqivTmqCyCBHgziT/Y1HnXV9FGB0tdkRqqco4cAmcXAEY/Xn+X200q7ooylyKikGyVAEHm62AxGM4znGlvV1e66Wqkc01WFVQAEm0AWNgXcyomPMvUN+xoFVpqkEMJ4kyGA5MQQPAEaBRS16O5XsYbD4rBuRUSqV4QCWUKCMkDOOTH1Gp+j4c1615eqpNqyBGFMGckSMc8aqfQN2q1DU/PNsW8CeAPc8ftqyv1hatejCQACpVj8xdrs+RAWfaM6Di70HySWwD4j2NVt6jWFqYpzdEAZ4MeADEe0e2vdWL4v67To7Y0UZalesLZX8okgAQTA5/aTzrNN46VgX+ik9c3JYSRAGNOugbP8AEAILlRULGJLORGEA+ZixU/YHSPfbMnM49j59tFdH6nVRQEk5gheYOGgkEAkSJII9wddg+3YuTYe/QBULIpa5TEEGTySRI7h+ueDpdU6ZchUIb+0sRBZs4IUwxXgdsiSJ5GmCM9j+jU7Ki2WyLmFxhUmA1SclSAwY8HJJF5ZXp1CA6gko6sjBgpIlWwPPdI5496J/TaR0YqWmVfY0oclsU0UsVPkie33yeR7CDzphX3QpbEPPfuZcx/qJAH6KBqwbTaU6tFlq06hLBVBUD1FdkPpsyth6bQFBBIzmBB1WavSn3CUwgkIBFkxEYgNkAj6z9p1LlwvI029N/wCIswyWNNLsb9Cp+j05WqyFqyyxkkMSDH0PsfbW3w10uhU3ChWZyTABAwpHP0I7j+h1r1KrVG0o0DTn00VbgwEhfPfAH1zHOdNf8NqKmo5JCsi/K2GJaMgGJEdsieP2jlGeOGSbXbGPjLirPOt7YLXtWYpKBGfYn+86s3wvs7aPqQbqnv8A5QTH75MfUaTVjTqbioSfmeBBBPtgc/Y+3666NsOmUxSABwBAPt/zpjxzlijjXvYHOMZOTKHUrF6rVGCwhZFBBgj8xPsSRH2XXOOth9zubST88e8SY8cjk+389dQ6x0B02YqCDIkkfWY1T+h/DjS1Rie0Yz+Y+58wDj76NNePjcpLYcV80v0V/qvS124QUyQwI7gT80jP3wP5e06XHrpNRmqKLivqM4Jpu2fmJQ2sxmZZCTJMZzP1zdM24CTHdIn/AHP20L0zoT1t7YtIwFBgqo7bJBcAwJUGcg5JkEE6f4jl8dzf7A81RU1GKHO1amwLpVamRAZNylrDjHrU1taZwzilP1ydB7vpgFxNNIfEx2n6rUpSoaZIiQf9WrF1jaU9oybemhqVWK5YllVgsDE5a0xbgCYiI0k+I6W4oOtQ2y5h+0WucfOvDTPJk85035uTpLsQsTUXO+iqdT6C9OGg2EkTIYIQflYr+YCCcDkY8aH21MAsKgIjkcEH9eP/AOaunSet/hwUBZWmCwwrZW4XLLKcW35xHHnetU2+5hagZKrOClRyr3GQCKlUw7Ag+SFkKBAzpvyflE7ivRQgAbiTEcTydW34V6hP8O5VULkGYbPH662+JPg8UkUyQDIRsFSP8sg4Zc4MtBk86U9E2qqQ1QsMyI4EZ4zOgyShOAcFKLOnb2lR3FK5KyMVHyglOCMEcEjmPb2xqu9W3rstlOVXA7WOcADP6T7DQK9QT+KVHdIt7YuBJywUkKfciePsdH9P2hNOZWFgvBPcZOSD+bzj9tTT0tjIK+g7adNWymHYWhSZUwQOWDcZ7f18EaXbrb1nUMhsp1THcoYBQQQCYkWgIMASJ+oLDc7kHbhFIZmYJ+kyYjGMf+Q01/CU2prksFFpUiItiDPLA5wYj3OIHk4Kw1FSlTKzSoLTU9xMiWdlF12Lot/JIwD41mm9egEAgAceDJzwMRMZzrNJ+STY7gl0VLq3VSpAUSODpz0Oq6hoEG3AicDP9/bSKtSNStx8xGOIOrW++akqNb3KM+xH9f01dBJJED3Yk2m/qXuqkd5yj/K/vMZ8RODjTal1yCFDimRgU6xRwvPbTdwLFIOAGpc8MRcVe83sCVRSWaSfbGM+3/OljMpBDfM5uJ9pX+Zx/vpyb6fQJfaW+a10tVQ+GDQbCzSCt/clKctIBAJZSRJ1F1TptOEDM9CsVBapIalXNoJkAdlYSRwZEScyKt0mg4CmmbLSLDNpXPCsCCrE+0SZznTZfjqvRIVmvRu2DTpsIB4IAVo8xkzxoEqehymn2Pl29amFNQB5MB6bWswzw8NTbwTKk8TbOdqlJaqhFam9R1uCBPSqiZOEJFOsD80JJ8gEGNbbXe3r/CoKxZbrdvuLu3jNFojJPy4EzwTI+53bQ1KooVLuK4NJuQfm9N1WZBwLg2ZHBCEZcqe0OcoVa0yEdc3NJWWt6W4pj5lYxUT2JpsUqSCBJV4BB8GTYth8Ujdp6dF1LsCfTqlWkgSFh7KmYiVDQRnmdJRv91B9Jty6gkzR343AEk8IlE1M58e/jQvU2oiPxS7eQI/9Rtq9Mn/uXao3t5kSIOqpYE3sBTVD3fde3Nep+GoIrLSgVKZYyAAMMit6sKQQQoc8RIIJHG6qUqTCvRancxNvyn2AF8qRjmf1BGAqbbesEVaqVFWLFavTrhPaFrMu4p/dKqZ/bXm43lZGUNukZDECpe2SBarVKtNjQBWDc1SpbIJkCRLn8SMocW/YzHmcHdFI+JOjVFdNwjeoj9wZVZWQSFl0M2iSO4MVnEyRp5t+q/hdvTagoStXaakHinSNiIPCq1X1IjLWAkgab1tsVN229QByJ2tYKq1RYwdlqqfSaoQYDo2ZI4gCq/FrMm4DVKb0WVAopVBFoX5Qo4VDHuQTcwOYDJQ4rikJcucuTJqfS9xXLsWh6bs7EjlmMnH5YBmecj9PepVn3DrSYy2WaJ4Ht+p5450z6b8XLtty9YFXW5Xgwbqb00DGB8zAgyBwQffTH4S+Gn3HUKtVDSNEkBamWW2xalog4MHiQVgyMRrMKbu/T/w3yKio8emv9K5/+CW0gHuX8vJ/YfqNVXqFcGVKwR/X3HjXRfimj6dV709KoD3EQVLQASB+WImfI8DXPOs13Ld2YwPcD2J5nzGqe9Easf8Awn1sVEajWY9iMyT+cKk2Zx6i4YNyRcpkMIcbT4QO429RlCMRUdRcQo/KJW2PK4kRDQBjHOKbEEEHIiP04137/Dvb/wDoaZOCZMfSY/b768jz8kvHSlD2ej46WRPl6OQbvaPtKltZWpg4Vo4j/VwRpnsOrq9V/wAQ7tUqKcyPn/KSYixeccRj210/4m6MK1N6YieQDGbTMdwjOftrmdP4aq0w9RwabU4wyAFwPn4PAABz++NJ8bzYeRH76Y3J47huA3q0HLpTJ/8AbLMZIwSxAOPcAQfZhHGrA1VRBKlQDLLEEiPBM5nGR/wVm6K061IU4uFBQw8XyW5xGTUJYcn3k6Y7GjUaowZL2jAg8kx58ge/8zqiUfkehafx2mQUqpdjbFpEOEwfc4HA/SNZp90n4JqqSrUyFI+e6CT9FHA55+ms0yOF0JllV6OW7lATCGT/APWmS9TPohDF3yz55jP00rVPTqz5M4H98a33DNIIgMDIbyCNNj0hLpWDb9SDYQA5x2xBB5g83fT30Mds6GRMhewkZ5g3TwYzphUYgqTMABpwQJzJPgzH7n20Jvt09PtuDkMHtP0aYJ9/ce2nABmyoOjAQZbkNEiQR+YQPaPcHzqXouwplImal5LCCXQTCkciPM+J51Am9LlqkEjOSB4j2iSCfHvofdb9jXhXd5UE9sNEYmOAD4HmPbXHDOl01w7CQ4ItAcrBJaAM4yYgkj6Z15WLLAplS9pLBWZWWQZW4NdUYH5QS3dAzGPaW+cuWpW0yqLAI7S0QSTFpxJM/wDJ1HudouapLqGItnJFNQpVsYNSWBIBn5xiRKkEwtdyrECtY4Lsg9VQbmU5CuykqVkTLQJEkc6M2/WwioaD7mncQv8AArsAjngFHLAggNweZ55Fb6zu/TrSVscQtYIQPU/hpcgKdlMQPClgWNxYjWlHZ1tzTZ6a/wDtd9Ri4yrMsRMEy0kgmMzjOjtraZyi2W2p1isGZatdC68rudvTZgCBz2vjIkj2Mga3PVyGAej05ngEAVPRqQRKkRUQiQQRC+ZHOqt1vqFXYVhdS/ijuS5g6jkAsFJD1QYYgm0FRhgc1cBqjNVqsWJNxnJYk8n7nyeeBpq+yuVHKUo6Tf8A2dfrdeqLQsGwSnJk1GZ3VieZLKULHmSX/lOoNj8TsgKEUwh5pljuKPvmm3fTxAlbpg4Hnl22arWqSjCmXhTaxQN4OSY4OZIAHONMOo9Y9IGmjMXBXuJuCqM4uLdxMZ4j/qxrX4O5stvXdnSqqrHbUtuweQKfdQqkjIV1zSNuSHEGJwQSUnTDV2bsKbVWpOsuiVAoJuIholWYFIkTcI4BjTT4frruXWk7kN6SupCsVd7SSrBCHXj8ue0++mL7LcBKipFrgM9MUXX1CmBCUaZW0KVYMuAAMksNLeRKVBKPKIC+7q7gBqQrVUy1S+mSy3YEm0gzJkz4GBqpdV2zkmFtX2MiBj3/AFnTjbirtaaU3q1VSoWutZlAdYBVhjIkEgicg8RqOr1LbhhSAIS7+JUgXRj5R58gTySNZLLvSOx4U9t0KPh7ozbjc06KfM7QD7RyfsolvrAGvpXpfS0pUQiiFVQq/pxn3/rOqB/g70a9628qUwmBSpIBhKYAJicmcCeTk+ddI6juwRHA4HtJMDP1JH768D/kMyyTq+tJft/+FmNOH0RS/irdPSQtTZlcuFVomI7jIybSOYBPJHGq025qbvbseKpX5GMShyceDEwfrp3tPi81Ny+1q0wsFkMEm10OQTwQYkEftpRuOu0LnSCjIYi05kweBAWD5/41HixzxtQ4fZbv9HqwknBtmdLc7ipUqNAucFVumACQse4sWP2P0PTvhfppHeRjxP8Ac/z1zT4R6TPUNw5J9IW9vi8qrGP3Yn6kDzrpe6+LqO3rU9uwaWALECQs8T9z+2vqMaSVs+dyNykyxyY+us17Os1WKo+ajRFxbE6C3gKg+JH9jTPdhG4ER/v/AMalHRrlLySvA/3/AJY/fUN0NoSbqndSFpWJBM+T9fdSeR99e+i1SbaZtm29onAxxjgGToz8LTteKksGhRHIkeB+v21pt19N7ldSoLKYEkAkiTOQTOPoV05WAyIuCjrTdbVBY0yskDBMD/qwc+/21LskIAKFR3mCEN3coEE/5fYeJb6aM3NagTT9NCrEorMSQKkMC08EAwR49tT9R38lqkC0uT2HgHAIniMEYnGlymMjGwGjWenVUiKiISVxI4IlsghgZInED9NA7zeKilfUZyiEIGkKAT+UjkQWNswTPJGnPUusp6VtGn6j2hajGGXA7bj8rOs+BiRmTpV0crSUtUAaoZC1Kga1AQZtADTDHIKwRccGG1ydnNJdija7Z905JOBH+pz4wpyxABM8/vkwbUU1K0k9V2hgzqGimpJHDFQzghWUhhFozdo3ab+qAlhSnUp3MrUxzNOJk8SqkAiIM4BXA+3Ip1WJp1KwR7VZKlwyB6K9oKNlYB5OQMqIYvwBYLutxUenSO4ZO1QimxQ1MRCBgIJXGCQYEcxA0/DLcA1rEsLckq1sYBySrAW+Ae04IEmtv6Yr11ZYgm1UL3IVYZVXkErDQrEe/i0mPTVWYOykGr6gqKrAuQtSfTKrCM0p8pCoyrggMV3ozsEXpKetVNEh0QM9EKrC9fUX/wCQz8s4aTCyfzEb7/4do7l1q09x6jVKjesUQ2gwXdkW1StJVkzbAwIxOod71dqVB6KspJIuKnOV/duJ8WMzAZOlPT9ygUiw1a0j0lzEyxLNGSQAsKP8xniNare0boab74lR6iMFFNqagrYhhiIi7IKraLRaLgAkk+HFD4ztoXV6SVsgAVFw0K5BmAJJH6mcRwm6VsPVZWr11SpUqteChcoAt0tTAkhiVgfKe6fzQ46giVnFOvULo7W+qaPoFD3S5X5exipe63tLGBljkqfZ0b9Cev8AGIak80aJXtQ0wXH5W7h5BW1VmZ8ZHBOw6xs6FIum1FSpdE1LmtCgE5M5bOQB2+MEFR1X4O3FCmahUWYmCDySBA5zBIHJXPEwiFQk5lpMmZMnz9c65QhJaCfKLpn0R/h31719u74BZrgojA4iBwRHH/1qf4zqM+y3AUmbLsc9pDE/TAOfGuT/AAx1OvtUpVadltQ25KgYYiGM5OCTiVWPDgm9j4pDPZUSpRcntDrhuYIK3AyPE4OM6+Y83wsuLMssFaTs9Px8mOS29lE6b1VtuzVYDkiO4tPIzI885+v2Om3w31H8RWr3hFCpDwplpyxP1UAjHOMa13nRtstRWuqQxwi/Lg8AkYXPvj9NTf4YdAat6lRA4vrKuDgJJZiTkkgG0KcEmTIXXrYYQzJyregc+WWNpLo6l8J/DpFEVGwXlgOIuMge+BAP1Gvep/D8VBWqIaq3IO0mR3KFDLmVEsZ+vjVwpUwFAGAONDtuIJXk8xPj9f8Ann216jxpx4nk8mnZNRqSM/t5/XWar276k4Z4LcTjIBAPaLM3TyPr9jrNFZls4bu0xdkrwNH1N92LSVbSebczjP6wNCFqYprTSajHM5hZyQPpqOtTNrWhpAwwPEe2p1HWxre9C3c16tNiVe0E9xXmeRn3An6Z+ui+nG4NgvKgyQFhZgzd4F2WHGtS4MIFDgcqZukz3EDEjEk4z9tS7an6oqNK+4QkzwQSY4Of7jRP6oFK2YocAEonpMYutLRaYJCjLIOZGT4mdFUd+BVNJ2WpSk21ERkxkTbB7Dx5IGialINSARmWwx3DLT8wJ8KRJ8Tx9oKb7diUkEiAotIZiSpa1uLYkZORGkXyQ+P1YHT2a2NUSKVk2qz3SuFKhDlhJnu4kcQIho1hUdXDq/YVdQi9pAlYJH8RcC4kcQIMYbbr4aFNFqojAmoEDFx6YBxGchYJuJMc5GNK6vTJplQUU1EdUdkMMbpAODaWKsFbxBzzBwly7AyJJ6CatY2hFYKJypYyGWjTSZAuVGW0D5+Zj5iy/cdTauKlCpTW5GHpMqrhf8lyhZLBZuwZViQSYXbabIUUplkcwoIdSVlwA5AYYnKqZBwwjuGpeodLILrTUArlrTBHL96oxNqBgQ+O21cEONMugKsS9XpxXFRaiF2teUp2wxhmIUBbbTjA8YxGnqJSpugZlfDCqrDtg0yJViWDy19vtCEYaFCrbZGb+KtglkEgtEKEJCg3Ehu2T5GASrKB+j3sazklaKEgxcxpFm7YWZgZA+l3i7W7kjdEnX6J9KhUq23NRWLAoJABtvI5Notn5lsAMkgibofTqSCmakM71LWgzbNvBPaLWtnwQYJADAQdb29R6PqntVFVTfKs5sBBUEAQVdTE3HvIuEwZT2THvHYoSAHqIzEsALwv/wAc3GY7VXksRPPo6g5KtlRyLVXupO6k2i5iTGEBXLqEEKwAUiSJL6fXp06G4ZS4BhmEgNAHcUe0qFP3ZiogowllTVaol4Sq4gWCpJtWYYG1rYMqSRiVXi+GZbaiaqPWcP8AwZLsLQAfUvU01eQbSbfTwDcOCCCHs0hp7v8AgPTvJDrkL2hCCkM2VabmAuIwSIJCtFM6jtCM57REHwJxx/fP62fqDipuawaHdlTvSSuH74Vbg05yJVTJEYGlHVdilOrTQVDL5YW4pknAF2TAntPsIYgg67HFRlpjHLlGmgzou2VqdKoLy8sLQwkBBJtIBaCt+IIHvGNWbZdXplUpgYRVPps3cHYvPpscqAAOQBaRPcZZJQ6c9Iqnrr3CVpeo91K9VcTCAFiCCwScwD4g/peweq0U7alRVJch5vBiwKWKkuBM2kC23BYMTsknYveg4VqRRiQ5tQ2Txw2J9pEEzJPuQY6F/grQRemhgBe1RixiCRgCffGPp99c3feA0amEUmmw/wCv/UFjLEG0zHCk5mXvw/WqbdNtT9Uqlemzuo7TzAknwQZBxBnmRpcHwtsbJc0qZ2Zt6gnuXHOdV1N4Gr1AAxuiCCSefAm0DP2gTJ1XfwplCt4CAB5kXmFhyshYyASOSMGODtntbq6m9gZPcTBBP0mCTjn+RmXqdk8o0Rb2qtNicszllIyYXMBgcAGIDADkgmRrNHddrmlgkOwBN5y0YxHy3TifrPk6zWSWzlKvRyUbhfTUH5ok+Mxobc7rsUDPkg445E+2gd07qqkKGE5znHOOYB16k2FgcfX99CoqrDk30E7DeEU6khS7iVYDI4DCT4wG/vDHaKpoSiemCgkMeWOC3kkc/WDOotitAgq6B6bQBVBtKwCWCji8youPAAxqQsvpgUA8zYinMDgST7f86yUlRkYtsgSmV7lYm+bRGWMZBPBA4n+eod4ga5CFawArVIYMgEYGeDkDB9+NNtrRdUcvdJhZYCSARFhjz5A9vOdNNr0gFaf4imgpj+G7kyZIJBlclp7fIABE8HQPSCW9lS6T1Vq38F2lApKdgOV7jkkAz8pknH2z69wpqAagQEOzxi02pTN6qTbClFElSwJEExond9GSnVsCvUSQUKDKNMDiQ6jC3D3jPhfvNuadxa+y8pBWABgtgk5APyTxkxI1yezGvYbvnsqpTj1K2FJDkgsBaio58UyQqtcRjxojZbxqNRjVpesVEMHvPqrctwYr+W1CVYg3STJK6B6gqlvTKVvVAh6Z7UpFL5ULcTcqkFRxBKkMe7W3/wCVdHVKoZKiMWbDEglGIuBLgSGqNESWLTGdHWwRclM1z2LYpF64MSqdxBAIBwMDjHtlbthe9pAi4gU1c4lfmkYJEg3efaAdNd/t/wAOQrEWhgJTCrdMlTJvVQZRw0lWHiRrWt0ustJ9wSo9RRJUrLAwApZe0FgbjS+eFkwJ0adGpWEdc/CptqQBdoqKlXuCtVp2kkqpkASvmQvZ7mda9FqVZapajVpvWKsogoQrKFIkAemZIUxwrkgiBr3adJejVpivRvuoWenaxYs5I+UjFUMbbTBJUR8wn2j0dnai1Ih0nCVEYiRJRXBHeSoEmACJzCltZ0E3Y36d05ipNgiUKkBF9OpeZCiS1omMEyEGbijBk/UVASlTIRKEGAJgtJHJCkcKZYyagABLKQo6ZvTapcObb7mbuipYbgztw5kORMQBdJCxpSRagBvW5mckkxFsSSVk2tEWiSW7hMYVZ1GvUaiWo6AzUAIuJMMGBPce1wzXi3ntyMjSrqXw2Ktb1CxRKga0lkYqwAIvZrQiGRkxmRmJ05roGDrVEBQwaflRgLmwqlgQ2WSBB9hErN71BEC+jVJpgSBkKlYLghHY3jFpbgmDC4BOH5Rsgr8KlNyu5RWp2ItOojs9NrFClg8FivzdkDkAMiqDoj4d3tOlhizliQpXGecg4LsIwQRliQZwT05adfbgspAEgqC35Q2UY3G0SqgHJB5nRW1U+iEenTq03IJFQxayhoK1AQENsSTE4giDKvkT09BuD9bNN/tEryUL31TawcG4k2lnnix5bBOGmMSdGipG6eAZUKiCoYlEUIpjyrPeR94BMCF1DqdpVKZZDdfa/cQQREPBLKSSLCJB5JkHTCnuS9c1QjQ5Nom0A2oWAYg/KTJzIKqYGbibtAdF16R1MKp7luZiopiCQ8RkeAMTI/fIKun1Zqm4sBtBBIKw1pHFpiGHmfrPEAK9ru6CBkpkm2LQG8ETk8hfpMgHgeN9luBUZy7s3ADlhI55u5MmOR5yYjQylLQcYxpsm3FlOpAeR4XMHmCcEHJMGZBXMyDrNRlHeqlwBbklmXgKWJDSVItyPDELmDr3W8m+l/hiiih9QuCwFA+vnj/jGtuh9PZ6dQTimJg8t4jRdKGYRMRnPM/7eMakAi4ATOMY8/TWqT9i6FD0QI+aDiFzcf7/ANtPdkihrCYAIuxJkSfOADxmc6A6k9VB2orWWlmAEAkm0QeflPHsZ08+G7N2oYlVYRcbTcxM/SLQRb78ffWNWMi+PQw6ps3emtaoxL3CoB4XPgDORmBxnzpDs2vqKe8SIPbcYyItnukW4EHP204+Jt0adWws1pTtUeTmFkn5ceJJjVYUNY1YcyrDDIobMLBMuCMkj35wZBJvbCbS0iyChSKqai0w7AsisWKsBgqRglyLYUEeCeJNe6jvKlRwrBpIt7brilwYC0xcBaGCrE2juxIkTqyS1VpWmwzSofwy7A/w5Tgw0mROYkgRo7qW09Zaaim3qVHVfXqPaoCTcqkkGAWQFRmbrTgAGrTFvaETdFel6lxqXFiBbksGBKhiCVDGoyI6/MCWjIzGm8qkOrW1EZrz6ahSrsqi9e0WkBFEZ/NByTpm1VTVUUySCQ1Jaa0wQJBJASPUeHJWmM3Hg8BVX6g61inc6uDN83WBha7spMmQSYZhPiABp26FIk3WxdkWFekqNTMlzKlggTkCL17xbIwvtJ96tt4AAZaauqq1NQQoBYMqEkAj0+DU57PrGjwlV2NF47ypMWBsU7Axu4BUAwCMkHMrqJ9ktrEkMAaZN1JxZ3sGDCwDCm0kwZU24AOhUvwET7Pe+vRCljeCSxAQEsgVAUKgXYyFKqSGYXPofa7hmpKvp1HLQbgS02ksQAeIF5fB7lBFthuG27tQZrlf1aL1FNMw0KLYVh8rSbiSuDdPjB++6gS7MopwVlbA5DfLLsjd1pwSciYmJjQz7dBwf5Iuk7Sn+IVQlhRbob2EYJi64ti2InMc6N2HpMVNWqAtiqpZJBJIKjhQUAGL+0yQSFnWnR95YdwrloNMuMKO1gF7ASRcQZsuE2ATxMS9NVlV6aiHcBE7SZYi1YZgYdpWWMwWJEQWE27Z71Eo9IgCmr1SYALKe5iohcLRpgWiHZcKCwa0ai+GLTWrUkj0SBVqhxMPkWrb2rccw3CrqP8AHg970AElr81WEAhTcMFbDAgH8wBzaQz+DQLXrMSr1YPJtpqs2uSPzG6C+FUPEjuGum3GDCguUkMqTwpqOxC2gQjqCoM8Gp8kQPcwAPBGtOmbiykJKlXSG47WiSSJgBpUGQSIWIIzv0+u7taqlaZ+YNLAKCiklQJic9wlb+0BoOmnR/h4l77GVSQ9xAAsJNuGEsDyB44IuUgJjDSYyWTsSdM6LUbvFJahZArZIukYKcXtdBUggDBg693/AFJaG8ZStRnhgab2KVHKFY7SYuH1lWLA411eoiooLABhw8ZxnH0+0edcc+KuqvvN1SemOxaiU0qp7mpx/rMkx9jnVPBJWTKXJntLaGoWZLgWEuIJKS3dgW+kQsKC0g3AG2VjOnfD70azslQWkMysvzqykkANiGMkGfZgVlQQ0Tpc1KjD7rAwUt4QnDCQZQgAqZErrXZ7hPUaSQzEAAye8SCqtmXnI4Nsf5TAOT46DSSYb1Db1KILQEcKZgyIkRySSCPBPMjMCM0Z8bb4A06amXtuju4wY8rB+YeZn2I1mlzTi9MbCVraKctNRIzdEz+upae39NmgzChvuSdZrNMf8QFFWWD4I6RS3Cu1UTFKFAHEspJ559vrnSjqNGntN5WWmtqMEcWiCINrD3yYPPvrNZrV0BL+YZ8Sv6tNGEAqvpzEE++RxIkf2dadNoU/w1KFHYDUYlQSxzjP5QsD62gY51ms0qG0HLsQbDpgFJb8larU2iMgrchVrQwILGeZgewADq7JlqjbSpAphkJBk3OBDEHiSZImRHkDWazVC9/0KPOsb1aLoFZmLIWDMq/JA5AMX4KwIABOTOvCUNEbhgQWKoQnbdawLz4m3sBjOCRIls1muf8AFGw/kzetWNOqShICui/pcQBPI+USVI+kaJ3TwEcllWon8RgQzsEuuMQuYGBOTJJzjNZofRsuzYIaaKwtJtNKOMfwwTOSxFRgwmbgzgwIGldcD01BUMhZIOVexgYXBjgZJnn3zrNZrW2CN6HSSysadgWmVNpURLBFJCwRd3DJJ4n3B22W3WorkC0gkOJJRiG5g5UGTIBEQsZE6zWamcnTKIoH3vSKbbENSeqjM1pDWkQSLgTy8MDDYwFBGTonp1JStNQSqsiLUISWe0C0GWiLmGfAAwYg5rNUz6ErUiwdOoBRDCUkkoGaCUDfUEz/AJpnnHEH7bqLqrWQLrmtObQGp5Dfmc3A5EAgxEzrNZqe2kxtJsT/AB58Z1moNSGAy5aMi3LR/wBUx++tvhjoifhaVS57TFQjKyQpgFQYaM92D9jBGazVMdpWImqeiyUujhmpoz1DULSxuMG0EnznFwmJ+04j3FOnR9WstMM/c5LGRChoABmcCM/vk6zWa7igE2I+qbgiqx3Budi0OoBKkTwrQCDj6gDB5nNZrNJltlSWj//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ja-JP" altLang="en-US"/>
          </a:p>
        </p:txBody>
      </p:sp>
      <p:pic>
        <p:nvPicPr>
          <p:cNvPr id="114694" name="Picture 6" descr="オオスズメバチ"/>
          <p:cNvPicPr>
            <a:picLocks noChangeAspect="1" noChangeArrowheads="1"/>
          </p:cNvPicPr>
          <p:nvPr/>
        </p:nvPicPr>
        <p:blipFill>
          <a:blip r:embed="rId4" cstate="print"/>
          <a:srcRect/>
          <a:stretch>
            <a:fillRect/>
          </a:stretch>
        </p:blipFill>
        <p:spPr bwMode="auto">
          <a:xfrm>
            <a:off x="7380312" y="260648"/>
            <a:ext cx="1489187" cy="1119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4696" name="Picture 8" descr="アシナガバチ"/>
          <p:cNvPicPr>
            <a:picLocks noChangeAspect="1" noChangeArrowheads="1"/>
          </p:cNvPicPr>
          <p:nvPr/>
        </p:nvPicPr>
        <p:blipFill>
          <a:blip r:embed="rId5" cstate="print"/>
          <a:srcRect/>
          <a:stretch>
            <a:fillRect/>
          </a:stretch>
        </p:blipFill>
        <p:spPr bwMode="auto">
          <a:xfrm>
            <a:off x="7380312" y="1556792"/>
            <a:ext cx="1511955" cy="973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タイトル 1"/>
          <p:cNvSpPr>
            <a:spLocks noGrp="1"/>
          </p:cNvSpPr>
          <p:nvPr>
            <p:ph type="title"/>
          </p:nvPr>
        </p:nvSpPr>
        <p:spPr/>
        <p:txBody>
          <a:bodyPr/>
          <a:lstStyle/>
          <a:p>
            <a:r>
              <a:rPr lang="ja-JP" altLang="en-US" smtClean="0"/>
              <a:t>蜂アレルギーについて</a:t>
            </a:r>
            <a:r>
              <a:rPr lang="en-US" altLang="ja-JP" smtClean="0"/>
              <a:t/>
            </a:r>
            <a:br>
              <a:rPr lang="en-US" altLang="ja-JP" smtClean="0"/>
            </a:br>
            <a:r>
              <a:rPr lang="ja-JP" altLang="en-US" sz="3200" smtClean="0"/>
              <a:t>（アナフィラキシーショック）</a:t>
            </a:r>
            <a:endParaRPr lang="ja-JP" altLang="en-US" smtClean="0"/>
          </a:p>
        </p:txBody>
      </p:sp>
      <p:sp>
        <p:nvSpPr>
          <p:cNvPr id="118786" name="コンテンツ プレースホルダ 2"/>
          <p:cNvSpPr>
            <a:spLocks noGrp="1"/>
          </p:cNvSpPr>
          <p:nvPr>
            <p:ph idx="1"/>
          </p:nvPr>
        </p:nvSpPr>
        <p:spPr/>
        <p:txBody>
          <a:bodyPr/>
          <a:lstStyle/>
          <a:p>
            <a:pPr>
              <a:buFont typeface="Arial" charset="0"/>
              <a:buNone/>
            </a:pPr>
            <a:r>
              <a:rPr lang="ja-JP" altLang="en-US" sz="2000" smtClean="0"/>
              <a:t>アレルゲン暴露から心停止に至るまでの時間</a:t>
            </a:r>
            <a:r>
              <a:rPr lang="ja-JP" altLang="en-US" sz="1400" smtClean="0"/>
              <a:t>（救急・集中治療　</a:t>
            </a:r>
            <a:r>
              <a:rPr lang="en-US" altLang="ja-JP" sz="1400" smtClean="0"/>
              <a:t>21</a:t>
            </a:r>
            <a:r>
              <a:rPr lang="ja-JP" altLang="en-US" sz="1400" smtClean="0"/>
              <a:t>：</a:t>
            </a:r>
            <a:r>
              <a:rPr lang="en-US" altLang="ja-JP" sz="1400" smtClean="0"/>
              <a:t>960-967,2009</a:t>
            </a:r>
            <a:r>
              <a:rPr lang="ja-JP" altLang="en-US" sz="1400" smtClean="0"/>
              <a:t>）</a:t>
            </a:r>
            <a:r>
              <a:rPr lang="ja-JP" altLang="en-US" sz="2000" smtClean="0"/>
              <a:t/>
            </a:r>
            <a:br>
              <a:rPr lang="ja-JP" altLang="en-US" sz="2000" smtClean="0"/>
            </a:br>
            <a:r>
              <a:rPr lang="ja-JP" altLang="en-US" sz="2000" smtClean="0"/>
              <a:t>　蜂刺傷：</a:t>
            </a:r>
            <a:r>
              <a:rPr lang="en-US" altLang="ja-JP" sz="2000" smtClean="0"/>
              <a:t>10-20</a:t>
            </a:r>
            <a:r>
              <a:rPr lang="ja-JP" altLang="en-US" sz="2000" smtClean="0"/>
              <a:t>分（食物は</a:t>
            </a:r>
            <a:r>
              <a:rPr lang="en-US" altLang="ja-JP" sz="2000" smtClean="0"/>
              <a:t>20-45</a:t>
            </a:r>
            <a:r>
              <a:rPr lang="ja-JP" altLang="en-US" sz="2000" smtClean="0"/>
              <a:t>分）</a:t>
            </a:r>
            <a:endParaRPr lang="en-US" altLang="ja-JP" sz="2000" smtClean="0"/>
          </a:p>
          <a:p>
            <a:pPr>
              <a:buFont typeface="Arial" charset="0"/>
              <a:buNone/>
            </a:pPr>
            <a:endParaRPr lang="en-US" altLang="ja-JP" sz="2000" smtClean="0"/>
          </a:p>
          <a:p>
            <a:pPr>
              <a:buFont typeface="Arial" charset="0"/>
              <a:buNone/>
            </a:pPr>
            <a:r>
              <a:rPr lang="ja-JP" altLang="en-US" sz="2000" smtClean="0"/>
              <a:t>アナフィラキシーの主要症状と出現頻度</a:t>
            </a:r>
            <a:r>
              <a:rPr lang="ja-JP" altLang="en-US" sz="1400" smtClean="0"/>
              <a:t>（</a:t>
            </a:r>
            <a:r>
              <a:rPr lang="en-US" altLang="ja-JP" sz="1400" smtClean="0"/>
              <a:t>J Allergy Clin Immunol 115:s483-523,2005)</a:t>
            </a:r>
            <a:r>
              <a:rPr lang="ja-JP" altLang="en-US" sz="1800" smtClean="0"/>
              <a:t/>
            </a:r>
            <a:br>
              <a:rPr lang="ja-JP" altLang="en-US" sz="1800" smtClean="0"/>
            </a:br>
            <a:r>
              <a:rPr lang="ja-JP" altLang="en-US" sz="2000" smtClean="0"/>
              <a:t>呼吸器症状</a:t>
            </a:r>
            <a:r>
              <a:rPr lang="en-US" altLang="ja-JP" sz="2000" smtClean="0"/>
              <a:t>		40-60</a:t>
            </a:r>
            <a:r>
              <a:rPr lang="ja-JP" altLang="en-US" sz="2000" smtClean="0"/>
              <a:t>％</a:t>
            </a:r>
            <a:br>
              <a:rPr lang="ja-JP" altLang="en-US" sz="2000" smtClean="0"/>
            </a:br>
            <a:r>
              <a:rPr lang="ja-JP" altLang="en-US" sz="2000" smtClean="0"/>
              <a:t>呼吸困難・喘鳴　</a:t>
            </a:r>
            <a:r>
              <a:rPr lang="en-US" altLang="ja-JP" sz="2000" smtClean="0"/>
              <a:t>	45-50</a:t>
            </a:r>
            <a:r>
              <a:rPr lang="ja-JP" altLang="en-US" sz="2000" smtClean="0"/>
              <a:t>％</a:t>
            </a:r>
            <a:br>
              <a:rPr lang="ja-JP" altLang="en-US" sz="2000" smtClean="0"/>
            </a:br>
            <a:r>
              <a:rPr lang="ja-JP" altLang="en-US" sz="2000" smtClean="0"/>
              <a:t>喉頭浮腫　　　　</a:t>
            </a:r>
            <a:r>
              <a:rPr lang="en-US" altLang="ja-JP" sz="2000" smtClean="0"/>
              <a:t>	50-60</a:t>
            </a:r>
            <a:r>
              <a:rPr lang="ja-JP" altLang="en-US" sz="2000" smtClean="0"/>
              <a:t>％</a:t>
            </a:r>
            <a:br>
              <a:rPr lang="ja-JP" altLang="en-US" sz="2000" smtClean="0"/>
            </a:br>
            <a:r>
              <a:rPr lang="ja-JP" altLang="en-US" sz="2000" smtClean="0"/>
              <a:t>めまい・失神・血圧低下　</a:t>
            </a:r>
            <a:r>
              <a:rPr lang="en-US" altLang="ja-JP" sz="2000" smtClean="0"/>
              <a:t>30-35</a:t>
            </a:r>
            <a:r>
              <a:rPr lang="ja-JP" altLang="en-US" sz="2000" smtClean="0"/>
              <a:t>％</a:t>
            </a:r>
            <a:br>
              <a:rPr lang="ja-JP" altLang="en-US" sz="2000" smtClean="0"/>
            </a:br>
            <a:endParaRPr lang="en-US" altLang="ja-JP" sz="2000" smtClean="0"/>
          </a:p>
          <a:p>
            <a:pPr>
              <a:buFont typeface="Arial" charset="0"/>
              <a:buNone/>
            </a:pPr>
            <a:r>
              <a:rPr lang="ja-JP" altLang="en-US" sz="2000" smtClean="0"/>
              <a:t>アナフィラキシー後の経過</a:t>
            </a:r>
            <a:br>
              <a:rPr lang="ja-JP" altLang="en-US" sz="2000" smtClean="0"/>
            </a:br>
            <a:r>
              <a:rPr lang="en-US" altLang="ja-JP" sz="2000" smtClean="0"/>
              <a:t>5-20</a:t>
            </a:r>
            <a:r>
              <a:rPr lang="ja-JP" altLang="en-US" sz="2000" smtClean="0"/>
              <a:t>％は</a:t>
            </a:r>
            <a:r>
              <a:rPr lang="en-US" altLang="ja-JP" sz="2000" smtClean="0"/>
              <a:t>1-8</a:t>
            </a:r>
            <a:r>
              <a:rPr lang="ja-JP" altLang="en-US" sz="2000" smtClean="0"/>
              <a:t>時間後に再び（二峰性に）症状を呈するため、入院しての経過観察が必要。</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タイトル 1"/>
          <p:cNvSpPr>
            <a:spLocks noGrp="1"/>
          </p:cNvSpPr>
          <p:nvPr>
            <p:ph type="title"/>
          </p:nvPr>
        </p:nvSpPr>
        <p:spPr/>
        <p:txBody>
          <a:bodyPr/>
          <a:lstStyle/>
          <a:p>
            <a:r>
              <a:rPr lang="ja-JP" altLang="en-US" smtClean="0"/>
              <a:t>害虫対策：ハチ</a:t>
            </a:r>
          </a:p>
        </p:txBody>
      </p:sp>
      <p:sp>
        <p:nvSpPr>
          <p:cNvPr id="3" name="コンテンツ プレースホルダ 2"/>
          <p:cNvSpPr>
            <a:spLocks noGrp="1"/>
          </p:cNvSpPr>
          <p:nvPr>
            <p:ph idx="1"/>
          </p:nvPr>
        </p:nvSpPr>
        <p:spPr/>
        <p:txBody>
          <a:bodyPr/>
          <a:lstStyle/>
          <a:p>
            <a:pPr>
              <a:buFont typeface="Wingdings" pitchFamily="2" charset="2"/>
              <a:buChar char="Ø"/>
              <a:defRPr/>
            </a:pPr>
            <a:r>
              <a:rPr lang="ja-JP" altLang="en-US" dirty="0" smtClean="0"/>
              <a:t>刺された場合の対処</a:t>
            </a:r>
            <a:endParaRPr lang="en-US" altLang="ja-JP" dirty="0" smtClean="0"/>
          </a:p>
          <a:p>
            <a:pPr marL="457200" indent="-457200">
              <a:buFont typeface="+mj-lt"/>
              <a:buAutoNum type="arabicPeriod"/>
              <a:defRPr/>
            </a:pPr>
            <a:r>
              <a:rPr lang="ja-JP" altLang="en-US" sz="2400" dirty="0" smtClean="0"/>
              <a:t>刺されたらその場（巣）からすぐ数十メートル離れる</a:t>
            </a:r>
          </a:p>
          <a:p>
            <a:pPr marL="457200" indent="-457200">
              <a:buFont typeface="+mj-lt"/>
              <a:buAutoNum type="arabicPeriod"/>
              <a:defRPr/>
            </a:pPr>
            <a:r>
              <a:rPr lang="ja-JP" altLang="en-US" sz="2400" dirty="0" smtClean="0"/>
              <a:t>針が残っていれば毒袋をつぶさないようにできればピンセット等でそっと抜く</a:t>
            </a:r>
          </a:p>
          <a:p>
            <a:pPr marL="457200" indent="-457200">
              <a:buFont typeface="+mj-lt"/>
              <a:buAutoNum type="arabicPeriod"/>
              <a:defRPr/>
            </a:pPr>
            <a:r>
              <a:rPr lang="ja-JP" altLang="en-US" sz="2400" dirty="0" smtClean="0"/>
              <a:t>刺された傷口を流水でよく洗い流す。</a:t>
            </a:r>
            <a:endParaRPr lang="en-US" altLang="ja-JP" sz="2400" dirty="0" smtClean="0"/>
          </a:p>
          <a:p>
            <a:pPr marL="457200" indent="-457200">
              <a:buFont typeface="+mj-lt"/>
              <a:buAutoNum type="arabicPeriod"/>
              <a:defRPr/>
            </a:pPr>
            <a:r>
              <a:rPr lang="ja-JP" altLang="en-US" sz="2400" dirty="0" smtClean="0"/>
              <a:t>ハチ毒は水に溶けやすいので、傷口から毒液をしぼり出すように傷口周囲を圧迫し流水にさらす</a:t>
            </a:r>
          </a:p>
          <a:p>
            <a:pPr marL="457200" indent="-457200">
              <a:buFont typeface="+mj-lt"/>
              <a:buAutoNum type="arabicPeriod"/>
              <a:defRPr/>
            </a:pPr>
            <a:r>
              <a:rPr lang="ja-JP" altLang="en-US" sz="2400" dirty="0" smtClean="0"/>
              <a:t>濡れたタオル等で冷やしつつ、できるだけ安静を維持して</a:t>
            </a:r>
            <a:r>
              <a:rPr lang="en-US" altLang="ja-JP" sz="2400" dirty="0" smtClean="0"/>
              <a:t>56</a:t>
            </a:r>
            <a:r>
              <a:rPr lang="ja-JP" altLang="en-US" sz="2400" dirty="0" smtClean="0"/>
              <a:t>ＥＲに（昇圧剤などのアレルギー治療薬あり）</a:t>
            </a:r>
            <a:endParaRPr lang="en-US" altLang="ja-JP" sz="2400" dirty="0" smtClean="0"/>
          </a:p>
          <a:p>
            <a:pPr marL="857250" lvl="1" indent="-457200">
              <a:buFont typeface="Arial" pitchFamily="34" charset="0"/>
              <a:buChar char="•"/>
              <a:defRPr/>
            </a:pPr>
            <a:r>
              <a:rPr lang="ja-JP" altLang="en-US" sz="2000" dirty="0" smtClean="0"/>
              <a:t>特に２回目以降</a:t>
            </a:r>
            <a:r>
              <a:rPr lang="en-US" altLang="ja-JP" sz="2000" dirty="0" smtClean="0">
                <a:solidFill>
                  <a:srgbClr val="00B050"/>
                </a:solidFill>
              </a:rPr>
              <a:t>[</a:t>
            </a:r>
            <a:r>
              <a:rPr lang="ja-JP" altLang="en-US" sz="2000" dirty="0" smtClean="0">
                <a:solidFill>
                  <a:srgbClr val="00B050"/>
                </a:solidFill>
              </a:rPr>
              <a:t>ハチ刺傷で全身症状出現した既往がある、喘息などアレルギー疾患を有する</a:t>
            </a:r>
            <a:r>
              <a:rPr lang="en-US" altLang="ja-JP" sz="2000" dirty="0" smtClean="0">
                <a:solidFill>
                  <a:srgbClr val="00B050"/>
                </a:solidFill>
              </a:rPr>
              <a:t>]</a:t>
            </a:r>
            <a:r>
              <a:rPr lang="ja-JP" altLang="en-US" sz="2000" dirty="0" smtClean="0"/>
              <a:t>作業者は要注意</a:t>
            </a:r>
            <a:endParaRPr lang="en-US" altLang="ja-JP" sz="2000" dirty="0" smtClean="0"/>
          </a:p>
          <a:p>
            <a:pPr marL="857250" lvl="1" indent="-457200">
              <a:buFont typeface="Arial" pitchFamily="34" charset="0"/>
              <a:buChar char="•"/>
              <a:defRPr/>
            </a:pPr>
            <a:r>
              <a:rPr lang="ja-JP" altLang="en-US" sz="2000" dirty="0" smtClean="0"/>
              <a:t>ハチ毒抗体検査の有用性は確立されていない</a:t>
            </a:r>
            <a:endParaRPr lang="en-US" altLang="ja-JP"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lstStyle/>
          <a:p>
            <a:pPr eaLnBrk="1" hangingPunct="1"/>
            <a:r>
              <a:rPr lang="ja-JP" altLang="en-US" smtClean="0"/>
              <a:t>熱中症の症状</a:t>
            </a:r>
          </a:p>
        </p:txBody>
      </p:sp>
      <p:sp>
        <p:nvSpPr>
          <p:cNvPr id="6147" name="コンテンツ プレースホルダ 2"/>
          <p:cNvSpPr>
            <a:spLocks noGrp="1"/>
          </p:cNvSpPr>
          <p:nvPr>
            <p:ph sz="half" idx="1"/>
          </p:nvPr>
        </p:nvSpPr>
        <p:spPr>
          <a:xfrm>
            <a:off x="179388" y="2060575"/>
            <a:ext cx="3384550" cy="4065588"/>
          </a:xfrm>
        </p:spPr>
        <p:txBody>
          <a:bodyPr/>
          <a:lstStyle/>
          <a:p>
            <a:pPr eaLnBrk="1" hangingPunct="1">
              <a:defRPr/>
            </a:pPr>
            <a:r>
              <a:rPr lang="ja-JP" altLang="en-US" dirty="0" smtClean="0">
                <a:latin typeface="+mn-ea"/>
              </a:rPr>
              <a:t>症状によって</a:t>
            </a:r>
            <a:r>
              <a:rPr lang="en-US" altLang="ja-JP" dirty="0" smtClean="0">
                <a:latin typeface="+mn-ea"/>
              </a:rPr>
              <a:t>Ⅰ</a:t>
            </a:r>
            <a:r>
              <a:rPr lang="ja-JP" altLang="en-US" dirty="0" smtClean="0">
                <a:latin typeface="+mn-ea"/>
              </a:rPr>
              <a:t>度から</a:t>
            </a:r>
            <a:r>
              <a:rPr lang="en-US" altLang="ja-JP" dirty="0" smtClean="0">
                <a:latin typeface="+mn-ea"/>
              </a:rPr>
              <a:t>Ⅲ</a:t>
            </a:r>
            <a:r>
              <a:rPr lang="ja-JP" altLang="en-US" dirty="0" smtClean="0">
                <a:latin typeface="+mn-ea"/>
              </a:rPr>
              <a:t>度に分類</a:t>
            </a:r>
            <a:endParaRPr lang="en-US" altLang="ja-JP" dirty="0" smtClean="0">
              <a:latin typeface="+mn-ea"/>
            </a:endParaRPr>
          </a:p>
          <a:p>
            <a:pPr eaLnBrk="1" hangingPunct="1">
              <a:defRPr/>
            </a:pPr>
            <a:endParaRPr lang="en-US" altLang="ja-JP" dirty="0" smtClean="0">
              <a:latin typeface="+mn-ea"/>
            </a:endParaRPr>
          </a:p>
          <a:p>
            <a:pPr eaLnBrk="1" hangingPunct="1">
              <a:defRPr/>
            </a:pPr>
            <a:r>
              <a:rPr lang="en-US" altLang="ja-JP" dirty="0" smtClean="0">
                <a:latin typeface="+mn-ea"/>
              </a:rPr>
              <a:t>Ⅲ</a:t>
            </a:r>
            <a:r>
              <a:rPr lang="ja-JP" altLang="en-US" dirty="0" smtClean="0">
                <a:latin typeface="+mn-ea"/>
              </a:rPr>
              <a:t>度になると</a:t>
            </a:r>
            <a:r>
              <a:rPr lang="ja-JP" altLang="en-US" b="1" dirty="0" smtClean="0">
                <a:solidFill>
                  <a:srgbClr val="FF0000"/>
                </a:solidFill>
                <a:latin typeface="+mn-ea"/>
              </a:rPr>
              <a:t>命にかかわる</a:t>
            </a:r>
            <a:r>
              <a:rPr lang="ja-JP" altLang="en-US" sz="2400" dirty="0" smtClean="0">
                <a:latin typeface="+mn-ea"/>
              </a:rPr>
              <a:t>（毎年数十人が労災死亡）</a:t>
            </a:r>
            <a:endParaRPr lang="en-US" altLang="ja-JP" dirty="0" smtClean="0">
              <a:latin typeface="+mn-ea"/>
            </a:endParaRPr>
          </a:p>
          <a:p>
            <a:pPr eaLnBrk="1" hangingPunct="1">
              <a:defRPr/>
            </a:pPr>
            <a:endParaRPr lang="en-US" altLang="ja-JP" dirty="0" smtClean="0">
              <a:latin typeface="+mn-ea"/>
            </a:endParaRPr>
          </a:p>
          <a:p>
            <a:pPr eaLnBrk="1" hangingPunct="1">
              <a:defRPr/>
            </a:pPr>
            <a:r>
              <a:rPr lang="ja-JP" altLang="en-US" dirty="0" smtClean="0">
                <a:latin typeface="+mn-ea"/>
              </a:rPr>
              <a:t>意識が突然なくなることも</a:t>
            </a:r>
          </a:p>
        </p:txBody>
      </p:sp>
      <p:pic>
        <p:nvPicPr>
          <p:cNvPr id="36867" name="Picture 2"/>
          <p:cNvPicPr>
            <a:picLocks noGrp="1" noChangeAspect="1" noChangeArrowheads="1"/>
          </p:cNvPicPr>
          <p:nvPr>
            <p:ph sz="half" idx="2"/>
          </p:nvPr>
        </p:nvPicPr>
        <p:blipFill>
          <a:blip r:embed="rId3"/>
          <a:srcRect/>
          <a:stretch>
            <a:fillRect/>
          </a:stretch>
        </p:blipFill>
        <p:spPr>
          <a:xfrm>
            <a:off x="3540125" y="2060575"/>
            <a:ext cx="5603875" cy="4032250"/>
          </a:xfrm>
        </p:spPr>
      </p:pic>
      <p:pic>
        <p:nvPicPr>
          <p:cNvPr id="36868" name="Picture 3"/>
          <p:cNvPicPr>
            <a:picLocks noChangeAspect="1" noChangeArrowheads="1"/>
          </p:cNvPicPr>
          <p:nvPr/>
        </p:nvPicPr>
        <p:blipFill>
          <a:blip r:embed="rId4"/>
          <a:srcRect/>
          <a:stretch>
            <a:fillRect/>
          </a:stretch>
        </p:blipFill>
        <p:spPr bwMode="auto">
          <a:xfrm>
            <a:off x="6781800" y="0"/>
            <a:ext cx="2362200"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タイトル 1"/>
          <p:cNvSpPr>
            <a:spLocks noGrp="1"/>
          </p:cNvSpPr>
          <p:nvPr>
            <p:ph type="title"/>
          </p:nvPr>
        </p:nvSpPr>
        <p:spPr/>
        <p:txBody>
          <a:bodyPr/>
          <a:lstStyle/>
          <a:p>
            <a:r>
              <a:rPr lang="ja-JP" altLang="en-US" smtClean="0"/>
              <a:t>ハチの毒袋</a:t>
            </a:r>
          </a:p>
        </p:txBody>
      </p:sp>
      <p:pic>
        <p:nvPicPr>
          <p:cNvPr id="122882" name="Picture 4"/>
          <p:cNvPicPr>
            <a:picLocks noChangeAspect="1" noChangeArrowheads="1"/>
          </p:cNvPicPr>
          <p:nvPr/>
        </p:nvPicPr>
        <p:blipFill>
          <a:blip r:embed="rId3"/>
          <a:srcRect/>
          <a:stretch>
            <a:fillRect/>
          </a:stretch>
        </p:blipFill>
        <p:spPr bwMode="auto">
          <a:xfrm>
            <a:off x="4052888" y="1855788"/>
            <a:ext cx="4946650" cy="3589337"/>
          </a:xfrm>
          <a:prstGeom prst="rect">
            <a:avLst/>
          </a:prstGeom>
          <a:noFill/>
          <a:ln w="9525">
            <a:noFill/>
            <a:miter lim="800000"/>
            <a:headEnd/>
            <a:tailEnd/>
          </a:ln>
        </p:spPr>
      </p:pic>
      <p:pic>
        <p:nvPicPr>
          <p:cNvPr id="122883" name="Picture 2" descr="SAH_8425-1.jpg"/>
          <p:cNvPicPr>
            <a:picLocks noChangeAspect="1" noChangeArrowheads="1"/>
          </p:cNvPicPr>
          <p:nvPr/>
        </p:nvPicPr>
        <p:blipFill>
          <a:blip r:embed="rId4"/>
          <a:srcRect/>
          <a:stretch>
            <a:fillRect/>
          </a:stretch>
        </p:blipFill>
        <p:spPr bwMode="auto">
          <a:xfrm>
            <a:off x="107950" y="1839913"/>
            <a:ext cx="4762500" cy="35718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タイトル 1"/>
          <p:cNvSpPr>
            <a:spLocks noGrp="1"/>
          </p:cNvSpPr>
          <p:nvPr>
            <p:ph type="title"/>
          </p:nvPr>
        </p:nvSpPr>
        <p:spPr/>
        <p:txBody>
          <a:bodyPr/>
          <a:lstStyle/>
          <a:p>
            <a:r>
              <a:rPr lang="ja-JP" altLang="en-US" b="1" smtClean="0"/>
              <a:t>こんなときどうする？</a:t>
            </a:r>
            <a:endParaRPr lang="ja-JP" altLang="en-US" smtClean="0"/>
          </a:p>
        </p:txBody>
      </p:sp>
      <p:sp>
        <p:nvSpPr>
          <p:cNvPr id="124930" name="コンテンツ プレースホルダ 2"/>
          <p:cNvSpPr>
            <a:spLocks noGrp="1"/>
          </p:cNvSpPr>
          <p:nvPr>
            <p:ph idx="1"/>
          </p:nvPr>
        </p:nvSpPr>
        <p:spPr/>
        <p:txBody>
          <a:bodyPr/>
          <a:lstStyle/>
          <a:p>
            <a:pPr>
              <a:buFont typeface="Arial" charset="0"/>
              <a:buNone/>
            </a:pPr>
            <a:r>
              <a:rPr lang="ja-JP" altLang="en-US" sz="2800" smtClean="0"/>
              <a:t>（１）車の中にハチが入ってきたとき</a:t>
            </a:r>
            <a:br>
              <a:rPr lang="ja-JP" altLang="en-US" sz="2800" smtClean="0"/>
            </a:br>
            <a:r>
              <a:rPr lang="ja-JP" altLang="en-US" sz="2800" smtClean="0"/>
              <a:t>　いきなり人を襲うことは少ないので、あわてないで車を止めるか、徐行したのち明るい側の窓を開けてハチが出て行くのを待つ</a:t>
            </a:r>
            <a:endParaRPr lang="en-US" altLang="ja-JP" sz="2800" smtClean="0"/>
          </a:p>
          <a:p>
            <a:pPr>
              <a:buFont typeface="Arial" charset="0"/>
              <a:buNone/>
            </a:pPr>
            <a:r>
              <a:rPr lang="ja-JP" altLang="en-US" sz="2800" smtClean="0"/>
              <a:t>（２）建屋の中に入ってきたとき</a:t>
            </a:r>
            <a:br>
              <a:rPr lang="ja-JP" altLang="en-US" sz="2800" smtClean="0"/>
            </a:br>
            <a:r>
              <a:rPr lang="ja-JP" altLang="en-US" sz="2800" smtClean="0"/>
              <a:t>人を襲うことは少ない。落ち着いて刺激しないようにして①窓等を開けられれば開けてハチが出るのを待つか、②殺虫剤を噴射。</a:t>
            </a:r>
            <a:endParaRPr lang="en-US" altLang="ja-JP" sz="2800" smtClean="0"/>
          </a:p>
          <a:p>
            <a:pPr>
              <a:buFont typeface="Arial" charset="0"/>
              <a:buNone/>
            </a:pPr>
            <a:r>
              <a:rPr lang="ja-JP" altLang="en-US" sz="2800" smtClean="0"/>
              <a:t>（３）宿舎周辺でハチの姿をよくみかけるとき</a:t>
            </a:r>
            <a:br>
              <a:rPr lang="ja-JP" altLang="en-US" sz="2800" smtClean="0"/>
            </a:br>
            <a:r>
              <a:rPr lang="ja-JP" altLang="en-US" sz="2800" smtClean="0"/>
              <a:t>洗濯物などの取り込み時には点検を</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タイトル 1"/>
          <p:cNvSpPr>
            <a:spLocks noGrp="1"/>
          </p:cNvSpPr>
          <p:nvPr>
            <p:ph type="title"/>
          </p:nvPr>
        </p:nvSpPr>
        <p:spPr/>
        <p:txBody>
          <a:bodyPr/>
          <a:lstStyle/>
          <a:p>
            <a:r>
              <a:rPr lang="ja-JP" altLang="en-US" smtClean="0"/>
              <a:t>害虫対策：ヘビ</a:t>
            </a:r>
          </a:p>
        </p:txBody>
      </p:sp>
      <p:sp>
        <p:nvSpPr>
          <p:cNvPr id="126978" name="コンテンツ プレースホルダ 2"/>
          <p:cNvSpPr>
            <a:spLocks noGrp="1"/>
          </p:cNvSpPr>
          <p:nvPr>
            <p:ph idx="1"/>
          </p:nvPr>
        </p:nvSpPr>
        <p:spPr>
          <a:xfrm>
            <a:off x="457200" y="1412875"/>
            <a:ext cx="8229600" cy="4525963"/>
          </a:xfrm>
        </p:spPr>
        <p:txBody>
          <a:bodyPr/>
          <a:lstStyle/>
          <a:p>
            <a:pPr>
              <a:buFont typeface="Wingdings" pitchFamily="2" charset="2"/>
              <a:buChar char="Ø"/>
            </a:pPr>
            <a:r>
              <a:rPr lang="ja-JP" altLang="en-US" sz="2800" dirty="0" smtClean="0"/>
              <a:t>マムシ：「褐色地に丸描いて</a:t>
            </a:r>
            <a:r>
              <a:rPr lang="ja-JP" altLang="en-US" sz="2800" dirty="0" err="1" smtClean="0"/>
              <a:t>ちょんの</a:t>
            </a:r>
            <a:r>
              <a:rPr lang="ja-JP" altLang="en-US" sz="2800" dirty="0" smtClean="0"/>
              <a:t>斑点」</a:t>
            </a:r>
            <a:endParaRPr lang="en-US" altLang="ja-JP" sz="2800" dirty="0" smtClean="0"/>
          </a:p>
          <a:p>
            <a:pPr>
              <a:buFont typeface="Arial" charset="0"/>
              <a:buNone/>
            </a:pPr>
            <a:endParaRPr lang="en-US" altLang="ja-JP" sz="2800" dirty="0" smtClean="0"/>
          </a:p>
          <a:p>
            <a:pPr>
              <a:buFont typeface="Arial" charset="0"/>
              <a:buNone/>
            </a:pPr>
            <a:endParaRPr lang="en-US" altLang="ja-JP" sz="2800" dirty="0" smtClean="0"/>
          </a:p>
          <a:p>
            <a:pPr>
              <a:buFont typeface="Arial" charset="0"/>
              <a:buNone/>
            </a:pPr>
            <a:endParaRPr lang="en-US" altLang="ja-JP" sz="2800" dirty="0" smtClean="0"/>
          </a:p>
          <a:p>
            <a:pPr>
              <a:buFont typeface="Wingdings" pitchFamily="2" charset="2"/>
              <a:buChar char="Ø"/>
            </a:pPr>
            <a:r>
              <a:rPr lang="ja-JP" altLang="en-US" sz="2800" dirty="0" smtClean="0"/>
              <a:t>予防対策</a:t>
            </a:r>
            <a:endParaRPr lang="en-US" altLang="ja-JP" sz="2800" dirty="0" smtClean="0"/>
          </a:p>
          <a:p>
            <a:r>
              <a:rPr lang="ja-JP" altLang="ja-JP" sz="2800" dirty="0" smtClean="0"/>
              <a:t>むやみに藪などに近づかない</a:t>
            </a:r>
            <a:endParaRPr lang="en-US" altLang="ja-JP" sz="2800" dirty="0" smtClean="0"/>
          </a:p>
          <a:p>
            <a:r>
              <a:rPr lang="ja-JP" altLang="ja-JP" sz="2800" dirty="0" smtClean="0"/>
              <a:t>ブーツや丈夫な生地のゆったりとしたズボン</a:t>
            </a:r>
            <a:endParaRPr lang="en-US" altLang="ja-JP" sz="2800" dirty="0" smtClean="0"/>
          </a:p>
          <a:p>
            <a:r>
              <a:rPr lang="ja-JP" altLang="en-US" sz="2800" dirty="0" smtClean="0"/>
              <a:t>もし咬まれたら</a:t>
            </a:r>
            <a:r>
              <a:rPr lang="ja-JP" altLang="en-US" sz="2800" u="sng" dirty="0" smtClean="0"/>
              <a:t>安静にして</a:t>
            </a:r>
            <a:r>
              <a:rPr lang="ja-JP" altLang="en-US" sz="2800" dirty="0" smtClean="0"/>
              <a:t>ＥＲへ</a:t>
            </a:r>
            <a:endParaRPr lang="en-US" altLang="ja-JP" sz="2800" dirty="0" smtClean="0"/>
          </a:p>
          <a:p>
            <a:r>
              <a:rPr lang="ja-JP" altLang="en-US" sz="2800" dirty="0" smtClean="0"/>
              <a:t>医療室にはマムシ抗血清あり（但し医学的有用性については定まった見解がない）</a:t>
            </a:r>
          </a:p>
        </p:txBody>
      </p:sp>
      <p:sp>
        <p:nvSpPr>
          <p:cNvPr id="126979" name="正方形/長方形 6"/>
          <p:cNvSpPr>
            <a:spLocks noChangeArrowheads="1"/>
          </p:cNvSpPr>
          <p:nvPr/>
        </p:nvSpPr>
        <p:spPr bwMode="auto">
          <a:xfrm>
            <a:off x="6372225" y="115888"/>
            <a:ext cx="2633663" cy="369887"/>
          </a:xfrm>
          <a:prstGeom prst="rect">
            <a:avLst/>
          </a:prstGeom>
          <a:noFill/>
          <a:ln w="9525">
            <a:noFill/>
            <a:miter lim="800000"/>
            <a:headEnd/>
            <a:tailEnd/>
          </a:ln>
        </p:spPr>
        <p:txBody>
          <a:bodyPr wrap="none">
            <a:spAutoFit/>
          </a:bodyPr>
          <a:lstStyle/>
          <a:p>
            <a:r>
              <a:rPr lang="en-US" altLang="zh-TW">
                <a:hlinkClick r:id="rId3"/>
              </a:rPr>
              <a:t>(</a:t>
            </a:r>
            <a:r>
              <a:rPr lang="zh-TW" altLang="en-US">
                <a:hlinkClick r:id="rId3"/>
              </a:rPr>
              <a:t>財</a:t>
            </a:r>
            <a:r>
              <a:rPr lang="en-US" altLang="zh-TW">
                <a:hlinkClick r:id="rId3"/>
              </a:rPr>
              <a:t>)</a:t>
            </a:r>
            <a:r>
              <a:rPr lang="zh-TW" altLang="en-US">
                <a:hlinkClick r:id="rId3"/>
              </a:rPr>
              <a:t>日本蛇族学術研究所</a:t>
            </a:r>
            <a:endParaRPr lang="ja-JP" altLang="en-US"/>
          </a:p>
        </p:txBody>
      </p:sp>
      <p:pic>
        <p:nvPicPr>
          <p:cNvPr id="126980" name="Picture 6" descr="マムシ画像１"/>
          <p:cNvPicPr>
            <a:picLocks noChangeAspect="1" noChangeArrowheads="1"/>
          </p:cNvPicPr>
          <p:nvPr/>
        </p:nvPicPr>
        <p:blipFill>
          <a:blip r:embed="rId4"/>
          <a:srcRect/>
          <a:stretch>
            <a:fillRect/>
          </a:stretch>
        </p:blipFill>
        <p:spPr bwMode="auto">
          <a:xfrm>
            <a:off x="2700338" y="1916113"/>
            <a:ext cx="3311525" cy="18907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0" name="Picture 6" descr="マムシ画像１"/>
          <p:cNvPicPr>
            <a:picLocks noChangeAspect="1" noChangeArrowheads="1"/>
          </p:cNvPicPr>
          <p:nvPr/>
        </p:nvPicPr>
        <p:blipFill>
          <a:blip r:embed="rId3" cstate="print"/>
          <a:srcRect/>
          <a:stretch>
            <a:fillRect/>
          </a:stretch>
        </p:blipFill>
        <p:spPr bwMode="auto">
          <a:xfrm>
            <a:off x="899592" y="764704"/>
            <a:ext cx="7392821" cy="55446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9032" name="Picture 8" descr="http://snake-center.com/library/venomous/PA220011.jpg"/>
          <p:cNvPicPr>
            <a:picLocks noChangeAspect="1" noChangeArrowheads="1"/>
          </p:cNvPicPr>
          <p:nvPr/>
        </p:nvPicPr>
        <p:blipFill>
          <a:blip r:embed="rId4" cstate="print"/>
          <a:srcRect/>
          <a:stretch>
            <a:fillRect/>
          </a:stretch>
        </p:blipFill>
        <p:spPr bwMode="auto">
          <a:xfrm>
            <a:off x="5436096" y="4005064"/>
            <a:ext cx="3519469" cy="26513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9027" name="正方形/長方形 8"/>
          <p:cNvSpPr>
            <a:spLocks noChangeArrowheads="1"/>
          </p:cNvSpPr>
          <p:nvPr/>
        </p:nvSpPr>
        <p:spPr bwMode="auto">
          <a:xfrm>
            <a:off x="6372225" y="115888"/>
            <a:ext cx="2633663" cy="369887"/>
          </a:xfrm>
          <a:prstGeom prst="rect">
            <a:avLst/>
          </a:prstGeom>
          <a:noFill/>
          <a:ln w="9525">
            <a:noFill/>
            <a:miter lim="800000"/>
            <a:headEnd/>
            <a:tailEnd/>
          </a:ln>
        </p:spPr>
        <p:txBody>
          <a:bodyPr wrap="none">
            <a:spAutoFit/>
          </a:bodyPr>
          <a:lstStyle/>
          <a:p>
            <a:r>
              <a:rPr lang="en-US" altLang="zh-TW">
                <a:hlinkClick r:id="rId5"/>
              </a:rPr>
              <a:t>(</a:t>
            </a:r>
            <a:r>
              <a:rPr lang="zh-TW" altLang="en-US">
                <a:hlinkClick r:id="rId5"/>
              </a:rPr>
              <a:t>財</a:t>
            </a:r>
            <a:r>
              <a:rPr lang="en-US" altLang="zh-TW">
                <a:hlinkClick r:id="rId5"/>
              </a:rPr>
              <a:t>)</a:t>
            </a:r>
            <a:r>
              <a:rPr lang="zh-TW" altLang="en-US">
                <a:hlinkClick r:id="rId5"/>
              </a:rPr>
              <a:t>日本蛇族学術研究所</a:t>
            </a:r>
            <a:endParaRPr lang="ja-JP" altLang="en-US"/>
          </a:p>
        </p:txBody>
      </p:sp>
      <p:sp>
        <p:nvSpPr>
          <p:cNvPr id="10" name="角丸四角形吹き出し 9"/>
          <p:cNvSpPr/>
          <p:nvPr/>
        </p:nvSpPr>
        <p:spPr>
          <a:xfrm>
            <a:off x="7235825" y="3500438"/>
            <a:ext cx="1728788" cy="576262"/>
          </a:xfrm>
          <a:prstGeom prst="wedgeRoundRectCallout">
            <a:avLst>
              <a:gd name="adj1" fmla="val -41870"/>
              <a:gd name="adj2" fmla="val 26330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t>ヤマカガシ</a:t>
            </a:r>
          </a:p>
        </p:txBody>
      </p:sp>
      <p:sp>
        <p:nvSpPr>
          <p:cNvPr id="11" name="角丸四角形吹き出し 10"/>
          <p:cNvSpPr/>
          <p:nvPr/>
        </p:nvSpPr>
        <p:spPr>
          <a:xfrm>
            <a:off x="4356100" y="2205038"/>
            <a:ext cx="1728788" cy="576262"/>
          </a:xfrm>
          <a:prstGeom prst="wedgeRoundRectCallout">
            <a:avLst>
              <a:gd name="adj1" fmla="val -41870"/>
              <a:gd name="adj2" fmla="val 26330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t>マムシ</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タイトル 1"/>
          <p:cNvSpPr>
            <a:spLocks noGrp="1"/>
          </p:cNvSpPr>
          <p:nvPr>
            <p:ph type="title"/>
          </p:nvPr>
        </p:nvSpPr>
        <p:spPr/>
        <p:txBody>
          <a:bodyPr/>
          <a:lstStyle/>
          <a:p>
            <a:r>
              <a:rPr lang="ja-JP" altLang="en-US" smtClean="0"/>
              <a:t>害虫対策：ネズミ</a:t>
            </a:r>
          </a:p>
        </p:txBody>
      </p:sp>
      <p:sp>
        <p:nvSpPr>
          <p:cNvPr id="131074" name="コンテンツ プレースホルダ 2"/>
          <p:cNvSpPr>
            <a:spLocks noGrp="1"/>
          </p:cNvSpPr>
          <p:nvPr>
            <p:ph idx="1"/>
          </p:nvPr>
        </p:nvSpPr>
        <p:spPr/>
        <p:txBody>
          <a:bodyPr/>
          <a:lstStyle/>
          <a:p>
            <a:pPr>
              <a:buFont typeface="Wingdings" pitchFamily="2" charset="2"/>
              <a:buChar char="Ø"/>
            </a:pPr>
            <a:r>
              <a:rPr lang="ja-JP" altLang="en-US" smtClean="0"/>
              <a:t>ネズミによる衛生上の問題</a:t>
            </a:r>
            <a:endParaRPr lang="en-US" altLang="ja-JP" smtClean="0"/>
          </a:p>
          <a:p>
            <a:r>
              <a:rPr lang="ja-JP" altLang="en-US" smtClean="0"/>
              <a:t>排泄物中の菌が食中毒の原因に</a:t>
            </a:r>
          </a:p>
          <a:p>
            <a:r>
              <a:rPr lang="ja-JP" altLang="en-US" smtClean="0"/>
              <a:t>ネズミに寄生するイエダニに刺され痒み</a:t>
            </a:r>
            <a:endParaRPr lang="en-US" altLang="ja-JP" smtClean="0"/>
          </a:p>
          <a:p>
            <a:endParaRPr lang="en-US" altLang="ja-JP" smtClean="0"/>
          </a:p>
          <a:p>
            <a:pPr>
              <a:buFont typeface="Wingdings" pitchFamily="2" charset="2"/>
              <a:buChar char="Ø"/>
            </a:pPr>
            <a:r>
              <a:rPr lang="ja-JP" altLang="en-US" smtClean="0"/>
              <a:t>対策</a:t>
            </a:r>
            <a:endParaRPr lang="en-US" altLang="ja-JP" smtClean="0"/>
          </a:p>
          <a:p>
            <a:r>
              <a:rPr lang="ja-JP" altLang="en-US" smtClean="0"/>
              <a:t>基本はネズミ駆除</a:t>
            </a:r>
            <a:endParaRPr lang="en-US" altLang="ja-JP" smtClean="0"/>
          </a:p>
          <a:p>
            <a:r>
              <a:rPr lang="ja-JP" altLang="en-US" smtClean="0"/>
              <a:t>弁当などは梱包して害虫が入らないように</a:t>
            </a:r>
            <a:endParaRPr lang="en-US" altLang="ja-JP" smtClean="0"/>
          </a:p>
          <a:p>
            <a:r>
              <a:rPr lang="ja-JP" altLang="en-US" smtClean="0"/>
              <a:t>生ゴミの管理</a:t>
            </a:r>
            <a:endParaRPr lang="en-US" altLang="ja-JP" smtClean="0"/>
          </a:p>
          <a:p>
            <a:endParaRPr lang="en-US" altLang="ja-JP" smtClean="0"/>
          </a:p>
          <a:p>
            <a:endParaRPr lang="ja-JP" altLang="en-US" smtClean="0"/>
          </a:p>
        </p:txBody>
      </p:sp>
      <p:pic>
        <p:nvPicPr>
          <p:cNvPr id="131075" name="Picture 6" descr="ハツカネズミの写真"/>
          <p:cNvPicPr>
            <a:picLocks noChangeAspect="1" noChangeArrowheads="1"/>
          </p:cNvPicPr>
          <p:nvPr/>
        </p:nvPicPr>
        <p:blipFill>
          <a:blip r:embed="rId3"/>
          <a:srcRect/>
          <a:stretch>
            <a:fillRect/>
          </a:stretch>
        </p:blipFill>
        <p:spPr bwMode="auto">
          <a:xfrm>
            <a:off x="7235825" y="260350"/>
            <a:ext cx="1695450" cy="16954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タイトル 1"/>
          <p:cNvSpPr>
            <a:spLocks noGrp="1"/>
          </p:cNvSpPr>
          <p:nvPr>
            <p:ph type="title"/>
          </p:nvPr>
        </p:nvSpPr>
        <p:spPr/>
        <p:txBody>
          <a:bodyPr/>
          <a:lstStyle/>
          <a:p>
            <a:r>
              <a:rPr lang="ja-JP" altLang="en-US" smtClean="0"/>
              <a:t>ご安全に！</a:t>
            </a:r>
          </a:p>
        </p:txBody>
      </p:sp>
      <p:sp>
        <p:nvSpPr>
          <p:cNvPr id="133122" name="コンテンツ プレースホルダ 2"/>
          <p:cNvSpPr>
            <a:spLocks noGrp="1"/>
          </p:cNvSpPr>
          <p:nvPr>
            <p:ph idx="1"/>
          </p:nvPr>
        </p:nvSpPr>
        <p:spPr>
          <a:xfrm>
            <a:off x="457200" y="1412875"/>
            <a:ext cx="8362950" cy="4525963"/>
          </a:xfrm>
        </p:spPr>
        <p:txBody>
          <a:bodyPr/>
          <a:lstStyle/>
          <a:p>
            <a:pPr>
              <a:buFont typeface="Wingdings" pitchFamily="2" charset="2"/>
              <a:buChar char="u"/>
            </a:pPr>
            <a:r>
              <a:rPr lang="ja-JP" altLang="en-US" sz="2800" smtClean="0"/>
              <a:t>昨</a:t>
            </a:r>
            <a:r>
              <a:rPr lang="ja-JP" altLang="ja-JP" sz="2800" smtClean="0"/>
              <a:t>夏は記録的な酷暑</a:t>
            </a:r>
            <a:r>
              <a:rPr lang="ja-JP" altLang="en-US" sz="2800" smtClean="0"/>
              <a:t>も初年度と比べ</a:t>
            </a:r>
            <a:r>
              <a:rPr lang="ja-JP" altLang="ja-JP" sz="2800" smtClean="0"/>
              <a:t>熱中症</a:t>
            </a:r>
            <a:r>
              <a:rPr lang="ja-JP" altLang="en-US" sz="2800" smtClean="0"/>
              <a:t>発生は</a:t>
            </a:r>
            <a:r>
              <a:rPr lang="ja-JP" altLang="ja-JP" sz="2800" smtClean="0"/>
              <a:t>著しく低減</a:t>
            </a:r>
            <a:endParaRPr lang="en-US" altLang="ja-JP" sz="2800" smtClean="0"/>
          </a:p>
          <a:p>
            <a:pPr>
              <a:buFont typeface="Wingdings" pitchFamily="2" charset="2"/>
              <a:buChar char="u"/>
            </a:pPr>
            <a:r>
              <a:rPr lang="ja-JP" altLang="ja-JP" sz="2800" smtClean="0"/>
              <a:t>厳しい復旧作業を乗り越えてきた全ての関係企業の現場の経験が、今年度の予防対策に活かされた誇るべき結果</a:t>
            </a:r>
            <a:endParaRPr lang="en-US" altLang="ja-JP" sz="2800" smtClean="0"/>
          </a:p>
          <a:p>
            <a:pPr>
              <a:buFont typeface="Wingdings" pitchFamily="2" charset="2"/>
              <a:buChar char="u"/>
            </a:pPr>
            <a:r>
              <a:rPr lang="ja-JP" altLang="en-US" sz="2800" smtClean="0"/>
              <a:t>この結果を支えたのは各社の</a:t>
            </a:r>
            <a:r>
              <a:rPr lang="ja-JP" altLang="ja-JP" sz="2800" smtClean="0"/>
              <a:t>組織的な健康管理対策</a:t>
            </a:r>
            <a:endParaRPr lang="en-US" altLang="ja-JP" sz="2800" smtClean="0"/>
          </a:p>
          <a:p>
            <a:pPr>
              <a:buFont typeface="Wingdings" pitchFamily="2" charset="2"/>
              <a:buChar char="u"/>
            </a:pPr>
            <a:r>
              <a:rPr lang="en-US" altLang="ja-JP" sz="2800" smtClean="0"/>
              <a:t>4</a:t>
            </a:r>
            <a:r>
              <a:rPr lang="ja-JP" altLang="en-US" sz="2800" smtClean="0"/>
              <a:t>季目の夏、福一の経験とそれ元に開発されたアクションチェックリストを有効利用して、来る夏</a:t>
            </a:r>
            <a:r>
              <a:rPr lang="ja-JP" altLang="ja-JP" sz="2800" smtClean="0"/>
              <a:t>を健康に</a:t>
            </a:r>
            <a:r>
              <a:rPr lang="ja-JP" altLang="en-US" sz="2800" smtClean="0"/>
              <a:t>安全に</a:t>
            </a:r>
            <a:r>
              <a:rPr lang="ja-JP" altLang="ja-JP" sz="2800" smtClean="0"/>
              <a:t>乗り切って参りましょう</a:t>
            </a:r>
            <a:r>
              <a:rPr lang="ja-JP" altLang="en-US" sz="2800" smtClean="0"/>
              <a:t>！</a:t>
            </a:r>
            <a:endParaRPr lang="ja-JP" altLang="ja-JP" sz="2800" smtClean="0"/>
          </a:p>
          <a:p>
            <a:endParaRPr lang="ja-JP" altLang="en-US" sz="28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タイトル 1"/>
          <p:cNvSpPr>
            <a:spLocks noGrp="1"/>
          </p:cNvSpPr>
          <p:nvPr>
            <p:ph type="title"/>
          </p:nvPr>
        </p:nvSpPr>
        <p:spPr/>
        <p:txBody>
          <a:bodyPr/>
          <a:lstStyle/>
          <a:p>
            <a:r>
              <a:rPr lang="ja-JP" altLang="en-US" smtClean="0"/>
              <a:t>情報源</a:t>
            </a:r>
          </a:p>
        </p:txBody>
      </p:sp>
      <p:sp>
        <p:nvSpPr>
          <p:cNvPr id="3" name="コンテンツ プレースホルダ 2"/>
          <p:cNvSpPr>
            <a:spLocks noGrp="1"/>
          </p:cNvSpPr>
          <p:nvPr>
            <p:ph idx="1"/>
          </p:nvPr>
        </p:nvSpPr>
        <p:spPr>
          <a:xfrm>
            <a:off x="457200" y="1350963"/>
            <a:ext cx="8002588" cy="4525962"/>
          </a:xfrm>
        </p:spPr>
        <p:txBody>
          <a:bodyPr/>
          <a:lstStyle/>
          <a:p>
            <a:pPr>
              <a:defRPr/>
            </a:pPr>
            <a:r>
              <a:rPr lang="ja-JP" altLang="en-US" dirty="0" smtClean="0">
                <a:latin typeface="+mn-ea"/>
              </a:rPr>
              <a:t>環境省「</a:t>
            </a:r>
            <a:r>
              <a:rPr lang="zh-TW" altLang="en-US" dirty="0" smtClean="0">
                <a:latin typeface="ＭＳ Ｐゴシック" pitchFamily="50" charset="-128"/>
                <a:ea typeface="ＭＳ Ｐゴシック" pitchFamily="50" charset="-128"/>
              </a:rPr>
              <a:t>環境省熱中症情報</a:t>
            </a:r>
            <a:r>
              <a:rPr lang="ja-JP" altLang="en-US" dirty="0" smtClean="0">
                <a:latin typeface="+mn-ea"/>
              </a:rPr>
              <a:t>」</a:t>
            </a:r>
            <a:r>
              <a:rPr lang="en-US" altLang="ja-JP" sz="1800" dirty="0" smtClean="0">
                <a:latin typeface="+mn-ea"/>
                <a:hlinkClick r:id="rId3"/>
              </a:rPr>
              <a:t>http://www.env.go.jp/chemi/heat_stroke/</a:t>
            </a:r>
            <a:endParaRPr lang="en-US" altLang="ja-JP" sz="2000" dirty="0" smtClean="0">
              <a:latin typeface="+mn-ea"/>
            </a:endParaRPr>
          </a:p>
          <a:p>
            <a:pPr>
              <a:defRPr/>
            </a:pPr>
            <a:r>
              <a:rPr lang="ja-JP" altLang="en-US" dirty="0" smtClean="0">
                <a:latin typeface="+mn-ea"/>
              </a:rPr>
              <a:t>厚生労働省「</a:t>
            </a:r>
            <a:r>
              <a:rPr lang="zh-TW" altLang="en-US" dirty="0" smtClean="0">
                <a:latin typeface="ＭＳ Ｐゴシック" pitchFamily="50" charset="-128"/>
                <a:ea typeface="ＭＳ Ｐゴシック" pitchFamily="50" charset="-128"/>
              </a:rPr>
              <a:t>熱中症関連情報</a:t>
            </a:r>
            <a:r>
              <a:rPr lang="ja-JP" altLang="en-US" dirty="0" smtClean="0">
                <a:latin typeface="+mn-ea"/>
              </a:rPr>
              <a:t>」</a:t>
            </a:r>
            <a:r>
              <a:rPr lang="en-US" altLang="ja-JP" sz="1600" dirty="0" smtClean="0">
                <a:latin typeface="+mn-ea"/>
                <a:hlinkClick r:id="rId4"/>
              </a:rPr>
              <a:t>http://www.mhlw.go.jp/seisakunitsuite/bunya/kenkou_iryou/kenkou/nettyuu/index.html</a:t>
            </a:r>
            <a:endParaRPr lang="en-US" altLang="ja-JP" sz="1600" dirty="0" smtClean="0">
              <a:latin typeface="+mn-ea"/>
            </a:endParaRPr>
          </a:p>
          <a:p>
            <a:pPr>
              <a:defRPr/>
            </a:pPr>
            <a:r>
              <a:rPr lang="ja-JP" altLang="en-US" dirty="0" smtClean="0">
                <a:latin typeface="+mn-ea"/>
              </a:rPr>
              <a:t>林災防「蜂に注意」</a:t>
            </a:r>
            <a:br>
              <a:rPr lang="ja-JP" altLang="en-US" dirty="0" smtClean="0">
                <a:latin typeface="+mn-ea"/>
              </a:rPr>
            </a:br>
            <a:r>
              <a:rPr lang="en-US" altLang="ja-JP" sz="1600" dirty="0" smtClean="0">
                <a:latin typeface="+mn-ea"/>
                <a:hlinkClick r:id="rId5"/>
              </a:rPr>
              <a:t>http://www.rinsaibou.or.jp</a:t>
            </a:r>
            <a:endParaRPr lang="en-US" altLang="ja-JP" dirty="0" smtClean="0">
              <a:latin typeface="+mn-ea"/>
            </a:endParaRPr>
          </a:p>
          <a:p>
            <a:pPr>
              <a:defRPr/>
            </a:pPr>
            <a:r>
              <a:rPr lang="ja-JP" altLang="en-US" dirty="0" smtClean="0">
                <a:latin typeface="+mn-ea"/>
              </a:rPr>
              <a:t>林災防「パンフレット」 </a:t>
            </a:r>
            <a:r>
              <a:rPr lang="en-US" altLang="ja-JP" dirty="0" smtClean="0">
                <a:latin typeface="+mn-ea"/>
              </a:rPr>
              <a:t/>
            </a:r>
            <a:br>
              <a:rPr lang="en-US" altLang="ja-JP" dirty="0" smtClean="0">
                <a:latin typeface="+mn-ea"/>
              </a:rPr>
            </a:br>
            <a:r>
              <a:rPr lang="en-US" altLang="ja-JP" sz="1800" dirty="0" smtClean="0">
                <a:latin typeface="+mn-ea"/>
                <a:hlinkClick r:id="rId6"/>
              </a:rPr>
              <a:t>http://www.rinsaibou.or.jp/cont02/items16/pdf/20hachi_reaf.pdf</a:t>
            </a:r>
            <a:endParaRPr lang="en-US" altLang="ja-JP" sz="2000" dirty="0" smtClean="0">
              <a:latin typeface="+mn-ea"/>
            </a:endParaRPr>
          </a:p>
          <a:p>
            <a:pPr>
              <a:defRPr/>
            </a:pPr>
            <a:r>
              <a:rPr lang="ja-JP" altLang="en-US" dirty="0" smtClean="0">
                <a:latin typeface="+mn-ea"/>
              </a:rPr>
              <a:t>林野庁「蜂刺され災害を防ごう」</a:t>
            </a:r>
            <a:br>
              <a:rPr lang="ja-JP" altLang="en-US" dirty="0" smtClean="0">
                <a:latin typeface="+mn-ea"/>
              </a:rPr>
            </a:br>
            <a:r>
              <a:rPr lang="en-US" altLang="ja-JP" sz="1800" dirty="0" smtClean="0">
                <a:latin typeface="+mn-ea"/>
                <a:hlinkClick r:id="rId7"/>
              </a:rPr>
              <a:t>http://www.rinya.maff.go.jp/j/routai/anzen/yonn.html</a:t>
            </a:r>
            <a:endParaRPr lang="en-US" altLang="ja-JP" sz="2000" dirty="0" smtClean="0">
              <a:latin typeface="+mn-ea"/>
            </a:endParaRPr>
          </a:p>
          <a:p>
            <a:pPr>
              <a:defRPr/>
            </a:pPr>
            <a:r>
              <a:rPr lang="en-US" altLang="zh-TW" dirty="0" smtClean="0">
                <a:latin typeface="ＭＳ Ｐゴシック" pitchFamily="50" charset="-128"/>
                <a:ea typeface="ＭＳ Ｐゴシック" pitchFamily="50" charset="-128"/>
              </a:rPr>
              <a:t>(</a:t>
            </a:r>
            <a:r>
              <a:rPr lang="zh-TW" altLang="en-US" dirty="0" smtClean="0">
                <a:latin typeface="ＭＳ Ｐゴシック" pitchFamily="50" charset="-128"/>
                <a:ea typeface="ＭＳ Ｐゴシック" pitchFamily="50" charset="-128"/>
              </a:rPr>
              <a:t>財</a:t>
            </a:r>
            <a:r>
              <a:rPr lang="en-US" altLang="zh-TW" dirty="0" smtClean="0">
                <a:latin typeface="ＭＳ Ｐゴシック" pitchFamily="50" charset="-128"/>
                <a:ea typeface="ＭＳ Ｐゴシック" pitchFamily="50" charset="-128"/>
              </a:rPr>
              <a:t>)</a:t>
            </a:r>
            <a:r>
              <a:rPr lang="zh-TW" altLang="en-US" dirty="0" smtClean="0">
                <a:latin typeface="ＭＳ Ｐゴシック" pitchFamily="50" charset="-128"/>
                <a:ea typeface="ＭＳ Ｐゴシック" pitchFamily="50" charset="-128"/>
              </a:rPr>
              <a:t>日本蛇族学術研究所</a:t>
            </a:r>
            <a:endParaRPr lang="en-US" altLang="zh-TW" sz="1800" dirty="0">
              <a:latin typeface="+mn-ea"/>
            </a:endParaRPr>
          </a:p>
          <a:p>
            <a:pPr marL="0" indent="0">
              <a:buNone/>
              <a:defRPr/>
            </a:pPr>
            <a:r>
              <a:rPr lang="ja-JP" altLang="en-US" sz="1800" dirty="0" smtClean="0">
                <a:latin typeface="+mn-ea"/>
              </a:rPr>
              <a:t>　　</a:t>
            </a:r>
            <a:r>
              <a:rPr lang="en-US" altLang="ja-JP" sz="1800" dirty="0" smtClean="0">
                <a:latin typeface="+mn-ea"/>
                <a:hlinkClick r:id="rId8"/>
              </a:rPr>
              <a:t>http</a:t>
            </a:r>
            <a:r>
              <a:rPr lang="en-US" altLang="ja-JP" sz="1800" dirty="0">
                <a:latin typeface="+mn-ea"/>
                <a:hlinkClick r:id="rId8"/>
              </a:rPr>
              <a:t>://snake-center.com</a:t>
            </a:r>
            <a:r>
              <a:rPr lang="en-US" altLang="ja-JP" sz="1800" dirty="0" smtClean="0">
                <a:latin typeface="+mn-ea"/>
                <a:hlinkClick r:id="rId8"/>
              </a:rPr>
              <a:t>/</a:t>
            </a:r>
            <a:r>
              <a:rPr lang="ja-JP" altLang="en-US" sz="1800" dirty="0" smtClean="0">
                <a:latin typeface="+mn-ea"/>
              </a:rPr>
              <a:t>　　</a:t>
            </a:r>
            <a:r>
              <a:rPr lang="ja-JP" altLang="en-US" sz="1800" dirty="0"/>
              <a:t>８：３０～１８：００は</a:t>
            </a:r>
            <a:r>
              <a:rPr lang="en-US" altLang="ja-JP" sz="1800" u="sng" dirty="0"/>
              <a:t>0277-78-5193</a:t>
            </a:r>
            <a:endParaRPr lang="en-US" altLang="ja-JP" sz="1800" dirty="0" smtClean="0">
              <a:latin typeface="+mn-ea"/>
            </a:endParaRPr>
          </a:p>
          <a:p>
            <a:pPr marL="0" indent="0">
              <a:buNone/>
              <a:defRPr/>
            </a:pPr>
            <a:endParaRPr lang="en-US" altLang="ja-JP" sz="2000" dirty="0" smtClean="0">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a:xfrm>
            <a:off x="457200" y="274638"/>
            <a:ext cx="8229600" cy="706437"/>
          </a:xfrm>
        </p:spPr>
        <p:txBody>
          <a:bodyPr/>
          <a:lstStyle/>
          <a:p>
            <a:pPr eaLnBrk="1" hangingPunct="1"/>
            <a:r>
              <a:rPr lang="ja-JP" altLang="en-US" smtClean="0"/>
              <a:t>熱中症の基本的な予防策</a:t>
            </a:r>
          </a:p>
        </p:txBody>
      </p:sp>
      <p:sp>
        <p:nvSpPr>
          <p:cNvPr id="6" name="コンテンツ プレースホルダ 5"/>
          <p:cNvSpPr>
            <a:spLocks noGrp="1"/>
          </p:cNvSpPr>
          <p:nvPr>
            <p:ph sz="half" idx="1"/>
          </p:nvPr>
        </p:nvSpPr>
        <p:spPr>
          <a:xfrm>
            <a:off x="611188" y="1052513"/>
            <a:ext cx="8208962" cy="1439862"/>
          </a:xfrm>
          <a:solidFill>
            <a:schemeClr val="accent6">
              <a:lumMod val="20000"/>
              <a:lumOff val="80000"/>
            </a:schemeClr>
          </a:solidFill>
        </p:spPr>
        <p:txBody>
          <a:bodyPr/>
          <a:lstStyle/>
          <a:p>
            <a:pPr eaLnBrk="1" hangingPunct="1">
              <a:defRPr/>
            </a:pPr>
            <a:r>
              <a:rPr lang="ja-JP" altLang="en-US" sz="3600" dirty="0" smtClean="0"/>
              <a:t>熱中症は、</a:t>
            </a:r>
            <a:r>
              <a:rPr lang="ja-JP" altLang="en-US" sz="3600" u="sng" dirty="0" smtClean="0"/>
              <a:t>予防可能</a:t>
            </a:r>
            <a:r>
              <a:rPr lang="ja-JP" altLang="en-US" sz="3600" dirty="0" smtClean="0"/>
              <a:t>な病気です。</a:t>
            </a:r>
            <a:endParaRPr lang="en-US" altLang="ja-JP" sz="3600" dirty="0" smtClean="0"/>
          </a:p>
          <a:p>
            <a:pPr eaLnBrk="1" hangingPunct="1">
              <a:defRPr/>
            </a:pPr>
            <a:r>
              <a:rPr lang="ja-JP" altLang="en-US" sz="3600" dirty="0" smtClean="0"/>
              <a:t>適切な応急措置で、</a:t>
            </a:r>
            <a:r>
              <a:rPr lang="ja-JP" altLang="en-US" sz="3600" u="sng" dirty="0" smtClean="0"/>
              <a:t>救命が可能</a:t>
            </a:r>
            <a:r>
              <a:rPr lang="ja-JP" altLang="en-US" sz="3600" dirty="0" smtClean="0"/>
              <a:t>です。</a:t>
            </a:r>
            <a:endParaRPr lang="ja-JP" altLang="en-US" sz="3600" dirty="0"/>
          </a:p>
        </p:txBody>
      </p:sp>
      <p:sp>
        <p:nvSpPr>
          <p:cNvPr id="7" name="コンテンツ プレースホルダ 6"/>
          <p:cNvSpPr>
            <a:spLocks noGrp="1"/>
          </p:cNvSpPr>
          <p:nvPr>
            <p:ph sz="half" idx="2"/>
          </p:nvPr>
        </p:nvSpPr>
        <p:spPr>
          <a:xfrm>
            <a:off x="611188" y="2708275"/>
            <a:ext cx="3816350" cy="3241675"/>
          </a:xfrm>
          <a:solidFill>
            <a:schemeClr val="accent5">
              <a:lumMod val="20000"/>
              <a:lumOff val="80000"/>
            </a:schemeClr>
          </a:solidFill>
        </p:spPr>
        <p:txBody>
          <a:bodyPr/>
          <a:lstStyle/>
          <a:p>
            <a:pPr algn="ctr" eaLnBrk="1" hangingPunct="1">
              <a:buFont typeface="Arial" charset="0"/>
              <a:buNone/>
              <a:defRPr/>
            </a:pPr>
            <a:r>
              <a:rPr lang="ja-JP" altLang="en-US" sz="2000" dirty="0" smtClean="0"/>
              <a:t>作業員個人がすること</a:t>
            </a:r>
            <a:endParaRPr lang="en-US" altLang="ja-JP" sz="2000" dirty="0" smtClean="0"/>
          </a:p>
          <a:p>
            <a:pPr marL="514350" indent="-514350" eaLnBrk="1" hangingPunct="1">
              <a:buFont typeface="+mj-lt"/>
              <a:buAutoNum type="arabicPeriod"/>
              <a:defRPr/>
            </a:pPr>
            <a:r>
              <a:rPr lang="ja-JP" altLang="en-US" sz="2000" dirty="0" smtClean="0">
                <a:latin typeface="+mn-ea"/>
              </a:rPr>
              <a:t>糖尿病等の持病の管理</a:t>
            </a:r>
            <a:endParaRPr lang="en-US" altLang="ja-JP" sz="2000" dirty="0" smtClean="0">
              <a:latin typeface="+mn-ea"/>
            </a:endParaRPr>
          </a:p>
          <a:p>
            <a:pPr marL="514350" indent="-514350" eaLnBrk="1" hangingPunct="1">
              <a:buFont typeface="+mj-lt"/>
              <a:buAutoNum type="arabicPeriod"/>
              <a:defRPr/>
            </a:pPr>
            <a:r>
              <a:rPr lang="ja-JP" altLang="en-US" sz="2000" dirty="0" smtClean="0">
                <a:latin typeface="+mn-ea"/>
              </a:rPr>
              <a:t>日々のセルフチェック、飲酒等も含めた生活習慣管理</a:t>
            </a:r>
          </a:p>
          <a:p>
            <a:pPr marL="514350" indent="-514350" eaLnBrk="1" hangingPunct="1">
              <a:buFont typeface="+mj-lt"/>
              <a:buAutoNum type="arabicPeriod"/>
              <a:defRPr/>
            </a:pPr>
            <a:r>
              <a:rPr lang="ja-JP" altLang="en-US" sz="2000" dirty="0" smtClean="0">
                <a:latin typeface="+mn-ea"/>
              </a:rPr>
              <a:t>作業手順遵守</a:t>
            </a:r>
            <a:endParaRPr lang="en-US" altLang="ja-JP" sz="2000" dirty="0" smtClean="0">
              <a:latin typeface="+mn-ea"/>
            </a:endParaRPr>
          </a:p>
          <a:p>
            <a:pPr marL="514350" indent="-514350" eaLnBrk="1" hangingPunct="1">
              <a:buFont typeface="+mj-lt"/>
              <a:buAutoNum type="arabicPeriod"/>
              <a:defRPr/>
            </a:pPr>
            <a:r>
              <a:rPr lang="ja-JP" altLang="en-US" sz="2000" dirty="0" smtClean="0">
                <a:latin typeface="+mn-ea"/>
              </a:rPr>
              <a:t>適切な休憩</a:t>
            </a:r>
          </a:p>
          <a:p>
            <a:pPr marL="514350" indent="-514350" eaLnBrk="1" hangingPunct="1">
              <a:buFont typeface="+mj-lt"/>
              <a:buAutoNum type="arabicPeriod"/>
              <a:defRPr/>
            </a:pPr>
            <a:r>
              <a:rPr lang="ja-JP" altLang="en-US" sz="2000" dirty="0" smtClean="0">
                <a:latin typeface="+mn-ea"/>
              </a:rPr>
              <a:t>飲水と塩分摂取</a:t>
            </a:r>
            <a:endParaRPr lang="en-US" altLang="ja-JP" sz="2000" dirty="0" smtClean="0">
              <a:latin typeface="+mn-ea"/>
            </a:endParaRPr>
          </a:p>
          <a:p>
            <a:pPr marL="514350" indent="-514350" eaLnBrk="1" hangingPunct="1">
              <a:buFont typeface="+mj-lt"/>
              <a:buAutoNum type="arabicPeriod"/>
              <a:defRPr/>
            </a:pPr>
            <a:r>
              <a:rPr lang="ja-JP" altLang="en-US" sz="2000" dirty="0" smtClean="0">
                <a:latin typeface="+mn-ea"/>
              </a:rPr>
              <a:t>クールベストの着用</a:t>
            </a:r>
            <a:endParaRPr lang="en-US" altLang="ja-JP" sz="2000" dirty="0" smtClean="0">
              <a:latin typeface="+mn-ea"/>
            </a:endParaRPr>
          </a:p>
        </p:txBody>
      </p:sp>
      <p:sp>
        <p:nvSpPr>
          <p:cNvPr id="8" name="コンテンツ プレースホルダ 6"/>
          <p:cNvSpPr txBox="1">
            <a:spLocks/>
          </p:cNvSpPr>
          <p:nvPr/>
        </p:nvSpPr>
        <p:spPr bwMode="auto">
          <a:xfrm>
            <a:off x="5003800" y="2709863"/>
            <a:ext cx="3816350" cy="3240087"/>
          </a:xfrm>
          <a:prstGeom prst="rect">
            <a:avLst/>
          </a:prstGeom>
          <a:solidFill>
            <a:srgbClr val="FFFFCC"/>
          </a:solidFill>
          <a:ln w="9525">
            <a:noFill/>
            <a:miter lim="800000"/>
            <a:headEnd/>
            <a:tailEnd/>
          </a:ln>
        </p:spPr>
        <p:txBody>
          <a:bodyPr/>
          <a:lstStyle/>
          <a:p>
            <a:pPr marL="342900" indent="-342900" algn="ctr">
              <a:spcBef>
                <a:spcPct val="20000"/>
              </a:spcBef>
              <a:defRPr/>
            </a:pPr>
            <a:r>
              <a:rPr lang="ja-JP" altLang="en-US" sz="2000" dirty="0">
                <a:latin typeface="+mn-ea"/>
                <a:ea typeface="+mn-ea"/>
              </a:rPr>
              <a:t>会社や職場がすること</a:t>
            </a:r>
            <a:endParaRPr lang="en-US" altLang="ja-JP" sz="2000" dirty="0">
              <a:latin typeface="+mn-ea"/>
              <a:ea typeface="+mn-ea"/>
            </a:endParaRPr>
          </a:p>
          <a:p>
            <a:pPr marL="514350" indent="-514350">
              <a:spcBef>
                <a:spcPct val="20000"/>
              </a:spcBef>
              <a:buFont typeface="+mj-lt"/>
              <a:buAutoNum type="arabicPeriod"/>
              <a:defRPr/>
            </a:pPr>
            <a:r>
              <a:rPr lang="ja-JP" altLang="en-US" sz="2000" dirty="0">
                <a:latin typeface="+mn-ea"/>
                <a:ea typeface="+mn-ea"/>
              </a:rPr>
              <a:t>健康管理（健診事後措置）</a:t>
            </a:r>
            <a:endParaRPr lang="en-US" altLang="ja-JP" sz="2000" dirty="0">
              <a:latin typeface="+mn-ea"/>
              <a:ea typeface="+mn-ea"/>
            </a:endParaRPr>
          </a:p>
          <a:p>
            <a:pPr marL="514350" indent="-514350">
              <a:spcBef>
                <a:spcPct val="20000"/>
              </a:spcBef>
              <a:buFont typeface="+mj-lt"/>
              <a:buAutoNum type="arabicPeriod"/>
              <a:defRPr/>
            </a:pPr>
            <a:r>
              <a:rPr lang="ja-JP" altLang="en-US" sz="2000" dirty="0">
                <a:latin typeface="+mn-ea"/>
                <a:ea typeface="+mn-ea"/>
              </a:rPr>
              <a:t>体調確認・温熱環境測定と注意喚起</a:t>
            </a:r>
            <a:endParaRPr lang="en-US" altLang="ja-JP" sz="2000" dirty="0">
              <a:latin typeface="+mn-ea"/>
              <a:ea typeface="+mn-ea"/>
            </a:endParaRPr>
          </a:p>
          <a:p>
            <a:pPr marL="514350" indent="-514350">
              <a:spcBef>
                <a:spcPct val="20000"/>
              </a:spcBef>
              <a:buFont typeface="+mj-lt"/>
              <a:buAutoNum type="arabicPeriod"/>
              <a:defRPr/>
            </a:pPr>
            <a:r>
              <a:rPr lang="ja-JP" altLang="en-US" sz="2000" dirty="0">
                <a:latin typeface="+mn-ea"/>
                <a:ea typeface="+mn-ea"/>
              </a:rPr>
              <a:t>無理のない作業工程</a:t>
            </a:r>
            <a:endParaRPr lang="en-US" altLang="ja-JP" sz="2000" dirty="0">
              <a:latin typeface="+mn-ea"/>
              <a:ea typeface="+mn-ea"/>
            </a:endParaRPr>
          </a:p>
          <a:p>
            <a:pPr marL="514350" indent="-514350">
              <a:spcBef>
                <a:spcPct val="20000"/>
              </a:spcBef>
              <a:buFont typeface="+mj-lt"/>
              <a:buAutoNum type="arabicPeriod"/>
              <a:defRPr/>
            </a:pPr>
            <a:r>
              <a:rPr lang="ja-JP" altLang="en-US" sz="2000" dirty="0">
                <a:latin typeface="+mn-ea"/>
                <a:ea typeface="+mn-ea"/>
              </a:rPr>
              <a:t>休憩所の整備</a:t>
            </a:r>
            <a:endParaRPr lang="en-US" altLang="ja-JP" sz="2000" dirty="0">
              <a:latin typeface="+mn-ea"/>
              <a:ea typeface="+mn-ea"/>
            </a:endParaRPr>
          </a:p>
          <a:p>
            <a:pPr marL="514350" indent="-514350">
              <a:spcBef>
                <a:spcPct val="20000"/>
              </a:spcBef>
              <a:buFont typeface="+mj-lt"/>
              <a:buAutoNum type="arabicPeriod"/>
              <a:defRPr/>
            </a:pPr>
            <a:r>
              <a:rPr lang="ja-JP" altLang="en-US" sz="2000" dirty="0">
                <a:latin typeface="+mn-ea"/>
                <a:ea typeface="+mn-ea"/>
              </a:rPr>
              <a:t>適切な飲料水の確保</a:t>
            </a:r>
            <a:endParaRPr lang="en-US" altLang="ja-JP" sz="2000" dirty="0">
              <a:latin typeface="+mn-ea"/>
              <a:ea typeface="+mn-ea"/>
            </a:endParaRPr>
          </a:p>
          <a:p>
            <a:pPr marL="514350" indent="-514350">
              <a:spcBef>
                <a:spcPct val="20000"/>
              </a:spcBef>
              <a:buFont typeface="+mj-lt"/>
              <a:buAutoNum type="arabicPeriod"/>
              <a:defRPr/>
            </a:pPr>
            <a:r>
              <a:rPr lang="ja-JP" altLang="en-US" sz="2000" dirty="0">
                <a:latin typeface="+mn-ea"/>
                <a:ea typeface="+mn-ea"/>
              </a:rPr>
              <a:t>クールベストの配備</a:t>
            </a:r>
            <a:endParaRPr lang="en-US" altLang="ja-JP" sz="2000" dirty="0">
              <a:latin typeface="+mn-ea"/>
              <a:ea typeface="+mn-ea"/>
            </a:endParaRPr>
          </a:p>
        </p:txBody>
      </p:sp>
      <p:sp>
        <p:nvSpPr>
          <p:cNvPr id="9" name="左右矢印 8"/>
          <p:cNvSpPr/>
          <p:nvPr/>
        </p:nvSpPr>
        <p:spPr>
          <a:xfrm>
            <a:off x="4295775" y="4076700"/>
            <a:ext cx="790575" cy="360363"/>
          </a:xfrm>
          <a:prstGeom prst="leftRightArrow">
            <a:avLst>
              <a:gd name="adj1" fmla="val 26201"/>
              <a:gd name="adj2" fmla="val 500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正方形/長方形 9"/>
          <p:cNvSpPr/>
          <p:nvPr/>
        </p:nvSpPr>
        <p:spPr>
          <a:xfrm>
            <a:off x="611188" y="6092825"/>
            <a:ext cx="8208962" cy="3698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ja-JP" altLang="en-US" dirty="0"/>
              <a:t>福一復旧作業現場で自社でやれること、やっておくべきこと</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691188" y="4603750"/>
            <a:ext cx="1079500" cy="10795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p>
        </p:txBody>
      </p:sp>
      <p:sp>
        <p:nvSpPr>
          <p:cNvPr id="40962" name="タイトル 1"/>
          <p:cNvSpPr>
            <a:spLocks noGrp="1"/>
          </p:cNvSpPr>
          <p:nvPr>
            <p:ph type="title"/>
          </p:nvPr>
        </p:nvSpPr>
        <p:spPr/>
        <p:txBody>
          <a:bodyPr/>
          <a:lstStyle/>
          <a:p>
            <a:r>
              <a:rPr lang="ja-JP" altLang="en-US" smtClean="0"/>
              <a:t>予防の考え方</a:t>
            </a:r>
            <a:r>
              <a:rPr lang="en-US" altLang="ja-JP" smtClean="0"/>
              <a:t/>
            </a:r>
            <a:br>
              <a:rPr lang="en-US" altLang="ja-JP" smtClean="0"/>
            </a:br>
            <a:r>
              <a:rPr lang="en-US" altLang="ja-JP" sz="3200" smtClean="0"/>
              <a:t>2</a:t>
            </a:r>
            <a:r>
              <a:rPr lang="ja-JP" altLang="en-US" sz="3200" smtClean="0"/>
              <a:t>つの軸</a:t>
            </a:r>
            <a:endParaRPr lang="ja-JP" altLang="en-US" smtClean="0"/>
          </a:p>
        </p:txBody>
      </p:sp>
      <p:sp>
        <p:nvSpPr>
          <p:cNvPr id="3" name="コンテンツ プレースホルダ 2"/>
          <p:cNvSpPr>
            <a:spLocks noGrp="1"/>
          </p:cNvSpPr>
          <p:nvPr>
            <p:ph idx="1"/>
          </p:nvPr>
        </p:nvSpPr>
        <p:spPr>
          <a:xfrm>
            <a:off x="457200" y="1600200"/>
            <a:ext cx="8362950" cy="4525963"/>
          </a:xfrm>
        </p:spPr>
        <p:txBody>
          <a:bodyPr/>
          <a:lstStyle/>
          <a:p>
            <a:pPr>
              <a:buFont typeface="Arial" charset="0"/>
              <a:buNone/>
              <a:defRPr/>
            </a:pPr>
            <a:r>
              <a:rPr lang="ja-JP" altLang="en-US" sz="2800" dirty="0" smtClean="0"/>
              <a:t>予防の種類</a:t>
            </a:r>
            <a:endParaRPr lang="en-US" altLang="ja-JP" sz="2800" dirty="0" smtClean="0"/>
          </a:p>
          <a:p>
            <a:pPr>
              <a:defRPr/>
            </a:pPr>
            <a:r>
              <a:rPr lang="en-US" altLang="ja-JP" sz="2800" dirty="0" smtClean="0"/>
              <a:t>1</a:t>
            </a:r>
            <a:r>
              <a:rPr lang="ja-JP" altLang="ja-JP" sz="2800" dirty="0" smtClean="0"/>
              <a:t>次予防</a:t>
            </a:r>
            <a:r>
              <a:rPr lang="ja-JP" altLang="en-US" sz="2800" dirty="0" smtClean="0"/>
              <a:t>：　傷病者</a:t>
            </a:r>
            <a:r>
              <a:rPr lang="ja-JP" altLang="ja-JP" sz="2800" dirty="0" smtClean="0"/>
              <a:t>を出さない</a:t>
            </a:r>
            <a:endParaRPr lang="en-US" altLang="ja-JP" sz="2800" dirty="0" smtClean="0"/>
          </a:p>
          <a:p>
            <a:pPr>
              <a:defRPr/>
            </a:pPr>
            <a:r>
              <a:rPr lang="en-US" altLang="ja-JP" sz="2800" dirty="0" smtClean="0"/>
              <a:t>2</a:t>
            </a:r>
            <a:r>
              <a:rPr lang="ja-JP" altLang="ja-JP" sz="2800" dirty="0" smtClean="0"/>
              <a:t>次予防</a:t>
            </a:r>
            <a:r>
              <a:rPr lang="ja-JP" altLang="en-US" sz="2800" dirty="0" smtClean="0"/>
              <a:t>：　傷病者</a:t>
            </a:r>
            <a:r>
              <a:rPr lang="ja-JP" altLang="ja-JP" sz="2800" dirty="0" smtClean="0"/>
              <a:t>発生</a:t>
            </a:r>
            <a:r>
              <a:rPr lang="ja-JP" altLang="en-US" sz="2800" dirty="0" smtClean="0"/>
              <a:t>時の早期発見・早期対応</a:t>
            </a:r>
            <a:endParaRPr lang="en-US" altLang="ja-JP" sz="2800" dirty="0" smtClean="0"/>
          </a:p>
          <a:p>
            <a:pPr>
              <a:defRPr/>
            </a:pPr>
            <a:r>
              <a:rPr lang="en-US" altLang="ja-JP" sz="2800" dirty="0" smtClean="0">
                <a:solidFill>
                  <a:schemeClr val="bg1">
                    <a:lumMod val="65000"/>
                  </a:schemeClr>
                </a:solidFill>
              </a:rPr>
              <a:t>3</a:t>
            </a:r>
            <a:r>
              <a:rPr lang="ja-JP" altLang="ja-JP" sz="2800" dirty="0" smtClean="0">
                <a:solidFill>
                  <a:schemeClr val="bg1">
                    <a:lumMod val="65000"/>
                  </a:schemeClr>
                </a:solidFill>
              </a:rPr>
              <a:t>次予防</a:t>
            </a:r>
            <a:r>
              <a:rPr lang="ja-JP" altLang="en-US" sz="2800" dirty="0" smtClean="0">
                <a:solidFill>
                  <a:schemeClr val="bg1">
                    <a:lumMod val="65000"/>
                  </a:schemeClr>
                </a:solidFill>
              </a:rPr>
              <a:t>：　傷病者の作業復帰支援</a:t>
            </a:r>
            <a:endParaRPr lang="en-US" altLang="ja-JP" sz="2800" dirty="0" smtClean="0">
              <a:solidFill>
                <a:schemeClr val="bg1">
                  <a:lumMod val="65000"/>
                </a:schemeClr>
              </a:solidFill>
            </a:endParaRPr>
          </a:p>
          <a:p>
            <a:pPr>
              <a:buFont typeface="Arial" charset="0"/>
              <a:buNone/>
              <a:defRPr/>
            </a:pPr>
            <a:endParaRPr lang="en-US" altLang="ja-JP" sz="2800" dirty="0" smtClean="0"/>
          </a:p>
          <a:p>
            <a:pPr>
              <a:buFont typeface="Arial" charset="0"/>
              <a:buNone/>
              <a:defRPr/>
            </a:pPr>
            <a:r>
              <a:rPr lang="ja-JP" altLang="en-US" sz="2800" dirty="0" smtClean="0"/>
              <a:t>誰がやるのか</a:t>
            </a:r>
            <a:endParaRPr lang="en-US" altLang="ja-JP" sz="2800" dirty="0" smtClean="0"/>
          </a:p>
          <a:p>
            <a:pPr>
              <a:defRPr/>
            </a:pPr>
            <a:r>
              <a:rPr lang="ja-JP" altLang="en-US" sz="2800" dirty="0" smtClean="0"/>
              <a:t>作業者自身：</a:t>
            </a:r>
            <a:endParaRPr lang="en-US" altLang="ja-JP" sz="2800" dirty="0" smtClean="0"/>
          </a:p>
          <a:p>
            <a:pPr>
              <a:defRPr/>
            </a:pPr>
            <a:r>
              <a:rPr lang="ja-JP" altLang="en-US" sz="2800" dirty="0" smtClean="0">
                <a:latin typeface="+mn-ea"/>
              </a:rPr>
              <a:t>会社や職場：</a:t>
            </a:r>
            <a:endParaRPr lang="ja-JP" altLang="en-US" sz="2800" dirty="0"/>
          </a:p>
        </p:txBody>
      </p:sp>
      <p:cxnSp>
        <p:nvCxnSpPr>
          <p:cNvPr id="5" name="直線矢印コネクタ 4"/>
          <p:cNvCxnSpPr/>
          <p:nvPr/>
        </p:nvCxnSpPr>
        <p:spPr>
          <a:xfrm flipH="1" flipV="1">
            <a:off x="6216650" y="4292600"/>
            <a:ext cx="22225" cy="1512888"/>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5508625" y="5157788"/>
            <a:ext cx="1584325" cy="7937"/>
          </a:xfrm>
          <a:prstGeom prst="straightConnector1">
            <a:avLst/>
          </a:prstGeom>
          <a:ln w="539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0966" name="正方形/長方形 16"/>
          <p:cNvSpPr>
            <a:spLocks noChangeArrowheads="1"/>
          </p:cNvSpPr>
          <p:nvPr/>
        </p:nvSpPr>
        <p:spPr bwMode="auto">
          <a:xfrm>
            <a:off x="4587875" y="5949950"/>
            <a:ext cx="3327400" cy="460375"/>
          </a:xfrm>
          <a:prstGeom prst="rect">
            <a:avLst/>
          </a:prstGeom>
          <a:noFill/>
          <a:ln w="9525">
            <a:noFill/>
            <a:miter lim="800000"/>
            <a:headEnd/>
            <a:tailEnd/>
          </a:ln>
        </p:spPr>
        <p:txBody>
          <a:bodyPr wrap="none">
            <a:spAutoFit/>
          </a:bodyPr>
          <a:lstStyle/>
          <a:p>
            <a:r>
              <a:rPr lang="en-US" altLang="ja-JP" sz="2400"/>
              <a:t>2</a:t>
            </a:r>
            <a:r>
              <a:rPr lang="ja-JP" altLang="en-US" sz="2400"/>
              <a:t>軸でリスクを同定・包囲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2"/>
          <p:cNvSpPr>
            <a:spLocks noGrp="1"/>
          </p:cNvSpPr>
          <p:nvPr>
            <p:ph type="title"/>
          </p:nvPr>
        </p:nvSpPr>
        <p:spPr>
          <a:xfrm>
            <a:off x="468313" y="765175"/>
            <a:ext cx="8229600" cy="1143000"/>
          </a:xfrm>
        </p:spPr>
        <p:txBody>
          <a:bodyPr/>
          <a:lstStyle/>
          <a:p>
            <a:pPr eaLnBrk="1" hangingPunct="1"/>
            <a:r>
              <a:rPr lang="ja-JP" altLang="en-US" smtClean="0"/>
              <a:t>作業員自身がすべきこと</a:t>
            </a:r>
            <a:r>
              <a:rPr lang="en-US" altLang="ja-JP" smtClean="0"/>
              <a:t/>
            </a:r>
            <a:br>
              <a:rPr lang="en-US" altLang="ja-JP" smtClean="0"/>
            </a:br>
            <a:r>
              <a:rPr lang="en-US" altLang="ja-JP" sz="3200" smtClean="0"/>
              <a:t>『</a:t>
            </a:r>
            <a:r>
              <a:rPr lang="ja-JP" altLang="en-US" sz="3200" smtClean="0"/>
              <a:t>これだけはしよう！</a:t>
            </a:r>
            <a:r>
              <a:rPr lang="en-US" altLang="ja-JP" sz="3200" smtClean="0"/>
              <a:t>』</a:t>
            </a:r>
            <a:endParaRPr lang="ja-JP" altLang="en-US" sz="3200" smtClean="0"/>
          </a:p>
        </p:txBody>
      </p:sp>
      <p:sp>
        <p:nvSpPr>
          <p:cNvPr id="43010" name="コンテンツ プレースホルダ 3"/>
          <p:cNvSpPr>
            <a:spLocks noGrp="1"/>
          </p:cNvSpPr>
          <p:nvPr>
            <p:ph idx="1"/>
          </p:nvPr>
        </p:nvSpPr>
        <p:spPr>
          <a:xfrm>
            <a:off x="250825" y="2276475"/>
            <a:ext cx="8569325" cy="4178300"/>
          </a:xfrm>
        </p:spPr>
        <p:txBody>
          <a:bodyPr/>
          <a:lstStyle/>
          <a:p>
            <a:pPr lvl="1" eaLnBrk="1" hangingPunct="1">
              <a:buFontTx/>
              <a:buAutoNum type="circleNumDbPlain"/>
            </a:pPr>
            <a:r>
              <a:rPr lang="ja-JP" altLang="en-US" sz="4000" dirty="0" smtClean="0"/>
              <a:t>健康管理の確認</a:t>
            </a:r>
            <a:endParaRPr lang="en-US" altLang="ja-JP" sz="4000" dirty="0" smtClean="0"/>
          </a:p>
          <a:p>
            <a:pPr lvl="1" eaLnBrk="1" hangingPunct="1">
              <a:buFontTx/>
              <a:buAutoNum type="circleNumDbPlain"/>
            </a:pPr>
            <a:r>
              <a:rPr lang="ja-JP" altLang="en-US" sz="4000" dirty="0" smtClean="0"/>
              <a:t>作業前日から当日朝の注意</a:t>
            </a:r>
            <a:endParaRPr lang="en-US" altLang="ja-JP" sz="4000" dirty="0" smtClean="0"/>
          </a:p>
          <a:p>
            <a:pPr lvl="1" eaLnBrk="1" hangingPunct="1">
              <a:buFontTx/>
              <a:buAutoNum type="circleNumDbPlain"/>
            </a:pPr>
            <a:r>
              <a:rPr lang="ja-JP" altLang="en-US" sz="4000" dirty="0" smtClean="0"/>
              <a:t>作業前の体調チェック</a:t>
            </a:r>
            <a:endParaRPr lang="en-US" altLang="ja-JP" sz="4000" dirty="0" smtClean="0"/>
          </a:p>
          <a:p>
            <a:pPr lvl="1" eaLnBrk="1" hangingPunct="1">
              <a:buFontTx/>
              <a:buAutoNum type="circleNumDbPlain"/>
            </a:pPr>
            <a:r>
              <a:rPr lang="ja-JP" altLang="en-US" sz="4000" dirty="0" smtClean="0"/>
              <a:t>定期的な休憩と適切な飲水</a:t>
            </a:r>
            <a:endParaRPr lang="en-US" altLang="ja-JP" sz="4000" dirty="0" smtClean="0"/>
          </a:p>
          <a:p>
            <a:pPr lvl="1" eaLnBrk="1" hangingPunct="1">
              <a:buFontTx/>
              <a:buAutoNum type="circleNumDbPlain"/>
            </a:pPr>
            <a:r>
              <a:rPr lang="ja-JP" altLang="en-US" sz="4000" dirty="0" smtClean="0"/>
              <a:t>クールベストの着用</a:t>
            </a:r>
          </a:p>
        </p:txBody>
      </p:sp>
      <p:sp>
        <p:nvSpPr>
          <p:cNvPr id="43011" name="正方形/長方形 3"/>
          <p:cNvSpPr>
            <a:spLocks noChangeArrowheads="1"/>
          </p:cNvSpPr>
          <p:nvPr/>
        </p:nvSpPr>
        <p:spPr bwMode="auto">
          <a:xfrm>
            <a:off x="179388" y="188913"/>
            <a:ext cx="3576637" cy="368300"/>
          </a:xfrm>
          <a:prstGeom prst="rect">
            <a:avLst/>
          </a:prstGeom>
          <a:noFill/>
          <a:ln w="9525">
            <a:noFill/>
            <a:miter lim="800000"/>
            <a:headEnd/>
            <a:tailEnd/>
          </a:ln>
        </p:spPr>
        <p:txBody>
          <a:bodyPr wrap="none">
            <a:spAutoFit/>
          </a:bodyPr>
          <a:lstStyle/>
          <a:p>
            <a:r>
              <a:rPr lang="ja-JP" altLang="en-US"/>
              <a:t>福一復旧作業における熱中症対策</a:t>
            </a:r>
          </a:p>
        </p:txBody>
      </p:sp>
      <p:sp>
        <p:nvSpPr>
          <p:cNvPr id="43012" name="正方形/長方形 1"/>
          <p:cNvSpPr>
            <a:spLocks noChangeArrowheads="1"/>
          </p:cNvSpPr>
          <p:nvPr/>
        </p:nvSpPr>
        <p:spPr bwMode="auto">
          <a:xfrm>
            <a:off x="4284663" y="188913"/>
            <a:ext cx="4674678" cy="369332"/>
          </a:xfrm>
          <a:prstGeom prst="rect">
            <a:avLst/>
          </a:prstGeom>
          <a:noFill/>
          <a:ln w="9525">
            <a:noFill/>
            <a:miter lim="800000"/>
            <a:headEnd/>
            <a:tailEnd/>
          </a:ln>
        </p:spPr>
        <p:txBody>
          <a:bodyPr wrap="none">
            <a:spAutoFit/>
          </a:bodyPr>
          <a:lstStyle/>
          <a:p>
            <a:r>
              <a:rPr lang="ja-JP" altLang="en-US" dirty="0"/>
              <a:t>「初年度から継続的に発信しているメッセージ</a:t>
            </a:r>
            <a:r>
              <a:rPr lang="ja-JP" altLang="en-US" dirty="0" smtClean="0"/>
              <a:t>」</a:t>
            </a:r>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4"/>
          <p:cNvSpPr>
            <a:spLocks noGrp="1"/>
          </p:cNvSpPr>
          <p:nvPr>
            <p:ph type="title"/>
          </p:nvPr>
        </p:nvSpPr>
        <p:spPr/>
        <p:txBody>
          <a:bodyPr/>
          <a:lstStyle/>
          <a:p>
            <a:pPr eaLnBrk="1" hangingPunct="1"/>
            <a:r>
              <a:rPr lang="ja-JP" altLang="en-US" sz="3600" smtClean="0"/>
              <a:t>①　健康管理の確認</a:t>
            </a:r>
            <a:r>
              <a:rPr lang="en-US" altLang="ja-JP" sz="2400" smtClean="0"/>
              <a:t/>
            </a:r>
            <a:br>
              <a:rPr lang="en-US" altLang="ja-JP" sz="2400" smtClean="0"/>
            </a:br>
            <a:r>
              <a:rPr lang="ja-JP" altLang="en-US" sz="2400" smtClean="0"/>
              <a:t>（上司が作業員に確認しておくべきこと）</a:t>
            </a:r>
          </a:p>
        </p:txBody>
      </p:sp>
      <p:sp>
        <p:nvSpPr>
          <p:cNvPr id="10243" name="コンテンツ プレースホルダ 5"/>
          <p:cNvSpPr>
            <a:spLocks noGrp="1"/>
          </p:cNvSpPr>
          <p:nvPr>
            <p:ph idx="1"/>
          </p:nvPr>
        </p:nvSpPr>
        <p:spPr>
          <a:xfrm>
            <a:off x="457200" y="1628775"/>
            <a:ext cx="8229600" cy="5040313"/>
          </a:xfrm>
        </p:spPr>
        <p:txBody>
          <a:bodyPr/>
          <a:lstStyle/>
          <a:p>
            <a:pPr marL="452438" indent="-452438" eaLnBrk="1" hangingPunct="1">
              <a:buFont typeface="Wingdings" pitchFamily="2" charset="2"/>
              <a:buChar char="p"/>
              <a:defRPr/>
            </a:pPr>
            <a:r>
              <a:rPr lang="ja-JP" altLang="en-US" sz="2400" dirty="0" smtClean="0"/>
              <a:t>定期的に健康診断を受けていますか？</a:t>
            </a:r>
            <a:endParaRPr lang="en-US" altLang="ja-JP" sz="2400" dirty="0" smtClean="0"/>
          </a:p>
          <a:p>
            <a:pPr marL="452438" indent="-452438" eaLnBrk="1" hangingPunct="1">
              <a:buFont typeface="Wingdings" pitchFamily="2" charset="2"/>
              <a:buChar char="p"/>
              <a:defRPr/>
            </a:pPr>
            <a:r>
              <a:rPr lang="ja-JP" altLang="en-US" sz="2400" dirty="0" smtClean="0"/>
              <a:t>治療が必要といわれた病気があるのに、放置していませんか？</a:t>
            </a:r>
            <a:endParaRPr lang="en-US" altLang="ja-JP" sz="2400" dirty="0" smtClean="0"/>
          </a:p>
          <a:p>
            <a:pPr marL="452438" indent="-452438" eaLnBrk="1" hangingPunct="1">
              <a:buFont typeface="Wingdings" pitchFamily="2" charset="2"/>
              <a:buChar char="p"/>
              <a:defRPr/>
            </a:pPr>
            <a:r>
              <a:rPr lang="ja-JP" altLang="en-US" sz="2400" dirty="0" smtClean="0"/>
              <a:t>病気を治療していたのに、薬切れや自己判断で中断していませんか？</a:t>
            </a:r>
            <a:endParaRPr lang="en-US" altLang="ja-JP" sz="800" dirty="0" smtClean="0"/>
          </a:p>
          <a:p>
            <a:pPr marL="452438" indent="-452438" eaLnBrk="1" hangingPunct="1">
              <a:buFont typeface="Wingdings" pitchFamily="2" charset="2"/>
              <a:buChar char="p"/>
              <a:defRPr/>
            </a:pPr>
            <a:r>
              <a:rPr lang="ja-JP" altLang="en-US" sz="2400" dirty="0" smtClean="0"/>
              <a:t>医師から、仕事について制限を受けていませんか？</a:t>
            </a:r>
            <a:endParaRPr lang="en-US" altLang="ja-JP" sz="2400" dirty="0" smtClean="0"/>
          </a:p>
          <a:p>
            <a:pPr algn="ctr" eaLnBrk="1" hangingPunct="1">
              <a:buFont typeface="Arial" charset="0"/>
              <a:buNone/>
              <a:defRPr/>
            </a:pPr>
            <a:r>
              <a:rPr lang="ja-JP" altLang="en-US" sz="2800" dirty="0" smtClean="0">
                <a:solidFill>
                  <a:srgbClr val="FF0000"/>
                </a:solidFill>
                <a:latin typeface="HGP創英角ﾎﾟｯﾌﾟ体" pitchFamily="50" charset="-128"/>
                <a:ea typeface="HGP創英角ﾎﾟｯﾌﾟ体" pitchFamily="50" charset="-128"/>
              </a:rPr>
              <a:t>　特に、糖尿病、高血圧、心臓病、腎臓病などと診断されている作業員はリスク管理要！</a:t>
            </a:r>
            <a:endParaRPr lang="ja-JP" altLang="en-US" sz="2800" dirty="0" smtClean="0"/>
          </a:p>
        </p:txBody>
      </p:sp>
      <p:sp>
        <p:nvSpPr>
          <p:cNvPr id="45059" name="Text Box 6"/>
          <p:cNvSpPr txBox="1">
            <a:spLocks noChangeArrowheads="1"/>
          </p:cNvSpPr>
          <p:nvPr/>
        </p:nvSpPr>
        <p:spPr bwMode="auto">
          <a:xfrm>
            <a:off x="684213" y="5300663"/>
            <a:ext cx="7775575" cy="954087"/>
          </a:xfrm>
          <a:prstGeom prst="rect">
            <a:avLst/>
          </a:prstGeom>
          <a:noFill/>
          <a:ln w="38100">
            <a:solidFill>
              <a:srgbClr val="FF0000"/>
            </a:solidFill>
            <a:miter lim="800000"/>
            <a:headEnd/>
            <a:tailEnd/>
          </a:ln>
        </p:spPr>
        <p:txBody>
          <a:bodyPr>
            <a:spAutoFit/>
          </a:bodyPr>
          <a:lstStyle/>
          <a:p>
            <a:pPr marL="265113" indent="187325"/>
            <a:r>
              <a:rPr lang="en-US" altLang="ja-JP" sz="2800"/>
              <a:t>『</a:t>
            </a:r>
            <a:r>
              <a:rPr lang="ja-JP" altLang="en-US" sz="2800"/>
              <a:t>該当する、または、分からない場合は、</a:t>
            </a:r>
          </a:p>
          <a:p>
            <a:pPr marL="265113" indent="187325"/>
            <a:r>
              <a:rPr lang="ja-JP" altLang="en-US" sz="2800"/>
              <a:t>必ず、上長に報告して判断を仰いでください</a:t>
            </a:r>
            <a:r>
              <a:rPr lang="en-US" altLang="ja-JP" sz="2800"/>
              <a:t>』</a:t>
            </a:r>
            <a:endParaRPr lang="ja-JP" altLang="en-US" sz="2800"/>
          </a:p>
        </p:txBody>
      </p:sp>
      <p:sp>
        <p:nvSpPr>
          <p:cNvPr id="45060" name="正方形/長方形 1"/>
          <p:cNvSpPr>
            <a:spLocks noChangeArrowheads="1"/>
          </p:cNvSpPr>
          <p:nvPr/>
        </p:nvSpPr>
        <p:spPr bwMode="auto">
          <a:xfrm>
            <a:off x="365659" y="6451600"/>
            <a:ext cx="8598829" cy="400110"/>
          </a:xfrm>
          <a:prstGeom prst="rect">
            <a:avLst/>
          </a:prstGeom>
          <a:noFill/>
          <a:ln w="9525">
            <a:noFill/>
            <a:miter lim="800000"/>
            <a:headEnd/>
            <a:tailEnd/>
          </a:ln>
        </p:spPr>
        <p:txBody>
          <a:bodyPr wrap="none">
            <a:spAutoFit/>
          </a:bodyPr>
          <a:lstStyle/>
          <a:p>
            <a:r>
              <a:rPr lang="ja-JP" altLang="en-US" sz="2000" dirty="0">
                <a:solidFill>
                  <a:srgbClr val="FF0000"/>
                </a:solidFill>
              </a:rPr>
              <a:t>元請け各社はもちろん、特に協力企業さんの作業者も含め呼びかけ・活動を！</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タイトル 1"/>
          <p:cNvSpPr>
            <a:spLocks noGrp="1"/>
          </p:cNvSpPr>
          <p:nvPr>
            <p:ph type="title"/>
          </p:nvPr>
        </p:nvSpPr>
        <p:spPr/>
        <p:txBody>
          <a:bodyPr/>
          <a:lstStyle/>
          <a:p>
            <a:r>
              <a:rPr lang="ja-JP" altLang="en-US" smtClean="0"/>
              <a:t>誰が熱中症になりやすいか？</a:t>
            </a:r>
          </a:p>
        </p:txBody>
      </p:sp>
      <p:sp>
        <p:nvSpPr>
          <p:cNvPr id="47106" name="コンテンツ プレースホルダ 2"/>
          <p:cNvSpPr>
            <a:spLocks noGrp="1"/>
          </p:cNvSpPr>
          <p:nvPr>
            <p:ph idx="1"/>
          </p:nvPr>
        </p:nvSpPr>
        <p:spPr/>
        <p:txBody>
          <a:bodyPr/>
          <a:lstStyle/>
          <a:p>
            <a:pPr>
              <a:buFont typeface="Arial" charset="0"/>
              <a:buNone/>
            </a:pPr>
            <a:r>
              <a:rPr lang="ja-JP" altLang="en-US" sz="2000" dirty="0" smtClean="0"/>
              <a:t>教科書的事項</a:t>
            </a:r>
            <a:endParaRPr lang="en-US" altLang="ja-JP" sz="2000" dirty="0" smtClean="0"/>
          </a:p>
          <a:p>
            <a:r>
              <a:rPr lang="ja-JP" altLang="en-US" sz="2000" u="sng" dirty="0" smtClean="0"/>
              <a:t>糖尿病、高血圧、心臓病、腎臓病、広範囲の皮膚疾患、メンタルヘルス</a:t>
            </a:r>
            <a:endParaRPr lang="en-US" altLang="ja-JP" sz="2000" dirty="0" smtClean="0"/>
          </a:p>
          <a:p>
            <a:r>
              <a:rPr lang="ja-JP" altLang="en-US" sz="2000" dirty="0" smtClean="0"/>
              <a:t>壮年作業者（</a:t>
            </a:r>
            <a:r>
              <a:rPr lang="en-US" altLang="ja-JP" sz="2000" dirty="0" smtClean="0"/>
              <a:t>45-60</a:t>
            </a:r>
            <a:r>
              <a:rPr lang="ja-JP" altLang="en-US" sz="2000" dirty="0" smtClean="0"/>
              <a:t>歳）</a:t>
            </a:r>
            <a:endParaRPr lang="en-US" altLang="ja-JP" sz="2000" dirty="0" smtClean="0"/>
          </a:p>
          <a:p>
            <a:pPr marL="342900" lvl="1" indent="-342900">
              <a:buFont typeface="Arial" charset="0"/>
              <a:buChar char="•"/>
            </a:pPr>
            <a:r>
              <a:rPr lang="ja-JP" altLang="en-US" sz="2000" dirty="0" smtClean="0"/>
              <a:t>作業に不慣れな作業者（作業初日や</a:t>
            </a:r>
            <a:r>
              <a:rPr lang="en-US" altLang="ja-JP" sz="2000" dirty="0" smtClean="0"/>
              <a:t>2</a:t>
            </a:r>
            <a:r>
              <a:rPr lang="ja-JP" altLang="en-US" sz="2000" dirty="0" smtClean="0"/>
              <a:t>日目）</a:t>
            </a:r>
            <a:endParaRPr lang="en-US" altLang="ja-JP" sz="2000" dirty="0" smtClean="0"/>
          </a:p>
          <a:p>
            <a:r>
              <a:rPr lang="ja-JP" altLang="en-US" sz="2000" dirty="0" smtClean="0"/>
              <a:t>当日、体調が悪い作業者（感冒・下痢）</a:t>
            </a:r>
            <a:endParaRPr lang="en-US" altLang="ja-JP" sz="2000" dirty="0" smtClean="0"/>
          </a:p>
          <a:p>
            <a:pPr>
              <a:buFont typeface="Arial" charset="0"/>
              <a:buNone/>
            </a:pPr>
            <a:endParaRPr lang="en-US" altLang="ja-JP" sz="2000" dirty="0" smtClean="0"/>
          </a:p>
          <a:p>
            <a:pPr>
              <a:buFont typeface="Arial" charset="0"/>
              <a:buNone/>
            </a:pPr>
            <a:r>
              <a:rPr lang="ja-JP" altLang="en-US" sz="2000" u="sng" dirty="0" smtClean="0">
                <a:solidFill>
                  <a:srgbClr val="FF0000"/>
                </a:solidFill>
              </a:rPr>
              <a:t>福一での状況特性（Ｈ</a:t>
            </a:r>
            <a:r>
              <a:rPr lang="en-US" altLang="ja-JP" sz="2000" u="sng" dirty="0" smtClean="0">
                <a:solidFill>
                  <a:srgbClr val="FF0000"/>
                </a:solidFill>
              </a:rPr>
              <a:t>23</a:t>
            </a:r>
            <a:r>
              <a:rPr lang="ja-JP" altLang="en-US" sz="2000" u="sng" dirty="0" smtClean="0">
                <a:solidFill>
                  <a:srgbClr val="FF0000"/>
                </a:solidFill>
              </a:rPr>
              <a:t>年・福島労働局データより）</a:t>
            </a:r>
            <a:endParaRPr lang="en-US" altLang="ja-JP" sz="2000" u="sng" dirty="0" smtClean="0">
              <a:solidFill>
                <a:srgbClr val="FF0000"/>
              </a:solidFill>
            </a:endParaRPr>
          </a:p>
          <a:p>
            <a:r>
              <a:rPr lang="en-US" altLang="ja-JP" sz="2000" dirty="0" smtClean="0">
                <a:solidFill>
                  <a:srgbClr val="FF0000"/>
                </a:solidFill>
              </a:rPr>
              <a:t>20-40</a:t>
            </a:r>
            <a:r>
              <a:rPr lang="ja-JP" altLang="en-US" sz="2000" dirty="0" smtClean="0">
                <a:solidFill>
                  <a:srgbClr val="FF0000"/>
                </a:solidFill>
              </a:rPr>
              <a:t>代が</a:t>
            </a:r>
            <a:r>
              <a:rPr lang="en-US" altLang="ja-JP" sz="2000" dirty="0" smtClean="0">
                <a:solidFill>
                  <a:srgbClr val="FF0000"/>
                </a:solidFill>
              </a:rPr>
              <a:t>77</a:t>
            </a:r>
            <a:r>
              <a:rPr lang="ja-JP" altLang="en-US" sz="2000" dirty="0" smtClean="0">
                <a:solidFill>
                  <a:srgbClr val="FF0000"/>
                </a:solidFill>
              </a:rPr>
              <a:t>％</a:t>
            </a:r>
            <a:endParaRPr lang="en-US" altLang="ja-JP" sz="2000" dirty="0" smtClean="0">
              <a:solidFill>
                <a:srgbClr val="FF0000"/>
              </a:solidFill>
            </a:endParaRPr>
          </a:p>
          <a:p>
            <a:r>
              <a:rPr lang="ja-JP" altLang="en-US" sz="2000" dirty="0" smtClean="0"/>
              <a:t>最多は</a:t>
            </a:r>
            <a:r>
              <a:rPr lang="en-US" altLang="ja-JP" sz="2000" dirty="0" smtClean="0"/>
              <a:t>40</a:t>
            </a:r>
            <a:r>
              <a:rPr lang="ja-JP" altLang="en-US" sz="2000" dirty="0" smtClean="0"/>
              <a:t>代</a:t>
            </a:r>
            <a:r>
              <a:rPr lang="en-US" altLang="ja-JP" sz="2000" dirty="0" smtClean="0"/>
              <a:t>30%</a:t>
            </a:r>
          </a:p>
          <a:p>
            <a:r>
              <a:rPr lang="en-US" altLang="ja-JP" sz="2000" dirty="0" smtClean="0"/>
              <a:t>20</a:t>
            </a:r>
            <a:r>
              <a:rPr lang="ja-JP" altLang="en-US" sz="2000" dirty="0" smtClean="0"/>
              <a:t>代と</a:t>
            </a:r>
            <a:r>
              <a:rPr lang="en-US" altLang="ja-JP" sz="2000" dirty="0" smtClean="0"/>
              <a:t>30</a:t>
            </a:r>
            <a:r>
              <a:rPr lang="ja-JP" altLang="en-US" sz="2000" dirty="0" smtClean="0"/>
              <a:t>代ともに２割</a:t>
            </a:r>
            <a:endParaRPr lang="en-US" altLang="ja-JP" sz="2000" dirty="0" smtClean="0"/>
          </a:p>
          <a:p>
            <a:endParaRPr lang="en-US" altLang="ja-JP" sz="2000" dirty="0" smtClean="0"/>
          </a:p>
          <a:p>
            <a:endParaRPr lang="en-US" altLang="ja-JP" sz="2000" dirty="0" smtClean="0"/>
          </a:p>
          <a:p>
            <a:endParaRPr lang="ja-JP" altLang="en-US" sz="2000" dirty="0" smtClean="0"/>
          </a:p>
        </p:txBody>
      </p:sp>
      <p:graphicFrame>
        <p:nvGraphicFramePr>
          <p:cNvPr id="4" name="グラフ 3"/>
          <p:cNvGraphicFramePr/>
          <p:nvPr/>
        </p:nvGraphicFramePr>
        <p:xfrm>
          <a:off x="3131840" y="4005064"/>
          <a:ext cx="3742685" cy="2472490"/>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1695450" y="6237288"/>
            <a:ext cx="6261100" cy="36988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ja-JP" altLang="en-US" dirty="0"/>
              <a:t>福一では持病があることに加え、若年者においても注意が必要</a:t>
            </a:r>
          </a:p>
        </p:txBody>
      </p:sp>
      <p:sp>
        <p:nvSpPr>
          <p:cNvPr id="6" name="角丸四角形吹き出し 5"/>
          <p:cNvSpPr/>
          <p:nvPr/>
        </p:nvSpPr>
        <p:spPr>
          <a:xfrm>
            <a:off x="7235825" y="5732463"/>
            <a:ext cx="1657350" cy="325437"/>
          </a:xfrm>
          <a:prstGeom prst="wedgeRoundRectCallout">
            <a:avLst>
              <a:gd name="adj1" fmla="val -33119"/>
              <a:gd name="adj2" fmla="val 1212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若くてもなる</a:t>
            </a:r>
          </a:p>
        </p:txBody>
      </p:sp>
      <p:sp>
        <p:nvSpPr>
          <p:cNvPr id="7" name="正方形/長方形 6"/>
          <p:cNvSpPr/>
          <p:nvPr/>
        </p:nvSpPr>
        <p:spPr>
          <a:xfrm>
            <a:off x="323850" y="188913"/>
            <a:ext cx="646113" cy="3683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ja-JP" altLang="en-US" dirty="0"/>
              <a:t>解説</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2132</Words>
  <Application>Microsoft Office PowerPoint</Application>
  <PresentationFormat>画面に合わせる (4:3)</PresentationFormat>
  <Paragraphs>409</Paragraphs>
  <Slides>46</Slides>
  <Notes>46</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Office ​​テーマ</vt:lpstr>
      <vt:lpstr>１Ｆ復旧作業者健康管理  ４季目の夏に向けて</vt:lpstr>
      <vt:lpstr>熱中症</vt:lpstr>
      <vt:lpstr>熱中症とは</vt:lpstr>
      <vt:lpstr>熱中症の症状</vt:lpstr>
      <vt:lpstr>熱中症の基本的な予防策</vt:lpstr>
      <vt:lpstr>予防の考え方 2つの軸</vt:lpstr>
      <vt:lpstr>作業員自身がすべきこと 『これだけはしよう！』</vt:lpstr>
      <vt:lpstr>①　健康管理の確認 （上司が作業員に確認しておくべきこと）</vt:lpstr>
      <vt:lpstr>誰が熱中症になりやすいか？</vt:lpstr>
      <vt:lpstr>どんな日に熱中症がおこりやすいか</vt:lpstr>
      <vt:lpstr>重症例はいつ発生するか</vt:lpstr>
      <vt:lpstr>熱順化</vt:lpstr>
      <vt:lpstr>②作業前日から当日朝の注意(1)</vt:lpstr>
      <vt:lpstr>②作業前日から当日朝の注意(2)</vt:lpstr>
      <vt:lpstr>③　作業前のチェック</vt:lpstr>
      <vt:lpstr>（例）毎朝の体調チェックシート</vt:lpstr>
      <vt:lpstr>作業前集合時のチェック事項</vt:lpstr>
      <vt:lpstr>④定期的な休憩と飲水(1)</vt:lpstr>
      <vt:lpstr>熱中症予防用飲料</vt:lpstr>
      <vt:lpstr>スポーツドリンク</vt:lpstr>
      <vt:lpstr>⑤飲水と塩分摂取</vt:lpstr>
      <vt:lpstr>熱中症予防製品の例</vt:lpstr>
      <vt:lpstr>⑥クールベストの着用</vt:lpstr>
      <vt:lpstr>PowerPoint プレゼンテーション</vt:lpstr>
      <vt:lpstr>管理者がすべきこと 『これだけはしよう！』</vt:lpstr>
      <vt:lpstr>WBGT値</vt:lpstr>
      <vt:lpstr>保護具等による補正</vt:lpstr>
      <vt:lpstr>PowerPoint プレゼンテーション</vt:lpstr>
      <vt:lpstr>値の解釈</vt:lpstr>
      <vt:lpstr>ＷＢＧＴ値参照先</vt:lpstr>
      <vt:lpstr>熱中症が発生したら</vt:lpstr>
      <vt:lpstr>具合が悪くなった作業者</vt:lpstr>
      <vt:lpstr>発生時の現場対応</vt:lpstr>
      <vt:lpstr>具体的に予防計画をたてるために</vt:lpstr>
      <vt:lpstr>実際に使ってみましょう！</vt:lpstr>
      <vt:lpstr>昨年までに効果の高かった対策</vt:lpstr>
      <vt:lpstr>害虫対策：ハチ</vt:lpstr>
      <vt:lpstr>蜂アレルギーについて （アナフィラキシーショック）</vt:lpstr>
      <vt:lpstr>害虫対策：ハチ</vt:lpstr>
      <vt:lpstr>ハチの毒袋</vt:lpstr>
      <vt:lpstr>こんなときどうする？</vt:lpstr>
      <vt:lpstr>害虫対策：ヘビ</vt:lpstr>
      <vt:lpstr>PowerPoint プレゼンテーション</vt:lpstr>
      <vt:lpstr>害虫対策：ネズミ</vt:lpstr>
      <vt:lpstr>ご安全に！</vt:lpstr>
      <vt:lpstr>情報源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福島第一原子力発電所における熱中症教育</dc:title>
  <dc:creator>平岡　晃</dc:creator>
  <cp:lastModifiedBy>立石</cp:lastModifiedBy>
  <cp:revision>386</cp:revision>
  <dcterms:created xsi:type="dcterms:W3CDTF">2011-06-23T07:43:06Z</dcterms:created>
  <dcterms:modified xsi:type="dcterms:W3CDTF">2014-04-11T07:13:29Z</dcterms:modified>
</cp:coreProperties>
</file>