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sldIdLst>
    <p:sldId id="256" r:id="rId4"/>
    <p:sldId id="285" r:id="rId5"/>
    <p:sldId id="275" r:id="rId6"/>
    <p:sldId id="289" r:id="rId7"/>
    <p:sldId id="288" r:id="rId8"/>
    <p:sldId id="286" r:id="rId9"/>
    <p:sldId id="280" r:id="rId10"/>
    <p:sldId id="287" r:id="rId11"/>
    <p:sldId id="282" r:id="rId12"/>
    <p:sldId id="257" r:id="rId13"/>
    <p:sldId id="258" r:id="rId14"/>
    <p:sldId id="284"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C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0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9662EAB-7C72-46A2-BD95-D4E25D6BA4EC}" type="datetimeFigureOut">
              <a:rPr kumimoji="1" lang="ja-JP" altLang="en-US" smtClean="0"/>
              <a:t>2014/8/18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C34E1D-E458-46F4-B0FC-AFBFD04474D2}" type="slidenum">
              <a:rPr kumimoji="1" lang="ja-JP" altLang="en-US" smtClean="0"/>
              <a:t>‹#›</a:t>
            </a:fld>
            <a:endParaRPr kumimoji="1" lang="ja-JP" altLang="en-US"/>
          </a:p>
        </p:txBody>
      </p:sp>
    </p:spTree>
    <p:extLst>
      <p:ext uri="{BB962C8B-B14F-4D97-AF65-F5344CB8AC3E}">
        <p14:creationId xmlns:p14="http://schemas.microsoft.com/office/powerpoint/2010/main" val="3721035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662EAB-7C72-46A2-BD95-D4E25D6BA4EC}" type="datetimeFigureOut">
              <a:rPr kumimoji="1" lang="ja-JP" altLang="en-US" smtClean="0"/>
              <a:t>2014/8/18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C34E1D-E458-46F4-B0FC-AFBFD04474D2}" type="slidenum">
              <a:rPr kumimoji="1" lang="ja-JP" altLang="en-US" smtClean="0"/>
              <a:t>‹#›</a:t>
            </a:fld>
            <a:endParaRPr kumimoji="1" lang="ja-JP" altLang="en-US"/>
          </a:p>
        </p:txBody>
      </p:sp>
    </p:spTree>
    <p:extLst>
      <p:ext uri="{BB962C8B-B14F-4D97-AF65-F5344CB8AC3E}">
        <p14:creationId xmlns:p14="http://schemas.microsoft.com/office/powerpoint/2010/main" val="905408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662EAB-7C72-46A2-BD95-D4E25D6BA4EC}" type="datetimeFigureOut">
              <a:rPr kumimoji="1" lang="ja-JP" altLang="en-US" smtClean="0"/>
              <a:t>2014/8/18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C34E1D-E458-46F4-B0FC-AFBFD04474D2}" type="slidenum">
              <a:rPr kumimoji="1" lang="ja-JP" altLang="en-US" smtClean="0"/>
              <a:t>‹#›</a:t>
            </a:fld>
            <a:endParaRPr kumimoji="1" lang="ja-JP" altLang="en-US"/>
          </a:p>
        </p:txBody>
      </p:sp>
    </p:spTree>
    <p:extLst>
      <p:ext uri="{BB962C8B-B14F-4D97-AF65-F5344CB8AC3E}">
        <p14:creationId xmlns:p14="http://schemas.microsoft.com/office/powerpoint/2010/main" val="2446401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0847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31347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15283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26426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43382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793439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036973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80091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662EAB-7C72-46A2-BD95-D4E25D6BA4EC}" type="datetimeFigureOut">
              <a:rPr kumimoji="1" lang="ja-JP" altLang="en-US" smtClean="0"/>
              <a:t>2014/8/18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C34E1D-E458-46F4-B0FC-AFBFD04474D2}" type="slidenum">
              <a:rPr kumimoji="1" lang="ja-JP" altLang="en-US" smtClean="0"/>
              <a:t>‹#›</a:t>
            </a:fld>
            <a:endParaRPr kumimoji="1" lang="ja-JP" altLang="en-US"/>
          </a:p>
        </p:txBody>
      </p:sp>
    </p:spTree>
    <p:extLst>
      <p:ext uri="{BB962C8B-B14F-4D97-AF65-F5344CB8AC3E}">
        <p14:creationId xmlns:p14="http://schemas.microsoft.com/office/powerpoint/2010/main" val="42282843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98267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409417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271659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045139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95347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072504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319779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775075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51301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8397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9662EAB-7C72-46A2-BD95-D4E25D6BA4EC}" type="datetimeFigureOut">
              <a:rPr kumimoji="1" lang="ja-JP" altLang="en-US" smtClean="0"/>
              <a:t>2014/8/18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C34E1D-E458-46F4-B0FC-AFBFD04474D2}" type="slidenum">
              <a:rPr kumimoji="1" lang="ja-JP" altLang="en-US" smtClean="0"/>
              <a:t>‹#›</a:t>
            </a:fld>
            <a:endParaRPr kumimoji="1" lang="ja-JP" altLang="en-US"/>
          </a:p>
        </p:txBody>
      </p:sp>
    </p:spTree>
    <p:extLst>
      <p:ext uri="{BB962C8B-B14F-4D97-AF65-F5344CB8AC3E}">
        <p14:creationId xmlns:p14="http://schemas.microsoft.com/office/powerpoint/2010/main" val="26342779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766552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52849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9237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3855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9662EAB-7C72-46A2-BD95-D4E25D6BA4EC}" type="datetimeFigureOut">
              <a:rPr kumimoji="1" lang="ja-JP" altLang="en-US" smtClean="0"/>
              <a:t>2014/8/18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C34E1D-E458-46F4-B0FC-AFBFD04474D2}" type="slidenum">
              <a:rPr kumimoji="1" lang="ja-JP" altLang="en-US" smtClean="0"/>
              <a:t>‹#›</a:t>
            </a:fld>
            <a:endParaRPr kumimoji="1" lang="ja-JP" altLang="en-US"/>
          </a:p>
        </p:txBody>
      </p:sp>
    </p:spTree>
    <p:extLst>
      <p:ext uri="{BB962C8B-B14F-4D97-AF65-F5344CB8AC3E}">
        <p14:creationId xmlns:p14="http://schemas.microsoft.com/office/powerpoint/2010/main" val="284878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9662EAB-7C72-46A2-BD95-D4E25D6BA4EC}" type="datetimeFigureOut">
              <a:rPr kumimoji="1" lang="ja-JP" altLang="en-US" smtClean="0"/>
              <a:t>2014/8/18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BC34E1D-E458-46F4-B0FC-AFBFD04474D2}" type="slidenum">
              <a:rPr kumimoji="1" lang="ja-JP" altLang="en-US" smtClean="0"/>
              <a:t>‹#›</a:t>
            </a:fld>
            <a:endParaRPr kumimoji="1" lang="ja-JP" altLang="en-US"/>
          </a:p>
        </p:txBody>
      </p:sp>
    </p:spTree>
    <p:extLst>
      <p:ext uri="{BB962C8B-B14F-4D97-AF65-F5344CB8AC3E}">
        <p14:creationId xmlns:p14="http://schemas.microsoft.com/office/powerpoint/2010/main" val="2511805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9662EAB-7C72-46A2-BD95-D4E25D6BA4EC}" type="datetimeFigureOut">
              <a:rPr kumimoji="1" lang="ja-JP" altLang="en-US" smtClean="0"/>
              <a:t>2014/8/18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BC34E1D-E458-46F4-B0FC-AFBFD04474D2}" type="slidenum">
              <a:rPr kumimoji="1" lang="ja-JP" altLang="en-US" smtClean="0"/>
              <a:t>‹#›</a:t>
            </a:fld>
            <a:endParaRPr kumimoji="1" lang="ja-JP" altLang="en-US"/>
          </a:p>
        </p:txBody>
      </p:sp>
    </p:spTree>
    <p:extLst>
      <p:ext uri="{BB962C8B-B14F-4D97-AF65-F5344CB8AC3E}">
        <p14:creationId xmlns:p14="http://schemas.microsoft.com/office/powerpoint/2010/main" val="1373298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9662EAB-7C72-46A2-BD95-D4E25D6BA4EC}" type="datetimeFigureOut">
              <a:rPr kumimoji="1" lang="ja-JP" altLang="en-US" smtClean="0"/>
              <a:t>2014/8/18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BC34E1D-E458-46F4-B0FC-AFBFD04474D2}" type="slidenum">
              <a:rPr kumimoji="1" lang="ja-JP" altLang="en-US" smtClean="0"/>
              <a:t>‹#›</a:t>
            </a:fld>
            <a:endParaRPr kumimoji="1" lang="ja-JP" altLang="en-US"/>
          </a:p>
        </p:txBody>
      </p:sp>
    </p:spTree>
    <p:extLst>
      <p:ext uri="{BB962C8B-B14F-4D97-AF65-F5344CB8AC3E}">
        <p14:creationId xmlns:p14="http://schemas.microsoft.com/office/powerpoint/2010/main" val="2196556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662EAB-7C72-46A2-BD95-D4E25D6BA4EC}" type="datetimeFigureOut">
              <a:rPr kumimoji="1" lang="ja-JP" altLang="en-US" smtClean="0"/>
              <a:t>2014/8/18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C34E1D-E458-46F4-B0FC-AFBFD04474D2}" type="slidenum">
              <a:rPr kumimoji="1" lang="ja-JP" altLang="en-US" smtClean="0"/>
              <a:t>‹#›</a:t>
            </a:fld>
            <a:endParaRPr kumimoji="1" lang="ja-JP" altLang="en-US"/>
          </a:p>
        </p:txBody>
      </p:sp>
    </p:spTree>
    <p:extLst>
      <p:ext uri="{BB962C8B-B14F-4D97-AF65-F5344CB8AC3E}">
        <p14:creationId xmlns:p14="http://schemas.microsoft.com/office/powerpoint/2010/main" val="269257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662EAB-7C72-46A2-BD95-D4E25D6BA4EC}" type="datetimeFigureOut">
              <a:rPr kumimoji="1" lang="ja-JP" altLang="en-US" smtClean="0"/>
              <a:t>2014/8/18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C34E1D-E458-46F4-B0FC-AFBFD04474D2}" type="slidenum">
              <a:rPr kumimoji="1" lang="ja-JP" altLang="en-US" smtClean="0"/>
              <a:t>‹#›</a:t>
            </a:fld>
            <a:endParaRPr kumimoji="1" lang="ja-JP" altLang="en-US"/>
          </a:p>
        </p:txBody>
      </p:sp>
    </p:spTree>
    <p:extLst>
      <p:ext uri="{BB962C8B-B14F-4D97-AF65-F5344CB8AC3E}">
        <p14:creationId xmlns:p14="http://schemas.microsoft.com/office/powerpoint/2010/main" val="3108263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662EAB-7C72-46A2-BD95-D4E25D6BA4EC}" type="datetimeFigureOut">
              <a:rPr kumimoji="1" lang="ja-JP" altLang="en-US" smtClean="0"/>
              <a:t>2014/8/18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34E1D-E458-46F4-B0FC-AFBFD04474D2}" type="slidenum">
              <a:rPr kumimoji="1" lang="ja-JP" altLang="en-US" smtClean="0"/>
              <a:t>‹#›</a:t>
            </a:fld>
            <a:endParaRPr kumimoji="1" lang="ja-JP" altLang="en-US"/>
          </a:p>
        </p:txBody>
      </p:sp>
    </p:spTree>
    <p:extLst>
      <p:ext uri="{BB962C8B-B14F-4D97-AF65-F5344CB8AC3E}">
        <p14:creationId xmlns:p14="http://schemas.microsoft.com/office/powerpoint/2010/main" val="1542606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470295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662EAB-7C72-46A2-BD95-D4E25D6BA4EC}" type="datetimeFigureOut">
              <a:rPr lang="ja-JP" altLang="en-US">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34E1D-E458-46F4-B0FC-AFBFD04474D2}"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3445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solidFill>
                  <a:srgbClr val="FF0000"/>
                </a:solidFill>
              </a:rPr>
              <a:t>第</a:t>
            </a:r>
            <a:r>
              <a:rPr lang="en-US" altLang="ja-JP" dirty="0">
                <a:solidFill>
                  <a:srgbClr val="FF0000"/>
                </a:solidFill>
              </a:rPr>
              <a:t>7</a:t>
            </a:r>
            <a:r>
              <a:rPr kumimoji="1" lang="ja-JP" altLang="en-US" dirty="0" smtClean="0">
                <a:solidFill>
                  <a:srgbClr val="FF0000"/>
                </a:solidFill>
              </a:rPr>
              <a:t>回</a:t>
            </a:r>
            <a:r>
              <a:rPr kumimoji="1" lang="ja-JP" altLang="en-US" dirty="0" smtClean="0">
                <a:solidFill>
                  <a:srgbClr val="FF0000"/>
                </a:solidFill>
              </a:rPr>
              <a:t>衛生担当者会議</a:t>
            </a:r>
            <a:r>
              <a:rPr kumimoji="1" lang="ja-JP" altLang="en-US" sz="2800" dirty="0" smtClean="0">
                <a:solidFill>
                  <a:srgbClr val="FF0000"/>
                </a:solidFill>
              </a:rPr>
              <a:t>（</a:t>
            </a:r>
            <a:r>
              <a:rPr kumimoji="1" lang="en-US" altLang="ja-JP" sz="2800" dirty="0" smtClean="0">
                <a:solidFill>
                  <a:srgbClr val="FF0000"/>
                </a:solidFill>
              </a:rPr>
              <a:t>H26.7.23</a:t>
            </a:r>
            <a:r>
              <a:rPr kumimoji="1" lang="ja-JP" altLang="en-US" sz="2800" dirty="0" smtClean="0">
                <a:solidFill>
                  <a:srgbClr val="FF0000"/>
                </a:solidFill>
              </a:rPr>
              <a:t>）</a:t>
            </a:r>
            <a:r>
              <a:rPr kumimoji="1" lang="en-US" altLang="ja-JP" sz="2800" dirty="0" smtClean="0"/>
              <a:t/>
            </a:r>
            <a:br>
              <a:rPr kumimoji="1" lang="en-US" altLang="ja-JP" sz="2800" dirty="0" smtClean="0"/>
            </a:br>
            <a:r>
              <a:rPr kumimoji="1" lang="ja-JP" altLang="en-US" sz="3600" dirty="0" smtClean="0"/>
              <a:t>研修結果および</a:t>
            </a:r>
            <a:r>
              <a:rPr lang="ja-JP" altLang="en-US" sz="3600" dirty="0" smtClean="0"/>
              <a:t>アンケート</a:t>
            </a:r>
            <a:r>
              <a:rPr lang="ja-JP" altLang="en-US" sz="3600" dirty="0"/>
              <a:t>結果</a:t>
            </a:r>
            <a:endParaRPr kumimoji="1" lang="ja-JP" altLang="en-US" sz="3600" dirty="0"/>
          </a:p>
        </p:txBody>
      </p:sp>
      <p:sp>
        <p:nvSpPr>
          <p:cNvPr id="3" name="サブタイトル 2"/>
          <p:cNvSpPr>
            <a:spLocks noGrp="1"/>
          </p:cNvSpPr>
          <p:nvPr>
            <p:ph type="subTitle" idx="1"/>
          </p:nvPr>
        </p:nvSpPr>
        <p:spPr>
          <a:xfrm>
            <a:off x="1371600" y="4556720"/>
            <a:ext cx="6400800" cy="1752600"/>
          </a:xfrm>
        </p:spPr>
        <p:txBody>
          <a:bodyPr/>
          <a:lstStyle/>
          <a:p>
            <a:r>
              <a:rPr kumimoji="1" lang="ja-JP" altLang="en-US" dirty="0" smtClean="0"/>
              <a:t>産業医科大学</a:t>
            </a:r>
            <a:endParaRPr kumimoji="1" lang="ja-JP" altLang="en-US" dirty="0"/>
          </a:p>
        </p:txBody>
      </p:sp>
    </p:spTree>
    <p:extLst>
      <p:ext uri="{BB962C8B-B14F-4D97-AF65-F5344CB8AC3E}">
        <p14:creationId xmlns:p14="http://schemas.microsoft.com/office/powerpoint/2010/main" val="1489752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アンケート素点</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183608944"/>
              </p:ext>
            </p:extLst>
          </p:nvPr>
        </p:nvGraphicFramePr>
        <p:xfrm>
          <a:off x="323528" y="1412776"/>
          <a:ext cx="8280918" cy="5100388"/>
        </p:xfrm>
        <a:graphic>
          <a:graphicData uri="http://schemas.openxmlformats.org/drawingml/2006/table">
            <a:tbl>
              <a:tblPr/>
              <a:tblGrid>
                <a:gridCol w="2289854"/>
                <a:gridCol w="1497766"/>
                <a:gridCol w="1497766"/>
                <a:gridCol w="1497766"/>
                <a:gridCol w="1497766"/>
              </a:tblGrid>
              <a:tr h="1552924">
                <a:tc>
                  <a:txBody>
                    <a:bodyPr/>
                    <a:lstStyle/>
                    <a:p>
                      <a:pPr algn="ctr" fontAlgn="ctr"/>
                      <a:r>
                        <a:rPr lang="ja-JP" altLang="en-US" sz="2000" b="0" i="0" u="none" strike="noStrike" dirty="0">
                          <a:solidFill>
                            <a:srgbClr val="000000"/>
                          </a:solidFill>
                          <a:effectLst/>
                          <a:latin typeface="ＭＳ Ｐゴシック"/>
                        </a:rPr>
                        <a:t>　</a:t>
                      </a:r>
                      <a:r>
                        <a:rPr lang="ja-JP" altLang="en-US" sz="2000" b="0" i="0" u="none" strike="noStrike" dirty="0" smtClean="0">
                          <a:solidFill>
                            <a:srgbClr val="000000"/>
                          </a:solidFill>
                          <a:effectLst/>
                          <a:latin typeface="ＭＳ Ｐゴシック"/>
                        </a:rPr>
                        <a:t>平均点</a:t>
                      </a:r>
                      <a:endParaRPr lang="en-US" altLang="ja-JP" sz="2000" b="0" i="0" u="none" strike="noStrike" dirty="0" smtClean="0">
                        <a:solidFill>
                          <a:srgbClr val="000000"/>
                        </a:solidFill>
                        <a:effectLst/>
                        <a:latin typeface="ＭＳ Ｐゴシック"/>
                      </a:endParaRPr>
                    </a:p>
                    <a:p>
                      <a:pPr algn="ctr" fontAlgn="ctr"/>
                      <a:r>
                        <a:rPr lang="ja-JP" altLang="en-US" sz="2000" b="0" i="0" u="none" strike="noStrike" dirty="0" smtClean="0">
                          <a:solidFill>
                            <a:srgbClr val="000000"/>
                          </a:solidFill>
                          <a:effectLst/>
                          <a:latin typeface="ＭＳ Ｐゴシック"/>
                        </a:rPr>
                        <a:t>（</a:t>
                      </a:r>
                      <a:r>
                        <a:rPr lang="en-US" altLang="ja-JP" sz="2000" b="0" i="0" u="none" strike="noStrike" dirty="0" smtClean="0">
                          <a:solidFill>
                            <a:srgbClr val="000000"/>
                          </a:solidFill>
                          <a:effectLst/>
                          <a:latin typeface="ＭＳ Ｐゴシック"/>
                        </a:rPr>
                        <a:t>5</a:t>
                      </a:r>
                      <a:r>
                        <a:rPr lang="ja-JP" altLang="en-US" sz="2000" b="0" i="0" u="none" strike="noStrike" dirty="0" smtClean="0">
                          <a:solidFill>
                            <a:srgbClr val="000000"/>
                          </a:solidFill>
                          <a:effectLst/>
                          <a:latin typeface="ＭＳ Ｐゴシック"/>
                        </a:rPr>
                        <a:t>点満点）</a:t>
                      </a:r>
                      <a:endParaRPr lang="ja-JP" altLang="en-US" sz="2000" b="0" i="0" u="none" strike="noStrike" dirty="0">
                        <a:solidFill>
                          <a:srgbClr val="000000"/>
                        </a:solidFill>
                        <a:effectLst/>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2000" b="0" i="0" u="none" strike="noStrike" dirty="0">
                          <a:solidFill>
                            <a:srgbClr val="000000"/>
                          </a:solidFill>
                          <a:effectLst/>
                          <a:latin typeface="ＭＳ Ｐゴシック"/>
                        </a:rPr>
                        <a:t>参加しやすさ</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2000" b="0" i="0" u="none" strike="noStrike" dirty="0">
                          <a:solidFill>
                            <a:srgbClr val="000000"/>
                          </a:solidFill>
                          <a:effectLst/>
                          <a:latin typeface="ＭＳ Ｐゴシック"/>
                        </a:rPr>
                        <a:t>理解度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2000" b="0" i="0" u="none" strike="noStrike" dirty="0">
                          <a:solidFill>
                            <a:srgbClr val="000000"/>
                          </a:solidFill>
                          <a:effectLst/>
                          <a:latin typeface="ＭＳ Ｐゴシック"/>
                        </a:rPr>
                        <a:t>有用度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2400" b="0" i="0" u="none" strike="noStrike" dirty="0">
                          <a:solidFill>
                            <a:srgbClr val="000000"/>
                          </a:solidFill>
                          <a:effectLst/>
                          <a:latin typeface="ＭＳ Ｐゴシック"/>
                        </a:rPr>
                        <a:t>継続度</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74513">
                <a:tc>
                  <a:txBody>
                    <a:bodyPr/>
                    <a:lstStyle/>
                    <a:p>
                      <a:pPr algn="ctr" fontAlgn="ctr"/>
                      <a:r>
                        <a:rPr lang="ja-JP" altLang="en-US" sz="2000" b="0" i="0" u="none" strike="noStrike" dirty="0" smtClean="0">
                          <a:solidFill>
                            <a:srgbClr val="000000"/>
                          </a:solidFill>
                          <a:effectLst/>
                          <a:latin typeface="ＭＳ Ｐゴシック"/>
                        </a:rPr>
                        <a:t>第</a:t>
                      </a:r>
                      <a:r>
                        <a:rPr lang="en-US" altLang="ja-JP" sz="2000" b="0" i="0" u="none" strike="noStrike" dirty="0" smtClean="0">
                          <a:solidFill>
                            <a:srgbClr val="000000"/>
                          </a:solidFill>
                          <a:effectLst/>
                          <a:latin typeface="ＭＳ Ｐゴシック"/>
                        </a:rPr>
                        <a:t>2</a:t>
                      </a:r>
                      <a:r>
                        <a:rPr lang="ja-JP" altLang="en-US" sz="2000" b="0" i="0" u="none" strike="noStrike" dirty="0" smtClean="0">
                          <a:solidFill>
                            <a:srgbClr val="000000"/>
                          </a:solidFill>
                          <a:effectLst/>
                          <a:latin typeface="ＭＳ Ｐゴシック"/>
                        </a:rPr>
                        <a:t>回</a:t>
                      </a:r>
                      <a:endParaRPr lang="en-US" altLang="ja-JP" sz="2000" b="0" i="0" u="none" strike="noStrike" dirty="0" smtClean="0">
                        <a:solidFill>
                          <a:srgbClr val="000000"/>
                        </a:solidFill>
                        <a:effectLst/>
                        <a:latin typeface="ＭＳ Ｐゴシック"/>
                      </a:endParaRPr>
                    </a:p>
                    <a:p>
                      <a:pPr algn="ctr" fontAlgn="ctr"/>
                      <a:r>
                        <a:rPr lang="ja-JP" altLang="en-US" sz="2000" b="0" i="0" u="none" strike="noStrike" dirty="0" smtClean="0">
                          <a:solidFill>
                            <a:srgbClr val="000000"/>
                          </a:solidFill>
                          <a:effectLst/>
                          <a:latin typeface="ＭＳ Ｐゴシック"/>
                        </a:rPr>
                        <a:t>（講義）</a:t>
                      </a:r>
                      <a:endParaRPr lang="ja-JP" altLang="en-US" sz="2000" b="0" i="0" u="none" strike="noStrike" dirty="0">
                        <a:solidFill>
                          <a:srgbClr val="000000"/>
                        </a:solidFill>
                        <a:effectLst/>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altLang="ja-JP" sz="2800" b="0" i="0" u="none" strike="noStrike" dirty="0" smtClean="0">
                          <a:solidFill>
                            <a:srgbClr val="000000"/>
                          </a:solidFill>
                          <a:effectLst/>
                          <a:latin typeface="ＭＳ Ｐゴシック"/>
                        </a:rPr>
                        <a:t>4.3</a:t>
                      </a:r>
                      <a:endParaRPr lang="en-US" altLang="ja-JP" sz="2800" b="0" i="0" u="none" strike="noStrike" dirty="0">
                        <a:solidFill>
                          <a:srgbClr val="000000"/>
                        </a:solidFill>
                        <a:effectLst/>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smtClean="0">
                          <a:solidFill>
                            <a:srgbClr val="000000"/>
                          </a:solidFill>
                          <a:effectLst/>
                          <a:latin typeface="ＭＳ Ｐゴシック"/>
                        </a:rPr>
                        <a:t>4.8</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smtClean="0">
                          <a:solidFill>
                            <a:srgbClr val="000000"/>
                          </a:solidFill>
                          <a:effectLst/>
                          <a:latin typeface="ＭＳ Ｐゴシック"/>
                        </a:rPr>
                        <a:t>4.7</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smtClean="0">
                          <a:solidFill>
                            <a:srgbClr val="000000"/>
                          </a:solidFill>
                          <a:effectLst/>
                          <a:latin typeface="ＭＳ Ｐゴシック"/>
                        </a:rPr>
                        <a:t>4.7</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4513">
                <a:tc>
                  <a:txBody>
                    <a:bodyPr/>
                    <a:lstStyle/>
                    <a:p>
                      <a:pPr algn="ctr" fontAlgn="ctr"/>
                      <a:r>
                        <a:rPr lang="ja-JP" altLang="en-US" sz="2000" b="0" i="0" u="none" strike="noStrike" dirty="0" smtClean="0">
                          <a:solidFill>
                            <a:srgbClr val="000000"/>
                          </a:solidFill>
                          <a:effectLst/>
                          <a:latin typeface="ＭＳ Ｐゴシック"/>
                        </a:rPr>
                        <a:t>第</a:t>
                      </a:r>
                      <a:r>
                        <a:rPr lang="en-US" altLang="ja-JP" sz="2000" b="0" i="0" u="none" strike="noStrike" dirty="0" smtClean="0">
                          <a:solidFill>
                            <a:srgbClr val="000000"/>
                          </a:solidFill>
                          <a:effectLst/>
                          <a:latin typeface="ＭＳ Ｐゴシック"/>
                        </a:rPr>
                        <a:t>3</a:t>
                      </a:r>
                      <a:r>
                        <a:rPr lang="ja-JP" altLang="en-US" sz="2000" b="0" i="0" u="none" strike="noStrike" dirty="0" smtClean="0">
                          <a:solidFill>
                            <a:srgbClr val="000000"/>
                          </a:solidFill>
                          <a:effectLst/>
                          <a:latin typeface="ＭＳ Ｐゴシック"/>
                        </a:rPr>
                        <a:t>回</a:t>
                      </a:r>
                      <a:endParaRPr lang="en-US" altLang="ja-JP" sz="2000" b="0" i="0" u="none" strike="noStrike" dirty="0" smtClean="0">
                        <a:solidFill>
                          <a:srgbClr val="000000"/>
                        </a:solidFill>
                        <a:effectLst/>
                        <a:latin typeface="ＭＳ Ｐゴシック"/>
                      </a:endParaRPr>
                    </a:p>
                    <a:p>
                      <a:pPr algn="ctr" fontAlgn="ctr"/>
                      <a:r>
                        <a:rPr lang="ja-JP" altLang="en-US" sz="2000" b="0" i="0" u="none" strike="noStrike" dirty="0" smtClean="0">
                          <a:solidFill>
                            <a:srgbClr val="000000"/>
                          </a:solidFill>
                          <a:effectLst/>
                          <a:latin typeface="ＭＳ Ｐゴシック"/>
                        </a:rPr>
                        <a:t>（講義＋テスト）</a:t>
                      </a:r>
                      <a:endParaRPr lang="ja-JP" altLang="en-US" sz="2000" b="0" i="0" u="none" strike="noStrike" dirty="0">
                        <a:solidFill>
                          <a:srgbClr val="000000"/>
                        </a:solidFill>
                        <a:effectLst/>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altLang="ja-JP" sz="2800" b="0" i="0" u="none" strike="noStrike" dirty="0">
                          <a:solidFill>
                            <a:srgbClr val="000000"/>
                          </a:solidFill>
                          <a:effectLst/>
                          <a:latin typeface="ＭＳ Ｐゴシック"/>
                        </a:rPr>
                        <a:t>4.3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4.8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4.5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4.7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4513">
                <a:tc>
                  <a:txBody>
                    <a:bodyPr/>
                    <a:lstStyle/>
                    <a:p>
                      <a:pPr algn="ctr"/>
                      <a:r>
                        <a:rPr lang="ja-JP" altLang="en-US" sz="2000" dirty="0" smtClean="0">
                          <a:latin typeface="+mj-ea"/>
                          <a:ea typeface="+mj-ea"/>
                        </a:rPr>
                        <a:t>第</a:t>
                      </a:r>
                      <a:r>
                        <a:rPr lang="en-US" altLang="ja-JP" sz="2000" dirty="0" smtClean="0">
                          <a:latin typeface="+mj-ea"/>
                          <a:ea typeface="+mj-ea"/>
                        </a:rPr>
                        <a:t>6</a:t>
                      </a:r>
                      <a:r>
                        <a:rPr lang="ja-JP" altLang="en-US" sz="2000" dirty="0" smtClean="0">
                          <a:latin typeface="+mj-ea"/>
                          <a:ea typeface="+mj-ea"/>
                        </a:rPr>
                        <a:t>回（</a:t>
                      </a:r>
                      <a:r>
                        <a:rPr lang="en-US" altLang="ja-JP" sz="2000" dirty="0" smtClean="0">
                          <a:latin typeface="+mj-ea"/>
                          <a:ea typeface="+mj-ea"/>
                        </a:rPr>
                        <a:t>18</a:t>
                      </a:r>
                      <a:r>
                        <a:rPr lang="ja-JP" altLang="en-US" sz="2000" dirty="0" smtClean="0">
                          <a:latin typeface="+mj-ea"/>
                          <a:ea typeface="+mj-ea"/>
                        </a:rPr>
                        <a:t>社回答）</a:t>
                      </a:r>
                      <a:endParaRPr lang="en-US" altLang="ja-JP" sz="2000" dirty="0" smtClean="0">
                        <a:latin typeface="+mj-ea"/>
                        <a:ea typeface="+mj-ea"/>
                      </a:endParaRPr>
                    </a:p>
                    <a:p>
                      <a:pPr algn="ctr"/>
                      <a:r>
                        <a:rPr lang="ja-JP" altLang="en-US" sz="2000" dirty="0" smtClean="0">
                          <a:latin typeface="+mj-ea"/>
                          <a:ea typeface="+mj-ea"/>
                        </a:rPr>
                        <a:t>（参加型プログラム）</a:t>
                      </a:r>
                      <a:endParaRPr lang="ja-JP" altLang="en-US" sz="2000" dirty="0">
                        <a:latin typeface="+mj-ea"/>
                        <a:ea typeface="+mj-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altLang="ja-JP" sz="2800" b="0" i="0" u="none" strike="noStrike" dirty="0">
                          <a:solidFill>
                            <a:srgbClr val="000000"/>
                          </a:solidFill>
                          <a:effectLst/>
                          <a:latin typeface="ＭＳ Ｐゴシック"/>
                        </a:rPr>
                        <a:t>4.1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4.6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4.2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a:rPr>
                        <a:t>4.1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4513">
                <a:tc>
                  <a:txBody>
                    <a:bodyPr/>
                    <a:lstStyle/>
                    <a:p>
                      <a:pPr algn="ctr"/>
                      <a:r>
                        <a:rPr lang="ja-JP" altLang="en-US" sz="2000" dirty="0" smtClean="0">
                          <a:latin typeface="+mj-ea"/>
                          <a:ea typeface="+mj-ea"/>
                        </a:rPr>
                        <a:t>第</a:t>
                      </a:r>
                      <a:r>
                        <a:rPr lang="en-US" altLang="ja-JP" sz="2000" dirty="0" smtClean="0">
                          <a:latin typeface="+mj-ea"/>
                          <a:ea typeface="+mj-ea"/>
                        </a:rPr>
                        <a:t>7</a:t>
                      </a:r>
                      <a:r>
                        <a:rPr lang="ja-JP" altLang="en-US" sz="2000" dirty="0" smtClean="0">
                          <a:latin typeface="+mj-ea"/>
                          <a:ea typeface="+mj-ea"/>
                        </a:rPr>
                        <a:t>回（</a:t>
                      </a:r>
                      <a:r>
                        <a:rPr lang="en-US" altLang="ja-JP" sz="2000" dirty="0" smtClean="0">
                          <a:latin typeface="+mj-ea"/>
                          <a:ea typeface="+mj-ea"/>
                        </a:rPr>
                        <a:t>11</a:t>
                      </a:r>
                      <a:r>
                        <a:rPr lang="ja-JP" altLang="en-US" sz="2000" dirty="0" smtClean="0">
                          <a:latin typeface="+mj-ea"/>
                          <a:ea typeface="+mj-ea"/>
                        </a:rPr>
                        <a:t>社回答）</a:t>
                      </a:r>
                      <a:endParaRPr lang="en-US" altLang="ja-JP" sz="2000" dirty="0" smtClean="0">
                        <a:latin typeface="+mj-ea"/>
                        <a:ea typeface="+mj-ea"/>
                      </a:endParaRPr>
                    </a:p>
                    <a:p>
                      <a:pPr algn="ctr"/>
                      <a:r>
                        <a:rPr lang="ja-JP" altLang="en-US" sz="2000" dirty="0" smtClean="0">
                          <a:latin typeface="+mj-ea"/>
                          <a:ea typeface="+mj-ea"/>
                        </a:rPr>
                        <a:t>（参加型プログラム）</a:t>
                      </a:r>
                      <a:endParaRPr lang="en-US" altLang="ja-JP" sz="2000" dirty="0" smtClean="0">
                        <a:latin typeface="+mj-ea"/>
                        <a:ea typeface="+mj-ea"/>
                      </a:endParaRPr>
                    </a:p>
                    <a:p>
                      <a:pPr algn="ctr"/>
                      <a:r>
                        <a:rPr lang="en-US" altLang="ja-JP" sz="2000" dirty="0" smtClean="0">
                          <a:latin typeface="+mj-ea"/>
                          <a:ea typeface="+mj-ea"/>
                        </a:rPr>
                        <a:t>PM</a:t>
                      </a:r>
                      <a:r>
                        <a:rPr lang="ja-JP" altLang="en-US" sz="2000" dirty="0" smtClean="0">
                          <a:latin typeface="+mj-ea"/>
                          <a:ea typeface="+mj-ea"/>
                        </a:rPr>
                        <a:t>開催</a:t>
                      </a:r>
                      <a:endParaRPr lang="en-US" altLang="ja-JP" sz="2000" dirty="0" smtClean="0">
                        <a:latin typeface="+mj-ea"/>
                        <a:ea typeface="+mj-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altLang="ja-JP" sz="2800" b="0" i="0" u="none" strike="noStrike" dirty="0" smtClean="0">
                          <a:solidFill>
                            <a:srgbClr val="FF0000"/>
                          </a:solidFill>
                          <a:effectLst/>
                          <a:latin typeface="ＭＳ Ｐゴシック"/>
                        </a:rPr>
                        <a:t>3.8</a:t>
                      </a:r>
                      <a:endParaRPr lang="en-US" altLang="ja-JP" sz="2800" b="0" i="0" u="none" strike="noStrike" dirty="0">
                        <a:solidFill>
                          <a:srgbClr val="FF0000"/>
                        </a:solidFill>
                        <a:effectLst/>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smtClean="0">
                          <a:solidFill>
                            <a:srgbClr val="000000"/>
                          </a:solidFill>
                          <a:effectLst/>
                          <a:latin typeface="ＭＳ Ｐゴシック"/>
                        </a:rPr>
                        <a:t>4.5</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smtClean="0">
                          <a:solidFill>
                            <a:srgbClr val="000000"/>
                          </a:solidFill>
                          <a:effectLst/>
                          <a:latin typeface="ＭＳ Ｐゴシック"/>
                        </a:rPr>
                        <a:t>4.6</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smtClean="0">
                          <a:solidFill>
                            <a:srgbClr val="000000"/>
                          </a:solidFill>
                          <a:effectLst/>
                          <a:latin typeface="ＭＳ Ｐゴシック"/>
                        </a:rPr>
                        <a:t>4.6</a:t>
                      </a:r>
                      <a:endParaRPr lang="en-US" altLang="ja-JP" sz="28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44234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9392"/>
            <a:ext cx="8229600" cy="1143000"/>
          </a:xfrm>
        </p:spPr>
        <p:txBody>
          <a:bodyPr/>
          <a:lstStyle/>
          <a:p>
            <a:r>
              <a:rPr lang="ja-JP" altLang="en-US" dirty="0"/>
              <a:t>会議に</a:t>
            </a:r>
            <a:r>
              <a:rPr lang="ja-JP" altLang="en-US" dirty="0" smtClean="0"/>
              <a:t>関する提案</a:t>
            </a:r>
            <a:endParaRPr kumimoji="1" lang="ja-JP" altLang="en-US" dirty="0"/>
          </a:p>
        </p:txBody>
      </p:sp>
      <p:sp>
        <p:nvSpPr>
          <p:cNvPr id="3" name="コンテンツ プレースホルダー 2"/>
          <p:cNvSpPr>
            <a:spLocks noGrp="1"/>
          </p:cNvSpPr>
          <p:nvPr>
            <p:ph idx="1"/>
          </p:nvPr>
        </p:nvSpPr>
        <p:spPr>
          <a:xfrm>
            <a:off x="457200" y="908720"/>
            <a:ext cx="8229600" cy="4525963"/>
          </a:xfrm>
        </p:spPr>
        <p:txBody>
          <a:bodyPr>
            <a:noAutofit/>
          </a:bodyPr>
          <a:lstStyle/>
          <a:p>
            <a:pPr>
              <a:buFont typeface="Wingdings" panose="05000000000000000000" pitchFamily="2" charset="2"/>
              <a:buChar char="Ø"/>
            </a:pPr>
            <a:r>
              <a:rPr lang="ja-JP" altLang="en-US" sz="1600" dirty="0" smtClean="0"/>
              <a:t>開催時間に関するすること</a:t>
            </a:r>
            <a:endParaRPr lang="en-US" altLang="ja-JP" sz="1600" dirty="0"/>
          </a:p>
          <a:p>
            <a:pPr lvl="1">
              <a:buFont typeface="Arial" panose="020B0604020202020204" pitchFamily="34" charset="0"/>
              <a:buChar char="•"/>
            </a:pPr>
            <a:r>
              <a:rPr lang="ja-JP" altLang="en-US" sz="1200" dirty="0" smtClean="0"/>
              <a:t>２時間</a:t>
            </a:r>
            <a:r>
              <a:rPr lang="ja-JP" altLang="en-US" sz="1200" dirty="0"/>
              <a:t>未満して</a:t>
            </a:r>
            <a:r>
              <a:rPr lang="ja-JP" altLang="en-US" sz="1200" dirty="0" smtClean="0"/>
              <a:t>ほしい</a:t>
            </a:r>
            <a:r>
              <a:rPr lang="ja-JP" altLang="en-US" sz="1200" dirty="0" smtClean="0">
                <a:solidFill>
                  <a:srgbClr val="FF0000"/>
                </a:solidFill>
              </a:rPr>
              <a:t>（同様</a:t>
            </a:r>
            <a:r>
              <a:rPr lang="en-US" altLang="ja-JP" sz="1200" dirty="0" smtClean="0">
                <a:solidFill>
                  <a:srgbClr val="FF0000"/>
                </a:solidFill>
              </a:rPr>
              <a:t>3</a:t>
            </a:r>
            <a:r>
              <a:rPr lang="ja-JP" altLang="en-US" sz="1200" dirty="0" smtClean="0">
                <a:solidFill>
                  <a:srgbClr val="FF0000"/>
                </a:solidFill>
              </a:rPr>
              <a:t>件）</a:t>
            </a:r>
            <a:endParaRPr lang="en-US" altLang="ja-JP" sz="1200" dirty="0" smtClean="0">
              <a:solidFill>
                <a:srgbClr val="FF0000"/>
              </a:solidFill>
            </a:endParaRPr>
          </a:p>
          <a:p>
            <a:pPr lvl="1">
              <a:buFont typeface="Arial" panose="020B0604020202020204" pitchFamily="34" charset="0"/>
              <a:buChar char="•"/>
            </a:pPr>
            <a:r>
              <a:rPr lang="ja-JP" altLang="en-US" sz="1200" dirty="0"/>
              <a:t>急ぎ過ぎ、時間がかかり過ぎ、内容検討</a:t>
            </a:r>
            <a:endParaRPr lang="en-US" altLang="ja-JP" sz="1200" dirty="0"/>
          </a:p>
          <a:p>
            <a:pPr lvl="1">
              <a:buFont typeface="Arial" panose="020B0604020202020204" pitchFamily="34" charset="0"/>
              <a:buChar char="•"/>
            </a:pPr>
            <a:r>
              <a:rPr lang="ja-JP" altLang="en-US" sz="1200" dirty="0" smtClean="0"/>
              <a:t>短い</a:t>
            </a:r>
            <a:r>
              <a:rPr lang="ja-JP" altLang="en-US" sz="1200" dirty="0"/>
              <a:t>。一日単位</a:t>
            </a:r>
            <a:r>
              <a:rPr lang="ja-JP" altLang="en-US" sz="1200" dirty="0" smtClean="0"/>
              <a:t>で</a:t>
            </a:r>
            <a:r>
              <a:rPr lang="ja-JP" altLang="en-US" sz="1200" dirty="0"/>
              <a:t>出来れば１５：００～がいいです。往復時間がかかる</a:t>
            </a:r>
            <a:r>
              <a:rPr lang="ja-JP" altLang="en-US" sz="1200" dirty="0" smtClean="0"/>
              <a:t>ため</a:t>
            </a:r>
            <a:endParaRPr lang="en-US" altLang="ja-JP" sz="1200" dirty="0" smtClean="0"/>
          </a:p>
          <a:p>
            <a:pPr lvl="1">
              <a:buFont typeface="Arial" panose="020B0604020202020204" pitchFamily="34" charset="0"/>
              <a:buChar char="•"/>
            </a:pPr>
            <a:r>
              <a:rPr lang="ja-JP" altLang="en-US" sz="1200" dirty="0" smtClean="0"/>
              <a:t>少し</a:t>
            </a:r>
            <a:r>
              <a:rPr lang="ja-JP" altLang="en-US" sz="1200" dirty="0"/>
              <a:t>時間が短かった（グループワーク</a:t>
            </a:r>
            <a:r>
              <a:rPr lang="ja-JP" altLang="en-US" sz="1200" dirty="0" smtClean="0"/>
              <a:t>）</a:t>
            </a:r>
            <a:endParaRPr lang="en-US" altLang="ja-JP" sz="1200" dirty="0"/>
          </a:p>
          <a:p>
            <a:pPr lvl="1">
              <a:buFont typeface="Arial" panose="020B0604020202020204" pitchFamily="34" charset="0"/>
              <a:buChar char="•"/>
            </a:pPr>
            <a:r>
              <a:rPr lang="ja-JP" altLang="en-US" sz="1200" dirty="0" smtClean="0"/>
              <a:t>ＡＭ希望</a:t>
            </a:r>
            <a:endParaRPr lang="en-US" altLang="ja-JP" sz="1200" dirty="0" smtClean="0"/>
          </a:p>
          <a:p>
            <a:pPr>
              <a:buFont typeface="Wingdings" panose="05000000000000000000" pitchFamily="2" charset="2"/>
              <a:buChar char="Ø"/>
            </a:pPr>
            <a:r>
              <a:rPr lang="ja-JP" altLang="en-US" sz="1600" dirty="0"/>
              <a:t>内容に関する</a:t>
            </a:r>
            <a:r>
              <a:rPr lang="ja-JP" altLang="en-US" sz="1600" dirty="0" smtClean="0"/>
              <a:t>こと</a:t>
            </a:r>
            <a:endParaRPr lang="en-US" altLang="ja-JP" sz="1600" dirty="0" smtClean="0"/>
          </a:p>
          <a:p>
            <a:pPr lvl="1">
              <a:buFont typeface="Arial" panose="020B0604020202020204" pitchFamily="34" charset="0"/>
              <a:buChar char="•"/>
            </a:pPr>
            <a:r>
              <a:rPr lang="ja-JP" altLang="en-US" sz="1200" dirty="0" smtClean="0"/>
              <a:t>早足</a:t>
            </a:r>
            <a:r>
              <a:rPr lang="ja-JP" altLang="en-US" sz="1200" dirty="0"/>
              <a:t>での説明が</a:t>
            </a:r>
            <a:r>
              <a:rPr lang="ja-JP" altLang="en-US" sz="1200" dirty="0" smtClean="0"/>
              <a:t>多かった</a:t>
            </a:r>
            <a:endParaRPr lang="en-US" altLang="ja-JP" sz="1200" dirty="0"/>
          </a:p>
          <a:p>
            <a:pPr lvl="1">
              <a:buFont typeface="Arial" panose="020B0604020202020204" pitchFamily="34" charset="0"/>
              <a:buChar char="•"/>
            </a:pPr>
            <a:r>
              <a:rPr lang="ja-JP" altLang="en-US" sz="1200" dirty="0" smtClean="0"/>
              <a:t>大変</a:t>
            </a:r>
            <a:r>
              <a:rPr lang="ja-JP" altLang="en-US" sz="1200" dirty="0"/>
              <a:t>充実して</a:t>
            </a:r>
            <a:r>
              <a:rPr lang="ja-JP" altLang="en-US" sz="1200" dirty="0" smtClean="0"/>
              <a:t>いた（同様</a:t>
            </a:r>
            <a:r>
              <a:rPr lang="en-US" altLang="ja-JP" sz="1200" dirty="0" smtClean="0"/>
              <a:t>4</a:t>
            </a:r>
            <a:r>
              <a:rPr lang="ja-JP" altLang="en-US" sz="1200" dirty="0" smtClean="0"/>
              <a:t>件）</a:t>
            </a:r>
            <a:endParaRPr lang="en-US" altLang="ja-JP" sz="1200" dirty="0"/>
          </a:p>
          <a:p>
            <a:pPr lvl="1">
              <a:buFont typeface="Arial" panose="020B0604020202020204" pitchFamily="34" charset="0"/>
              <a:buChar char="•"/>
            </a:pPr>
            <a:r>
              <a:rPr lang="ja-JP" altLang="en-US" sz="1200" dirty="0" smtClean="0"/>
              <a:t>グループワークなど</a:t>
            </a:r>
            <a:r>
              <a:rPr lang="ja-JP" altLang="en-US" sz="1200" dirty="0"/>
              <a:t>主旨が事前によく理解できないまま意見交換に入ってしまい戸惑った</a:t>
            </a:r>
            <a:r>
              <a:rPr lang="ja-JP" altLang="en-US" sz="1200" dirty="0" smtClean="0"/>
              <a:t>。</a:t>
            </a:r>
            <a:endParaRPr lang="en-US" altLang="ja-JP" sz="1200" dirty="0" smtClean="0"/>
          </a:p>
          <a:p>
            <a:pPr lvl="1">
              <a:buFont typeface="Arial" panose="020B0604020202020204" pitchFamily="34" charset="0"/>
              <a:buChar char="•"/>
            </a:pPr>
            <a:r>
              <a:rPr lang="ja-JP" altLang="en-US" sz="1200" dirty="0" smtClean="0"/>
              <a:t>ワーキング</a:t>
            </a:r>
            <a:r>
              <a:rPr lang="ja-JP" altLang="en-US" sz="1200" dirty="0"/>
              <a:t>等、テーマを事前に教えてもらいたい</a:t>
            </a:r>
            <a:r>
              <a:rPr lang="ja-JP" altLang="en-US" sz="1200" dirty="0" smtClean="0"/>
              <a:t>。</a:t>
            </a:r>
            <a:endParaRPr lang="en-US" altLang="ja-JP" sz="1200" dirty="0" smtClean="0"/>
          </a:p>
          <a:p>
            <a:pPr lvl="1">
              <a:buFont typeface="Arial" panose="020B0604020202020204" pitchFamily="34" charset="0"/>
              <a:buChar char="•"/>
            </a:pPr>
            <a:r>
              <a:rPr lang="ja-JP" altLang="en-US" sz="1200" dirty="0" smtClean="0"/>
              <a:t>グループ</a:t>
            </a:r>
            <a:r>
              <a:rPr lang="ja-JP" altLang="en-US" sz="1200" dirty="0"/>
              <a:t>対議が</a:t>
            </a:r>
            <a:r>
              <a:rPr lang="ja-JP" altLang="en-US" sz="1200" dirty="0" smtClean="0"/>
              <a:t>良かった</a:t>
            </a:r>
            <a:endParaRPr lang="en-US" altLang="ja-JP" sz="1200" dirty="0" smtClean="0"/>
          </a:p>
          <a:p>
            <a:pPr lvl="1">
              <a:buFont typeface="Arial" panose="020B0604020202020204" pitchFamily="34" charset="0"/>
              <a:buChar char="•"/>
            </a:pPr>
            <a:r>
              <a:rPr lang="ja-JP" altLang="en-US" sz="1200" dirty="0" smtClean="0"/>
              <a:t>今回</a:t>
            </a:r>
            <a:r>
              <a:rPr lang="ja-JP" altLang="en-US" sz="1200" dirty="0"/>
              <a:t>のテーマは、タイムリー（ここ最近発生している事例）であった</a:t>
            </a:r>
            <a:r>
              <a:rPr lang="ja-JP" altLang="en-US" sz="1200" dirty="0" smtClean="0"/>
              <a:t>。</a:t>
            </a:r>
            <a:endParaRPr lang="en-US" altLang="ja-JP" sz="1200" dirty="0" smtClean="0"/>
          </a:p>
          <a:p>
            <a:pPr lvl="1">
              <a:buFont typeface="Arial" panose="020B0604020202020204" pitchFamily="34" charset="0"/>
              <a:buChar char="•"/>
            </a:pPr>
            <a:r>
              <a:rPr lang="ja-JP" altLang="en-US" sz="1200" dirty="0" smtClean="0"/>
              <a:t>現場</a:t>
            </a:r>
            <a:r>
              <a:rPr lang="ja-JP" altLang="en-US" sz="1200" dirty="0"/>
              <a:t>の声がどういうものなのか知って情報提供してほしい</a:t>
            </a:r>
            <a:r>
              <a:rPr lang="ja-JP" altLang="en-US" sz="1200" dirty="0" smtClean="0"/>
              <a:t>。</a:t>
            </a:r>
            <a:endParaRPr lang="en-US" altLang="ja-JP" sz="1200" dirty="0" smtClean="0"/>
          </a:p>
          <a:p>
            <a:pPr lvl="1">
              <a:buFont typeface="Arial" panose="020B0604020202020204" pitchFamily="34" charset="0"/>
              <a:buChar char="•"/>
            </a:pPr>
            <a:r>
              <a:rPr lang="ja-JP" altLang="en-US" sz="1200" dirty="0" smtClean="0"/>
              <a:t>本会議への協力会社についても参加しやすくしてほしい</a:t>
            </a:r>
            <a:endParaRPr lang="ja-JP" altLang="en-US" sz="1200" dirty="0"/>
          </a:p>
          <a:p>
            <a:pPr>
              <a:buFont typeface="Wingdings" panose="05000000000000000000" pitchFamily="2" charset="2"/>
              <a:buChar char="Ø"/>
            </a:pPr>
            <a:r>
              <a:rPr lang="ja-JP" altLang="en-US" sz="1600" dirty="0" smtClean="0"/>
              <a:t>他社の好事例に関すること</a:t>
            </a:r>
            <a:endParaRPr lang="en-US" altLang="ja-JP" sz="1200" dirty="0" smtClean="0"/>
          </a:p>
          <a:p>
            <a:pPr lvl="1">
              <a:buFont typeface="Arial" panose="020B0604020202020204" pitchFamily="34" charset="0"/>
              <a:buChar char="•"/>
            </a:pPr>
            <a:r>
              <a:rPr lang="ja-JP" altLang="en-US" sz="1200" dirty="0" smtClean="0"/>
              <a:t>他社</a:t>
            </a:r>
            <a:r>
              <a:rPr lang="ja-JP" altLang="en-US" sz="1200" dirty="0"/>
              <a:t>の取組み　実施内容が参考になった。　当社も前向きに検討したいと</a:t>
            </a:r>
            <a:r>
              <a:rPr lang="ja-JP" altLang="en-US" sz="1200" dirty="0" smtClean="0"/>
              <a:t>思いました</a:t>
            </a:r>
            <a:r>
              <a:rPr lang="ja-JP" altLang="en-US" sz="1200" dirty="0" smtClean="0">
                <a:solidFill>
                  <a:srgbClr val="FF0000"/>
                </a:solidFill>
              </a:rPr>
              <a:t>（同様</a:t>
            </a:r>
            <a:r>
              <a:rPr lang="en-US" altLang="ja-JP" sz="1200" dirty="0" smtClean="0">
                <a:solidFill>
                  <a:srgbClr val="FF0000"/>
                </a:solidFill>
              </a:rPr>
              <a:t>6</a:t>
            </a:r>
            <a:r>
              <a:rPr lang="ja-JP" altLang="en-US" sz="1200" dirty="0" smtClean="0">
                <a:solidFill>
                  <a:srgbClr val="FF0000"/>
                </a:solidFill>
              </a:rPr>
              <a:t>件）</a:t>
            </a:r>
            <a:endParaRPr lang="ja-JP" altLang="en-US" sz="1200" dirty="0">
              <a:solidFill>
                <a:srgbClr val="FF0000"/>
              </a:solidFill>
            </a:endParaRPr>
          </a:p>
          <a:p>
            <a:pPr>
              <a:buFont typeface="Wingdings" panose="05000000000000000000" pitchFamily="2" charset="2"/>
              <a:buChar char="Ø"/>
            </a:pPr>
            <a:r>
              <a:rPr lang="ja-JP" altLang="en-US" sz="1600" dirty="0" smtClean="0"/>
              <a:t>関連会社との連携について</a:t>
            </a:r>
            <a:endParaRPr lang="en-US" altLang="ja-JP" sz="1600" dirty="0"/>
          </a:p>
          <a:p>
            <a:pPr lvl="1">
              <a:buFont typeface="Arial" panose="020B0604020202020204" pitchFamily="34" charset="0"/>
              <a:buChar char="•"/>
            </a:pPr>
            <a:r>
              <a:rPr lang="ja-JP" altLang="en-US" sz="1200" dirty="0" smtClean="0"/>
              <a:t>１・２次</a:t>
            </a:r>
            <a:r>
              <a:rPr lang="ja-JP" altLang="en-US" sz="1200" dirty="0"/>
              <a:t>会社と</a:t>
            </a:r>
            <a:r>
              <a:rPr lang="ja-JP" altLang="en-US" sz="1200" dirty="0" smtClean="0"/>
              <a:t>の意識</a:t>
            </a:r>
            <a:r>
              <a:rPr lang="ja-JP" altLang="en-US" sz="1200" dirty="0"/>
              <a:t>の共有が必要となる（就業不可となっても大丈夫となる環境または本人の状況をつくる）→就業可は１Ｆ専用とすべき</a:t>
            </a:r>
            <a:r>
              <a:rPr lang="ja-JP" altLang="en-US" sz="1200" dirty="0" smtClean="0"/>
              <a:t>。</a:t>
            </a:r>
            <a:endParaRPr lang="en-US" altLang="ja-JP" sz="1200" dirty="0"/>
          </a:p>
          <a:p>
            <a:pPr lvl="1">
              <a:buFont typeface="Arial" panose="020B0604020202020204" pitchFamily="34" charset="0"/>
              <a:buChar char="•"/>
            </a:pPr>
            <a:r>
              <a:rPr lang="ja-JP" altLang="en-US" sz="1200" dirty="0" smtClean="0"/>
              <a:t>健</a:t>
            </a:r>
            <a:r>
              <a:rPr lang="ja-JP" altLang="en-US" sz="1200" dirty="0"/>
              <a:t>診結果に就業可があれば作業は可なのか？　遠方から来る場合、その病院</a:t>
            </a:r>
            <a:r>
              <a:rPr lang="ja-JP" altLang="en-US" sz="1200" dirty="0" smtClean="0"/>
              <a:t>で</a:t>
            </a:r>
            <a:r>
              <a:rPr lang="ja-JP" altLang="en-US" sz="1200" dirty="0"/>
              <a:t>の</a:t>
            </a:r>
            <a:r>
              <a:rPr lang="ja-JP" altLang="en-US" sz="1200" dirty="0" smtClean="0"/>
              <a:t>判定が作業実態が</a:t>
            </a:r>
            <a:r>
              <a:rPr lang="ja-JP" altLang="en-US" sz="1200" dirty="0"/>
              <a:t>合っているのか？</a:t>
            </a:r>
          </a:p>
          <a:p>
            <a:pPr>
              <a:buFont typeface="Wingdings" panose="05000000000000000000" pitchFamily="2" charset="2"/>
              <a:buChar char="Ø"/>
            </a:pPr>
            <a:r>
              <a:rPr lang="ja-JP" altLang="en-US" sz="1600" dirty="0" smtClean="0"/>
              <a:t>その他</a:t>
            </a:r>
            <a:endParaRPr lang="en-US" altLang="ja-JP" sz="1600" dirty="0" smtClean="0"/>
          </a:p>
          <a:p>
            <a:pPr lvl="1">
              <a:buFont typeface="Arial" panose="020B0604020202020204" pitchFamily="34" charset="0"/>
              <a:buChar char="•"/>
            </a:pPr>
            <a:r>
              <a:rPr lang="ja-JP" altLang="en-US" sz="1200" dirty="0" smtClean="0"/>
              <a:t>問題</a:t>
            </a:r>
            <a:r>
              <a:rPr lang="ja-JP" altLang="en-US" sz="1200" dirty="0"/>
              <a:t>解決のための基準づくりなどあれば尚更良いと思います。→</a:t>
            </a:r>
            <a:r>
              <a:rPr lang="ja-JP" altLang="en-US" sz="1200" dirty="0" smtClean="0"/>
              <a:t>就業可の判断について１</a:t>
            </a:r>
            <a:r>
              <a:rPr lang="en-US" altLang="ja-JP" sz="1200" dirty="0" smtClean="0"/>
              <a:t>F</a:t>
            </a:r>
            <a:r>
              <a:rPr lang="ja-JP" altLang="en-US" sz="1200" dirty="0" smtClean="0"/>
              <a:t>内全体のガイドライン</a:t>
            </a:r>
            <a:endParaRPr lang="en-US" altLang="ja-JP" sz="1200" dirty="0" smtClean="0"/>
          </a:p>
          <a:p>
            <a:pPr lvl="1">
              <a:buFont typeface="Arial" panose="020B0604020202020204" pitchFamily="34" charset="0"/>
              <a:buChar char="•"/>
            </a:pPr>
            <a:r>
              <a:rPr lang="ja-JP" altLang="en-US" sz="1200" dirty="0" smtClean="0"/>
              <a:t>遠方</a:t>
            </a:r>
            <a:r>
              <a:rPr lang="ja-JP" altLang="en-US" sz="1200" dirty="0"/>
              <a:t>からのため、ホテル、旅館等の生活が長くなり、生活習慣がくずれている</a:t>
            </a:r>
            <a:r>
              <a:rPr lang="ja-JP" altLang="en-US" sz="1200" dirty="0" smtClean="0"/>
              <a:t>。</a:t>
            </a:r>
            <a:endParaRPr lang="ja-JP" altLang="en-US" sz="1200" dirty="0"/>
          </a:p>
        </p:txBody>
      </p:sp>
    </p:spTree>
    <p:extLst>
      <p:ext uri="{BB962C8B-B14F-4D97-AF65-F5344CB8AC3E}">
        <p14:creationId xmlns:p14="http://schemas.microsoft.com/office/powerpoint/2010/main" val="3657520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CECE4"/>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次回開催について</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日時：平成</a:t>
            </a:r>
            <a:r>
              <a:rPr lang="ja-JP" altLang="en-US" dirty="0"/>
              <a:t>２６</a:t>
            </a:r>
            <a:r>
              <a:rPr kumimoji="1" lang="ja-JP" altLang="en-US" dirty="0" smtClean="0"/>
              <a:t>年</a:t>
            </a:r>
            <a:r>
              <a:rPr lang="ja-JP" altLang="en-US" dirty="0" smtClean="0"/>
              <a:t>１０</a:t>
            </a:r>
            <a:r>
              <a:rPr kumimoji="1" lang="ja-JP" altLang="en-US" dirty="0" smtClean="0"/>
              <a:t>月</a:t>
            </a:r>
            <a:r>
              <a:rPr lang="ja-JP" altLang="en-US" dirty="0"/>
              <a:t>１６</a:t>
            </a:r>
            <a:r>
              <a:rPr kumimoji="1" lang="ja-JP" altLang="en-US" dirty="0" smtClean="0"/>
              <a:t>日</a:t>
            </a:r>
            <a:r>
              <a:rPr lang="en-US" altLang="ja-JP" dirty="0"/>
              <a:t>9</a:t>
            </a:r>
            <a:r>
              <a:rPr kumimoji="1" lang="ja-JP" altLang="en-US" dirty="0" smtClean="0"/>
              <a:t>時半～</a:t>
            </a:r>
            <a:r>
              <a:rPr lang="en-US" altLang="ja-JP" dirty="0"/>
              <a:t>11</a:t>
            </a:r>
            <a:r>
              <a:rPr kumimoji="1" lang="ja-JP" altLang="en-US" dirty="0" smtClean="0"/>
              <a:t>時半</a:t>
            </a:r>
            <a:endParaRPr kumimoji="1" lang="en-US" altLang="ja-JP" dirty="0" smtClean="0"/>
          </a:p>
          <a:p>
            <a:pPr>
              <a:tabLst>
                <a:tab pos="1435100" algn="l"/>
              </a:tabLst>
            </a:pPr>
            <a:r>
              <a:rPr lang="ja-JP" altLang="en-US" dirty="0" smtClean="0"/>
              <a:t>内容：</a:t>
            </a:r>
            <a:r>
              <a:rPr lang="ja-JP" altLang="en-US" dirty="0" smtClean="0">
                <a:solidFill>
                  <a:srgbClr val="FF0000"/>
                </a:solidFill>
              </a:rPr>
              <a:t>感染症</a:t>
            </a:r>
            <a:r>
              <a:rPr lang="ja-JP" altLang="en-US" dirty="0">
                <a:solidFill>
                  <a:srgbClr val="FF0000"/>
                </a:solidFill>
              </a:rPr>
              <a:t>に</a:t>
            </a:r>
            <a:r>
              <a:rPr lang="ja-JP" altLang="en-US" dirty="0" smtClean="0">
                <a:solidFill>
                  <a:srgbClr val="FF0000"/>
                </a:solidFill>
              </a:rPr>
              <a:t>関する各社の対応について</a:t>
            </a:r>
            <a:r>
              <a:rPr lang="en-US" altLang="ja-JP" dirty="0" smtClean="0">
                <a:solidFill>
                  <a:srgbClr val="FF0000"/>
                </a:solidFill>
              </a:rPr>
              <a:t>	</a:t>
            </a:r>
            <a:r>
              <a:rPr lang="ja-JP" altLang="en-US" dirty="0" smtClean="0">
                <a:solidFill>
                  <a:srgbClr val="FF0000"/>
                </a:solidFill>
              </a:rPr>
              <a:t>（</a:t>
            </a:r>
            <a:r>
              <a:rPr lang="ja-JP" altLang="en-US" b="1" u="sng" dirty="0" smtClean="0">
                <a:solidFill>
                  <a:srgbClr val="FF0000"/>
                </a:solidFill>
              </a:rPr>
              <a:t>グループワーク</a:t>
            </a:r>
            <a:r>
              <a:rPr lang="ja-JP" altLang="en-US" dirty="0" smtClean="0">
                <a:solidFill>
                  <a:srgbClr val="FF0000"/>
                </a:solidFill>
              </a:rPr>
              <a:t>を実施）</a:t>
            </a:r>
            <a:endParaRPr lang="en-US" altLang="ja-JP" dirty="0" smtClean="0">
              <a:solidFill>
                <a:srgbClr val="FF0000"/>
              </a:solidFill>
            </a:endParaRPr>
          </a:p>
          <a:p>
            <a:r>
              <a:rPr kumimoji="1" lang="ja-JP" altLang="en-US" dirty="0"/>
              <a:t>元請</a:t>
            </a:r>
            <a:r>
              <a:rPr kumimoji="1" lang="ja-JP" altLang="en-US" dirty="0" smtClean="0"/>
              <a:t>各社のみならず東京電力福島第一原子力発電所で活動を行う企業の皆様、どなたでも参加できます。</a:t>
            </a:r>
            <a:endParaRPr kumimoji="1" lang="en-US" altLang="ja-JP" dirty="0" smtClean="0"/>
          </a:p>
          <a:p>
            <a:r>
              <a:rPr lang="ja-JP" altLang="en-US" dirty="0"/>
              <a:t>参加申し込みに関して</a:t>
            </a:r>
            <a:r>
              <a:rPr lang="ja-JP" altLang="en-US" dirty="0" smtClean="0"/>
              <a:t>は後日、東京電力担当者よりご連絡いたします。</a:t>
            </a:r>
            <a:endParaRPr kumimoji="1" lang="ja-JP" altLang="en-US" dirty="0"/>
          </a:p>
        </p:txBody>
      </p:sp>
    </p:spTree>
    <p:extLst>
      <p:ext uri="{BB962C8B-B14F-4D97-AF65-F5344CB8AC3E}">
        <p14:creationId xmlns:p14="http://schemas.microsoft.com/office/powerpoint/2010/main" val="1144078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97768"/>
            <a:ext cx="8229600" cy="1143000"/>
          </a:xfrm>
        </p:spPr>
        <p:txBody>
          <a:bodyPr>
            <a:normAutofit fontScale="90000"/>
          </a:bodyPr>
          <a:lstStyle/>
          <a:p>
            <a:pPr algn="r"/>
            <a:r>
              <a:rPr lang="ja-JP" altLang="en-US" dirty="0" smtClean="0"/>
              <a:t>グループワーク時間配分</a:t>
            </a:r>
            <a:r>
              <a:rPr lang="en-US" altLang="ja-JP" dirty="0" smtClean="0"/>
              <a:t/>
            </a:r>
            <a:br>
              <a:rPr lang="en-US" altLang="ja-JP" dirty="0" smtClean="0"/>
            </a:br>
            <a:endParaRPr kumimoji="1" lang="ja-JP" altLang="en-US" dirty="0"/>
          </a:p>
        </p:txBody>
      </p:sp>
      <p:sp>
        <p:nvSpPr>
          <p:cNvPr id="4" name="スライド番号プレースホルダー 3"/>
          <p:cNvSpPr>
            <a:spLocks noGrp="1"/>
          </p:cNvSpPr>
          <p:nvPr>
            <p:ph type="sldNum" sz="quarter" idx="12"/>
          </p:nvPr>
        </p:nvSpPr>
        <p:spPr/>
        <p:txBody>
          <a:bodyPr/>
          <a:lstStyle/>
          <a:p>
            <a:fld id="{1F384999-AF74-4BFD-8F2A-3E4B4C275CD5}" type="slidenum">
              <a:rPr kumimoji="1" lang="ja-JP" altLang="en-US" smtClean="0"/>
              <a:t>2</a:t>
            </a:fld>
            <a:endParaRPr kumimoji="1" lang="ja-JP" altLang="en-US"/>
          </a:p>
        </p:txBody>
      </p:sp>
      <p:sp>
        <p:nvSpPr>
          <p:cNvPr id="5" name="テキスト ボックス 4"/>
          <p:cNvSpPr txBox="1"/>
          <p:nvPr/>
        </p:nvSpPr>
        <p:spPr>
          <a:xfrm>
            <a:off x="171962" y="1268760"/>
            <a:ext cx="4688070" cy="1200329"/>
          </a:xfrm>
          <a:prstGeom prst="rect">
            <a:avLst/>
          </a:prstGeom>
          <a:noFill/>
          <a:ln>
            <a:solidFill>
              <a:schemeClr val="tx1"/>
            </a:solidFill>
          </a:ln>
        </p:spPr>
        <p:txBody>
          <a:bodyPr wrap="square" rtlCol="0">
            <a:spAutoFit/>
          </a:bodyPr>
          <a:lstStyle/>
          <a:p>
            <a:pPr>
              <a:tabLst>
                <a:tab pos="4303713" algn="r"/>
              </a:tabLst>
            </a:pPr>
            <a:r>
              <a:rPr lang="en-US" altLang="ja-JP" b="1" u="sng" dirty="0">
                <a:solidFill>
                  <a:srgbClr val="FF0000"/>
                </a:solidFill>
              </a:rPr>
              <a:t>First</a:t>
            </a:r>
            <a:r>
              <a:rPr lang="ja-JP" altLang="en-US" b="1" u="sng" dirty="0">
                <a:solidFill>
                  <a:srgbClr val="FF0000"/>
                </a:solidFill>
              </a:rPr>
              <a:t>　</a:t>
            </a:r>
            <a:r>
              <a:rPr lang="en-US" altLang="ja-JP" b="1" u="sng" dirty="0" smtClean="0">
                <a:solidFill>
                  <a:srgbClr val="FF0000"/>
                </a:solidFill>
              </a:rPr>
              <a:t>Session【</a:t>
            </a:r>
            <a:r>
              <a:rPr lang="ja-JP" altLang="en-US" b="1" u="sng" dirty="0" smtClean="0">
                <a:solidFill>
                  <a:srgbClr val="FF0000"/>
                </a:solidFill>
              </a:rPr>
              <a:t>講義</a:t>
            </a:r>
            <a:r>
              <a:rPr lang="en-US" altLang="ja-JP" b="1" u="sng" dirty="0" smtClean="0">
                <a:solidFill>
                  <a:srgbClr val="FF0000"/>
                </a:solidFill>
              </a:rPr>
              <a:t>】</a:t>
            </a:r>
            <a:r>
              <a:rPr lang="en-US" altLang="ja-JP" b="1" dirty="0"/>
              <a:t>	</a:t>
            </a:r>
            <a:r>
              <a:rPr lang="en-US" altLang="ja-JP" b="1" dirty="0" smtClean="0"/>
              <a:t>45</a:t>
            </a:r>
            <a:r>
              <a:rPr lang="ja-JP" altLang="en-US" b="1" dirty="0" smtClean="0"/>
              <a:t>分</a:t>
            </a:r>
            <a:endParaRPr kumimoji="1" lang="en-US" altLang="ja-JP" dirty="0" smtClean="0"/>
          </a:p>
          <a:p>
            <a:pPr>
              <a:tabLst>
                <a:tab pos="4303713" algn="r"/>
              </a:tabLst>
            </a:pPr>
            <a:r>
              <a:rPr kumimoji="1" lang="en-US" altLang="ja-JP" dirty="0" smtClean="0">
                <a:solidFill>
                  <a:schemeClr val="tx2"/>
                </a:solidFill>
              </a:rPr>
              <a:t>Input</a:t>
            </a:r>
            <a:r>
              <a:rPr kumimoji="1" lang="ja-JP" altLang="en-US" dirty="0" smtClean="0">
                <a:solidFill>
                  <a:schemeClr val="tx2"/>
                </a:solidFill>
              </a:rPr>
              <a:t>①</a:t>
            </a:r>
            <a:r>
              <a:rPr kumimoji="1" lang="ja-JP" altLang="en-US" dirty="0" smtClean="0">
                <a:sym typeface="Wingdings" panose="05000000000000000000" pitchFamily="2" charset="2"/>
              </a:rPr>
              <a:t>：</a:t>
            </a:r>
            <a:r>
              <a:rPr kumimoji="1" lang="ja-JP" altLang="en-US" dirty="0" smtClean="0"/>
              <a:t>講義</a:t>
            </a:r>
            <a:r>
              <a:rPr kumimoji="1" lang="en-US" altLang="ja-JP" dirty="0" smtClean="0"/>
              <a:t>	</a:t>
            </a:r>
            <a:r>
              <a:rPr lang="en-US" altLang="ja-JP" dirty="0" smtClean="0">
                <a:sym typeface="Wingdings" panose="05000000000000000000" pitchFamily="2" charset="2"/>
              </a:rPr>
              <a:t>30/30</a:t>
            </a:r>
            <a:endParaRPr kumimoji="1" lang="en-US" altLang="ja-JP" dirty="0" smtClean="0"/>
          </a:p>
          <a:p>
            <a:pPr>
              <a:tabLst>
                <a:tab pos="4303713" algn="r"/>
              </a:tabLst>
            </a:pPr>
            <a:r>
              <a:rPr lang="en-US" altLang="ja-JP" dirty="0" smtClean="0">
                <a:solidFill>
                  <a:schemeClr val="tx2"/>
                </a:solidFill>
              </a:rPr>
              <a:t>Input</a:t>
            </a:r>
            <a:r>
              <a:rPr lang="ja-JP" altLang="en-US" dirty="0" smtClean="0">
                <a:solidFill>
                  <a:schemeClr val="tx2"/>
                </a:solidFill>
              </a:rPr>
              <a:t>②</a:t>
            </a:r>
            <a:r>
              <a:rPr lang="ja-JP" altLang="en-US" dirty="0" smtClean="0"/>
              <a:t>：ミニ講義</a:t>
            </a:r>
            <a:r>
              <a:rPr lang="ja-JP" altLang="en-US" dirty="0" smtClean="0"/>
              <a:t>；</a:t>
            </a:r>
            <a:r>
              <a:rPr lang="ja-JP" altLang="en-US" dirty="0"/>
              <a:t>就業</a:t>
            </a:r>
            <a:r>
              <a:rPr lang="ja-JP" altLang="en-US" dirty="0" smtClean="0"/>
              <a:t>判定とは</a:t>
            </a:r>
            <a:r>
              <a:rPr lang="en-US" altLang="ja-JP" dirty="0" smtClean="0"/>
              <a:t>	5/40</a:t>
            </a:r>
            <a:endParaRPr kumimoji="1" lang="en-US" altLang="ja-JP" dirty="0" smtClean="0"/>
          </a:p>
          <a:p>
            <a:pPr>
              <a:tabLst>
                <a:tab pos="4303713" algn="r"/>
              </a:tabLst>
            </a:pPr>
            <a:r>
              <a:rPr kumimoji="1" lang="en-US" altLang="ja-JP" dirty="0" smtClean="0">
                <a:solidFill>
                  <a:schemeClr val="tx2"/>
                </a:solidFill>
              </a:rPr>
              <a:t>Input</a:t>
            </a:r>
            <a:r>
              <a:rPr lang="ja-JP" altLang="en-US" dirty="0">
                <a:solidFill>
                  <a:schemeClr val="tx2"/>
                </a:solidFill>
              </a:rPr>
              <a:t>③</a:t>
            </a:r>
            <a:r>
              <a:rPr kumimoji="1" lang="ja-JP" altLang="en-US" dirty="0" smtClean="0"/>
              <a:t>：アンケート結果報告</a:t>
            </a:r>
            <a:r>
              <a:rPr kumimoji="1" lang="en-US" altLang="ja-JP" dirty="0" smtClean="0"/>
              <a:t>	10/45</a:t>
            </a:r>
            <a:endParaRPr kumimoji="1" lang="ja-JP" altLang="en-US" dirty="0"/>
          </a:p>
        </p:txBody>
      </p:sp>
      <p:sp>
        <p:nvSpPr>
          <p:cNvPr id="8" name="テキスト ボックス 7"/>
          <p:cNvSpPr txBox="1"/>
          <p:nvPr/>
        </p:nvSpPr>
        <p:spPr>
          <a:xfrm>
            <a:off x="171962" y="2636912"/>
            <a:ext cx="4688070" cy="923330"/>
          </a:xfrm>
          <a:prstGeom prst="rect">
            <a:avLst/>
          </a:prstGeom>
          <a:noFill/>
          <a:ln>
            <a:solidFill>
              <a:schemeClr val="tx1"/>
            </a:solidFill>
          </a:ln>
        </p:spPr>
        <p:txBody>
          <a:bodyPr wrap="square" rtlCol="0">
            <a:spAutoFit/>
          </a:bodyPr>
          <a:lstStyle/>
          <a:p>
            <a:pPr>
              <a:tabLst>
                <a:tab pos="4303713" algn="r"/>
              </a:tabLst>
            </a:pPr>
            <a:r>
              <a:rPr lang="en-US" altLang="ja-JP" b="1" u="sng" dirty="0" smtClean="0">
                <a:solidFill>
                  <a:srgbClr val="FF0000"/>
                </a:solidFill>
              </a:rPr>
              <a:t>Second</a:t>
            </a:r>
            <a:r>
              <a:rPr lang="ja-JP" altLang="en-US" b="1" u="sng" dirty="0">
                <a:solidFill>
                  <a:srgbClr val="FF0000"/>
                </a:solidFill>
              </a:rPr>
              <a:t>　</a:t>
            </a:r>
            <a:r>
              <a:rPr lang="en-US" altLang="ja-JP" b="1" u="sng" dirty="0" smtClean="0">
                <a:solidFill>
                  <a:srgbClr val="FF0000"/>
                </a:solidFill>
              </a:rPr>
              <a:t>Session【</a:t>
            </a:r>
            <a:r>
              <a:rPr lang="ja-JP" altLang="en-US" b="1" u="sng" dirty="0" smtClean="0">
                <a:solidFill>
                  <a:srgbClr val="FF0000"/>
                </a:solidFill>
              </a:rPr>
              <a:t>個人ワーク</a:t>
            </a:r>
            <a:r>
              <a:rPr lang="en-US" altLang="ja-JP" b="1" u="sng" dirty="0" smtClean="0">
                <a:solidFill>
                  <a:srgbClr val="FF0000"/>
                </a:solidFill>
              </a:rPr>
              <a:t>】</a:t>
            </a:r>
            <a:r>
              <a:rPr lang="en-US" altLang="ja-JP" b="1" dirty="0" smtClean="0"/>
              <a:t>	10</a:t>
            </a:r>
            <a:r>
              <a:rPr lang="ja-JP" altLang="en-US" b="1" dirty="0" smtClean="0"/>
              <a:t>分</a:t>
            </a:r>
            <a:endParaRPr kumimoji="1" lang="en-US" altLang="ja-JP" dirty="0" smtClean="0"/>
          </a:p>
          <a:p>
            <a:pPr>
              <a:tabLst>
                <a:tab pos="4303713" algn="r"/>
              </a:tabLst>
            </a:pPr>
            <a:r>
              <a:rPr lang="en-US" altLang="ja-JP" dirty="0">
                <a:solidFill>
                  <a:srgbClr val="FF0000"/>
                </a:solidFill>
              </a:rPr>
              <a:t>Output</a:t>
            </a:r>
            <a:r>
              <a:rPr kumimoji="1" lang="ja-JP" altLang="en-US" dirty="0" smtClean="0">
                <a:solidFill>
                  <a:srgbClr val="FF0000"/>
                </a:solidFill>
              </a:rPr>
              <a:t>①</a:t>
            </a:r>
            <a:r>
              <a:rPr kumimoji="1" lang="ja-JP" altLang="en-US" dirty="0" smtClean="0"/>
              <a:t>：個人ワーク（良好事例）</a:t>
            </a:r>
            <a:r>
              <a:rPr kumimoji="1" lang="en-US" altLang="ja-JP" dirty="0" smtClean="0"/>
              <a:t>	</a:t>
            </a:r>
            <a:r>
              <a:rPr lang="en-US" altLang="ja-JP" dirty="0" smtClean="0"/>
              <a:t> 7/52</a:t>
            </a:r>
            <a:endParaRPr kumimoji="1" lang="en-US" altLang="ja-JP" dirty="0" smtClean="0"/>
          </a:p>
          <a:p>
            <a:pPr>
              <a:tabLst>
                <a:tab pos="4303713" algn="r"/>
              </a:tabLst>
            </a:pPr>
            <a:r>
              <a:rPr lang="en-US" altLang="ja-JP" dirty="0" smtClean="0">
                <a:solidFill>
                  <a:srgbClr val="FF0000"/>
                </a:solidFill>
              </a:rPr>
              <a:t>Output</a:t>
            </a:r>
            <a:r>
              <a:rPr lang="ja-JP" altLang="en-US" dirty="0" smtClean="0">
                <a:solidFill>
                  <a:srgbClr val="FF0000"/>
                </a:solidFill>
              </a:rPr>
              <a:t>②</a:t>
            </a:r>
            <a:r>
              <a:rPr lang="ja-JP" altLang="en-US" dirty="0" smtClean="0"/>
              <a:t>：周りの人に見せる </a:t>
            </a:r>
            <a:r>
              <a:rPr lang="en-US" altLang="ja-JP" dirty="0"/>
              <a:t>	</a:t>
            </a:r>
            <a:r>
              <a:rPr lang="en-US" altLang="ja-JP" dirty="0" smtClean="0"/>
              <a:t>3/55</a:t>
            </a:r>
            <a:endParaRPr kumimoji="1" lang="en-US" altLang="ja-JP" dirty="0" smtClean="0"/>
          </a:p>
        </p:txBody>
      </p:sp>
      <p:sp>
        <p:nvSpPr>
          <p:cNvPr id="9" name="テキスト ボックス 8"/>
          <p:cNvSpPr txBox="1"/>
          <p:nvPr/>
        </p:nvSpPr>
        <p:spPr>
          <a:xfrm>
            <a:off x="171962" y="3717032"/>
            <a:ext cx="4688070" cy="923330"/>
          </a:xfrm>
          <a:prstGeom prst="rect">
            <a:avLst/>
          </a:prstGeom>
          <a:noFill/>
          <a:ln>
            <a:solidFill>
              <a:schemeClr val="tx1"/>
            </a:solidFill>
          </a:ln>
        </p:spPr>
        <p:txBody>
          <a:bodyPr wrap="square" rtlCol="0">
            <a:spAutoFit/>
          </a:bodyPr>
          <a:lstStyle/>
          <a:p>
            <a:pPr>
              <a:tabLst>
                <a:tab pos="4303713" algn="r"/>
              </a:tabLst>
            </a:pPr>
            <a:r>
              <a:rPr lang="en-US" altLang="ja-JP" b="1" u="sng" dirty="0">
                <a:solidFill>
                  <a:srgbClr val="FF0000"/>
                </a:solidFill>
              </a:rPr>
              <a:t>Third</a:t>
            </a:r>
            <a:r>
              <a:rPr lang="ja-JP" altLang="en-US" b="1" u="sng" dirty="0">
                <a:solidFill>
                  <a:srgbClr val="FF0000"/>
                </a:solidFill>
              </a:rPr>
              <a:t>　</a:t>
            </a:r>
            <a:r>
              <a:rPr lang="en-US" altLang="ja-JP" b="1" u="sng" dirty="0" smtClean="0">
                <a:solidFill>
                  <a:srgbClr val="FF0000"/>
                </a:solidFill>
              </a:rPr>
              <a:t>Session【</a:t>
            </a:r>
            <a:r>
              <a:rPr lang="ja-JP" altLang="en-US" b="1" u="sng" dirty="0" smtClean="0">
                <a:solidFill>
                  <a:srgbClr val="FF0000"/>
                </a:solidFill>
              </a:rPr>
              <a:t>良好モデル提示</a:t>
            </a:r>
            <a:r>
              <a:rPr lang="en-US" altLang="ja-JP" b="1" u="sng" dirty="0" smtClean="0">
                <a:solidFill>
                  <a:srgbClr val="FF0000"/>
                </a:solidFill>
              </a:rPr>
              <a:t>】</a:t>
            </a:r>
            <a:r>
              <a:rPr lang="en-US" altLang="ja-JP" b="1" dirty="0" smtClean="0"/>
              <a:t>	20</a:t>
            </a:r>
            <a:r>
              <a:rPr lang="ja-JP" altLang="en-US" b="1" dirty="0" smtClean="0"/>
              <a:t>分</a:t>
            </a:r>
            <a:endParaRPr kumimoji="1" lang="en-US" altLang="ja-JP" dirty="0" smtClean="0"/>
          </a:p>
          <a:p>
            <a:pPr>
              <a:tabLst>
                <a:tab pos="4303713" algn="r"/>
              </a:tabLst>
            </a:pPr>
            <a:r>
              <a:rPr lang="en-US" altLang="ja-JP" dirty="0" smtClean="0">
                <a:solidFill>
                  <a:schemeClr val="tx2"/>
                </a:solidFill>
              </a:rPr>
              <a:t>Input</a:t>
            </a:r>
            <a:r>
              <a:rPr lang="ja-JP" altLang="en-US" dirty="0">
                <a:solidFill>
                  <a:schemeClr val="tx2"/>
                </a:solidFill>
              </a:rPr>
              <a:t>④</a:t>
            </a:r>
            <a:r>
              <a:rPr kumimoji="1" lang="ja-JP" altLang="en-US" dirty="0" smtClean="0"/>
              <a:t>：</a:t>
            </a:r>
            <a:r>
              <a:rPr lang="ja-JP" altLang="en-US" dirty="0"/>
              <a:t>良好</a:t>
            </a:r>
            <a:r>
              <a:rPr kumimoji="1" lang="ja-JP" altLang="en-US" dirty="0" smtClean="0"/>
              <a:t>モデルの提示 </a:t>
            </a:r>
            <a:r>
              <a:rPr kumimoji="1" lang="en-US" altLang="ja-JP" dirty="0" smtClean="0"/>
              <a:t>	10/65</a:t>
            </a:r>
          </a:p>
          <a:p>
            <a:pPr>
              <a:tabLst>
                <a:tab pos="4303713" algn="r"/>
              </a:tabLst>
            </a:pPr>
            <a:r>
              <a:rPr lang="en-US" altLang="ja-JP" dirty="0" smtClean="0">
                <a:solidFill>
                  <a:schemeClr val="tx2"/>
                </a:solidFill>
              </a:rPr>
              <a:t>Input</a:t>
            </a:r>
            <a:r>
              <a:rPr lang="ja-JP" altLang="en-US" dirty="0">
                <a:solidFill>
                  <a:schemeClr val="tx2"/>
                </a:solidFill>
              </a:rPr>
              <a:t>⑤</a:t>
            </a:r>
            <a:r>
              <a:rPr lang="ja-JP" altLang="en-US" dirty="0" smtClean="0"/>
              <a:t>：個人ワークの解説 </a:t>
            </a:r>
            <a:r>
              <a:rPr lang="en-US" altLang="ja-JP" dirty="0" smtClean="0"/>
              <a:t>	10/75</a:t>
            </a:r>
            <a:endParaRPr kumimoji="1" lang="en-US" altLang="ja-JP" dirty="0" smtClean="0"/>
          </a:p>
        </p:txBody>
      </p:sp>
      <p:sp>
        <p:nvSpPr>
          <p:cNvPr id="10" name="テキスト ボックス 9"/>
          <p:cNvSpPr txBox="1"/>
          <p:nvPr/>
        </p:nvSpPr>
        <p:spPr>
          <a:xfrm>
            <a:off x="171962" y="4797152"/>
            <a:ext cx="4688070" cy="923330"/>
          </a:xfrm>
          <a:prstGeom prst="rect">
            <a:avLst/>
          </a:prstGeom>
          <a:noFill/>
          <a:ln>
            <a:solidFill>
              <a:schemeClr val="tx1"/>
            </a:solidFill>
          </a:ln>
        </p:spPr>
        <p:txBody>
          <a:bodyPr wrap="square" rtlCol="0">
            <a:spAutoFit/>
          </a:bodyPr>
          <a:lstStyle/>
          <a:p>
            <a:pPr>
              <a:tabLst>
                <a:tab pos="4303713" algn="r"/>
              </a:tabLst>
            </a:pPr>
            <a:r>
              <a:rPr lang="en-US" altLang="ja-JP" b="1" u="sng" dirty="0">
                <a:solidFill>
                  <a:srgbClr val="FF0000"/>
                </a:solidFill>
              </a:rPr>
              <a:t>Fourth</a:t>
            </a:r>
            <a:r>
              <a:rPr lang="ja-JP" altLang="en-US" b="1" u="sng" dirty="0">
                <a:solidFill>
                  <a:srgbClr val="FF0000"/>
                </a:solidFill>
              </a:rPr>
              <a:t>　</a:t>
            </a:r>
            <a:r>
              <a:rPr lang="en-US" altLang="ja-JP" b="1" u="sng" dirty="0" smtClean="0">
                <a:solidFill>
                  <a:srgbClr val="FF0000"/>
                </a:solidFill>
              </a:rPr>
              <a:t>Session【</a:t>
            </a:r>
            <a:r>
              <a:rPr lang="ja-JP" altLang="en-US" b="1" u="sng" dirty="0" smtClean="0">
                <a:solidFill>
                  <a:srgbClr val="FF0000"/>
                </a:solidFill>
              </a:rPr>
              <a:t>グループワーク</a:t>
            </a:r>
            <a:r>
              <a:rPr lang="en-US" altLang="ja-JP" b="1" u="sng" dirty="0" smtClean="0">
                <a:solidFill>
                  <a:srgbClr val="FF0000"/>
                </a:solidFill>
              </a:rPr>
              <a:t>】</a:t>
            </a:r>
            <a:r>
              <a:rPr lang="en-US" altLang="ja-JP" b="1" dirty="0" smtClean="0"/>
              <a:t>	30</a:t>
            </a:r>
            <a:r>
              <a:rPr lang="ja-JP" altLang="en-US" b="1" dirty="0" smtClean="0"/>
              <a:t>分</a:t>
            </a:r>
            <a:endParaRPr kumimoji="1" lang="en-US" altLang="ja-JP" dirty="0" smtClean="0"/>
          </a:p>
          <a:p>
            <a:pPr>
              <a:tabLst>
                <a:tab pos="4303713" algn="r"/>
              </a:tabLst>
            </a:pPr>
            <a:r>
              <a:rPr lang="en-US" altLang="ja-JP" dirty="0" smtClean="0">
                <a:solidFill>
                  <a:srgbClr val="FF0000"/>
                </a:solidFill>
              </a:rPr>
              <a:t>Output</a:t>
            </a:r>
            <a:r>
              <a:rPr lang="ja-JP" altLang="en-US" dirty="0">
                <a:solidFill>
                  <a:srgbClr val="FF0000"/>
                </a:solidFill>
              </a:rPr>
              <a:t>③</a:t>
            </a:r>
            <a:r>
              <a:rPr kumimoji="1" lang="ja-JP" altLang="en-US" dirty="0" smtClean="0"/>
              <a:t>：グループワークの実施 </a:t>
            </a:r>
            <a:r>
              <a:rPr kumimoji="1" lang="en-US" altLang="ja-JP" dirty="0" smtClean="0"/>
              <a:t>	</a:t>
            </a:r>
            <a:r>
              <a:rPr lang="en-US" altLang="ja-JP" dirty="0" smtClean="0"/>
              <a:t>15</a:t>
            </a:r>
            <a:r>
              <a:rPr kumimoji="1" lang="en-US" altLang="ja-JP" dirty="0" smtClean="0"/>
              <a:t>/90</a:t>
            </a:r>
          </a:p>
          <a:p>
            <a:pPr>
              <a:tabLst>
                <a:tab pos="4303713" algn="r"/>
              </a:tabLst>
            </a:pPr>
            <a:r>
              <a:rPr lang="en-US" altLang="ja-JP" dirty="0" smtClean="0">
                <a:solidFill>
                  <a:srgbClr val="FF0000"/>
                </a:solidFill>
              </a:rPr>
              <a:t>Output</a:t>
            </a:r>
            <a:r>
              <a:rPr lang="ja-JP" altLang="en-US" dirty="0">
                <a:solidFill>
                  <a:srgbClr val="FF0000"/>
                </a:solidFill>
              </a:rPr>
              <a:t>④</a:t>
            </a:r>
            <a:r>
              <a:rPr lang="ja-JP" altLang="en-US" dirty="0" smtClean="0"/>
              <a:t>：グループワークの発表</a:t>
            </a:r>
            <a:r>
              <a:rPr lang="en-US" altLang="ja-JP" dirty="0" smtClean="0"/>
              <a:t>	15/105</a:t>
            </a:r>
            <a:endParaRPr kumimoji="1" lang="en-US" altLang="ja-JP" dirty="0" smtClean="0"/>
          </a:p>
        </p:txBody>
      </p:sp>
      <p:sp>
        <p:nvSpPr>
          <p:cNvPr id="11" name="テキスト ボックス 10"/>
          <p:cNvSpPr txBox="1"/>
          <p:nvPr/>
        </p:nvSpPr>
        <p:spPr>
          <a:xfrm>
            <a:off x="149640" y="5872882"/>
            <a:ext cx="4710391" cy="923330"/>
          </a:xfrm>
          <a:prstGeom prst="rect">
            <a:avLst/>
          </a:prstGeom>
          <a:noFill/>
          <a:ln>
            <a:solidFill>
              <a:schemeClr val="tx1"/>
            </a:solidFill>
          </a:ln>
        </p:spPr>
        <p:txBody>
          <a:bodyPr wrap="square" rtlCol="0">
            <a:spAutoFit/>
          </a:bodyPr>
          <a:lstStyle/>
          <a:p>
            <a:pPr>
              <a:tabLst>
                <a:tab pos="4303713" algn="r"/>
              </a:tabLst>
            </a:pPr>
            <a:r>
              <a:rPr lang="en-US" altLang="ja-JP" b="1" u="sng" dirty="0">
                <a:solidFill>
                  <a:srgbClr val="FF0000"/>
                </a:solidFill>
              </a:rPr>
              <a:t>Last</a:t>
            </a:r>
            <a:r>
              <a:rPr lang="ja-JP" altLang="en-US" b="1" u="sng" dirty="0">
                <a:solidFill>
                  <a:srgbClr val="FF0000"/>
                </a:solidFill>
              </a:rPr>
              <a:t>　</a:t>
            </a:r>
            <a:r>
              <a:rPr lang="en-US" altLang="ja-JP" b="1" u="sng" dirty="0" smtClean="0">
                <a:solidFill>
                  <a:srgbClr val="FF0000"/>
                </a:solidFill>
              </a:rPr>
              <a:t>Session【</a:t>
            </a:r>
            <a:r>
              <a:rPr lang="ja-JP" altLang="en-US" b="1" u="sng" dirty="0" smtClean="0">
                <a:solidFill>
                  <a:srgbClr val="FF0000"/>
                </a:solidFill>
              </a:rPr>
              <a:t>アクションプラン</a:t>
            </a:r>
            <a:r>
              <a:rPr lang="en-US" altLang="ja-JP" b="1" u="sng" dirty="0" smtClean="0">
                <a:solidFill>
                  <a:srgbClr val="FF0000"/>
                </a:solidFill>
              </a:rPr>
              <a:t>】</a:t>
            </a:r>
            <a:r>
              <a:rPr lang="en-US" altLang="ja-JP" b="1" dirty="0" smtClean="0"/>
              <a:t>	15</a:t>
            </a:r>
            <a:r>
              <a:rPr lang="ja-JP" altLang="en-US" b="1" dirty="0" smtClean="0"/>
              <a:t>分</a:t>
            </a:r>
            <a:endParaRPr kumimoji="1" lang="en-US" altLang="ja-JP" dirty="0" smtClean="0"/>
          </a:p>
          <a:p>
            <a:pPr>
              <a:tabLst>
                <a:tab pos="4303713" algn="r"/>
              </a:tabLst>
            </a:pPr>
            <a:r>
              <a:rPr lang="en-US" altLang="ja-JP" dirty="0" smtClean="0">
                <a:solidFill>
                  <a:srgbClr val="FF0000"/>
                </a:solidFill>
              </a:rPr>
              <a:t>Output</a:t>
            </a:r>
            <a:r>
              <a:rPr lang="ja-JP" altLang="en-US" dirty="0" smtClean="0">
                <a:solidFill>
                  <a:srgbClr val="FF0000"/>
                </a:solidFill>
              </a:rPr>
              <a:t>⑤</a:t>
            </a:r>
            <a:r>
              <a:rPr kumimoji="1" lang="ja-JP" altLang="en-US" dirty="0" smtClean="0"/>
              <a:t>：アクションプランの作成</a:t>
            </a:r>
            <a:r>
              <a:rPr kumimoji="1" lang="en-US" altLang="ja-JP" dirty="0" smtClean="0"/>
              <a:t>	10/115</a:t>
            </a:r>
          </a:p>
          <a:p>
            <a:pPr>
              <a:tabLst>
                <a:tab pos="4303713" algn="r"/>
              </a:tabLst>
            </a:pPr>
            <a:r>
              <a:rPr lang="en-US" altLang="ja-JP" dirty="0" smtClean="0">
                <a:solidFill>
                  <a:srgbClr val="FF0000"/>
                </a:solidFill>
              </a:rPr>
              <a:t>Output</a:t>
            </a:r>
            <a:r>
              <a:rPr lang="ja-JP" altLang="en-US" dirty="0" smtClean="0">
                <a:solidFill>
                  <a:srgbClr val="FF0000"/>
                </a:solidFill>
              </a:rPr>
              <a:t>⑥</a:t>
            </a:r>
            <a:r>
              <a:rPr lang="ja-JP" altLang="en-US" dirty="0" smtClean="0"/>
              <a:t>：質疑応答</a:t>
            </a:r>
            <a:r>
              <a:rPr lang="en-US" altLang="ja-JP" dirty="0" smtClean="0"/>
              <a:t>	5/120</a:t>
            </a:r>
            <a:endParaRPr lang="en-US" altLang="ja-JP" dirty="0"/>
          </a:p>
        </p:txBody>
      </p:sp>
      <p:sp>
        <p:nvSpPr>
          <p:cNvPr id="13" name="四角形吹き出し 12"/>
          <p:cNvSpPr/>
          <p:nvPr/>
        </p:nvSpPr>
        <p:spPr>
          <a:xfrm>
            <a:off x="5436096" y="1484785"/>
            <a:ext cx="3528392" cy="720080"/>
          </a:xfrm>
          <a:prstGeom prst="wedgeRectCallout">
            <a:avLst>
              <a:gd name="adj1" fmla="val -64886"/>
              <a:gd name="adj2" fmla="val 350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ja-JP" altLang="en-US" dirty="0">
                <a:solidFill>
                  <a:schemeClr val="tx1"/>
                </a:solidFill>
              </a:rPr>
              <a:t>一般論として</a:t>
            </a:r>
            <a:r>
              <a:rPr lang="ja-JP" altLang="en-US" dirty="0" smtClean="0">
                <a:solidFill>
                  <a:schemeClr val="tx1"/>
                </a:solidFill>
              </a:rPr>
              <a:t>の熱中症</a:t>
            </a:r>
            <a:endParaRPr lang="en-US" altLang="ja-JP" dirty="0" smtClean="0">
              <a:solidFill>
                <a:schemeClr val="tx1"/>
              </a:solidFill>
            </a:endParaRPr>
          </a:p>
          <a:p>
            <a:pPr marL="285750" indent="-285750">
              <a:buFont typeface="Arial" panose="020B0604020202020204" pitchFamily="34" charset="0"/>
              <a:buChar char="•"/>
            </a:pPr>
            <a:r>
              <a:rPr kumimoji="1" lang="ja-JP" altLang="en-US" dirty="0">
                <a:solidFill>
                  <a:schemeClr val="tx1"/>
                </a:solidFill>
              </a:rPr>
              <a:t>アンケート報告</a:t>
            </a:r>
          </a:p>
        </p:txBody>
      </p:sp>
      <p:sp>
        <p:nvSpPr>
          <p:cNvPr id="12" name="四角形吹き出し 11"/>
          <p:cNvSpPr/>
          <p:nvPr/>
        </p:nvSpPr>
        <p:spPr>
          <a:xfrm>
            <a:off x="5436096" y="2738537"/>
            <a:ext cx="3528392" cy="720080"/>
          </a:xfrm>
          <a:prstGeom prst="wedgeRectCallout">
            <a:avLst>
              <a:gd name="adj1" fmla="val -64886"/>
              <a:gd name="adj2" fmla="val 350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ja-JP" altLang="en-US" dirty="0" smtClean="0">
                <a:solidFill>
                  <a:schemeClr val="tx1"/>
                </a:solidFill>
              </a:rPr>
              <a:t>参加者自身の職場</a:t>
            </a:r>
            <a:r>
              <a:rPr lang="ja-JP" altLang="en-US" dirty="0">
                <a:solidFill>
                  <a:schemeClr val="tx1"/>
                </a:solidFill>
              </a:rPr>
              <a:t>の振り返り</a:t>
            </a:r>
            <a:endParaRPr kumimoji="1" lang="ja-JP" altLang="en-US" dirty="0">
              <a:solidFill>
                <a:schemeClr val="tx1"/>
              </a:solidFill>
            </a:endParaRPr>
          </a:p>
        </p:txBody>
      </p:sp>
      <p:sp>
        <p:nvSpPr>
          <p:cNvPr id="16" name="四角形吹き出し 15"/>
          <p:cNvSpPr/>
          <p:nvPr/>
        </p:nvSpPr>
        <p:spPr>
          <a:xfrm>
            <a:off x="5436096" y="3717032"/>
            <a:ext cx="3528392" cy="792088"/>
          </a:xfrm>
          <a:prstGeom prst="wedgeRectCallout">
            <a:avLst>
              <a:gd name="adj1" fmla="val -64886"/>
              <a:gd name="adj2" fmla="val 350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dirty="0" smtClean="0">
                <a:solidFill>
                  <a:schemeClr val="tx1"/>
                </a:solidFill>
              </a:rPr>
              <a:t>良好モデルを提示</a:t>
            </a:r>
            <a:endParaRPr kumimoji="1" lang="en-US" altLang="ja-JP" dirty="0" smtClean="0">
              <a:solidFill>
                <a:schemeClr val="tx1"/>
              </a:solidFill>
            </a:endParaRPr>
          </a:p>
          <a:p>
            <a:pPr marL="285750" indent="-285750">
              <a:buFont typeface="Arial" panose="020B0604020202020204" pitchFamily="34" charset="0"/>
              <a:buChar char="•"/>
            </a:pPr>
            <a:r>
              <a:rPr lang="ja-JP" altLang="en-US" dirty="0" smtClean="0">
                <a:solidFill>
                  <a:schemeClr val="tx1"/>
                </a:solidFill>
              </a:rPr>
              <a:t>水平展開可能性の吟味</a:t>
            </a:r>
            <a:endParaRPr kumimoji="1" lang="ja-JP" altLang="en-US" dirty="0">
              <a:solidFill>
                <a:schemeClr val="tx1"/>
              </a:solidFill>
            </a:endParaRPr>
          </a:p>
        </p:txBody>
      </p:sp>
      <p:sp>
        <p:nvSpPr>
          <p:cNvPr id="17" name="四角形吹き出し 16"/>
          <p:cNvSpPr/>
          <p:nvPr/>
        </p:nvSpPr>
        <p:spPr>
          <a:xfrm>
            <a:off x="5436096" y="5013176"/>
            <a:ext cx="3528392" cy="720080"/>
          </a:xfrm>
          <a:prstGeom prst="wedgeRectCallout">
            <a:avLst>
              <a:gd name="adj1" fmla="val -64886"/>
              <a:gd name="adj2" fmla="val 350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dirty="0" smtClean="0">
                <a:solidFill>
                  <a:schemeClr val="tx1"/>
                </a:solidFill>
              </a:rPr>
              <a:t>参加者間の意見交換</a:t>
            </a:r>
            <a:endParaRPr kumimoji="1" lang="en-US" altLang="ja-JP" dirty="0" smtClean="0">
              <a:solidFill>
                <a:schemeClr val="tx1"/>
              </a:solidFill>
            </a:endParaRPr>
          </a:p>
          <a:p>
            <a:pPr marL="285750" indent="-285750">
              <a:buFont typeface="Arial" panose="020B0604020202020204" pitchFamily="34" charset="0"/>
              <a:buChar char="•"/>
            </a:pPr>
            <a:r>
              <a:rPr kumimoji="1" lang="ja-JP" altLang="en-US" dirty="0" smtClean="0">
                <a:solidFill>
                  <a:schemeClr val="tx1"/>
                </a:solidFill>
              </a:rPr>
              <a:t>参加者への意識付け</a:t>
            </a:r>
            <a:endParaRPr kumimoji="1" lang="ja-JP" altLang="en-US" dirty="0">
              <a:solidFill>
                <a:schemeClr val="tx1"/>
              </a:solidFill>
            </a:endParaRPr>
          </a:p>
        </p:txBody>
      </p:sp>
      <p:sp>
        <p:nvSpPr>
          <p:cNvPr id="18" name="四角形吹き出し 17"/>
          <p:cNvSpPr/>
          <p:nvPr/>
        </p:nvSpPr>
        <p:spPr>
          <a:xfrm>
            <a:off x="5436096" y="6076132"/>
            <a:ext cx="3528392" cy="720080"/>
          </a:xfrm>
          <a:prstGeom prst="wedgeRectCallout">
            <a:avLst>
              <a:gd name="adj1" fmla="val -64886"/>
              <a:gd name="adj2" fmla="val 350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dirty="0" smtClean="0">
                <a:solidFill>
                  <a:schemeClr val="tx1"/>
                </a:solidFill>
              </a:rPr>
              <a:t>すぐにできることを考える</a:t>
            </a:r>
            <a:endParaRPr kumimoji="1" lang="en-US" altLang="ja-JP" dirty="0" smtClean="0">
              <a:solidFill>
                <a:schemeClr val="tx1"/>
              </a:solidFill>
            </a:endParaRPr>
          </a:p>
          <a:p>
            <a:pPr marL="285750" indent="-285750">
              <a:buFont typeface="Arial" panose="020B0604020202020204" pitchFamily="34" charset="0"/>
              <a:buChar char="•"/>
            </a:pPr>
            <a:r>
              <a:rPr lang="ja-JP" altLang="en-US" dirty="0">
                <a:solidFill>
                  <a:schemeClr val="tx1"/>
                </a:solidFill>
              </a:rPr>
              <a:t>長期的</a:t>
            </a:r>
            <a:r>
              <a:rPr lang="ja-JP" altLang="en-US" dirty="0" smtClean="0">
                <a:solidFill>
                  <a:schemeClr val="tx1"/>
                </a:solidFill>
              </a:rPr>
              <a:t>にやりたいことを考える</a:t>
            </a:r>
            <a:endParaRPr kumimoji="1" lang="ja-JP" altLang="en-US" dirty="0">
              <a:solidFill>
                <a:schemeClr val="tx1"/>
              </a:solidFill>
            </a:endParaRPr>
          </a:p>
        </p:txBody>
      </p:sp>
      <p:sp>
        <p:nvSpPr>
          <p:cNvPr id="14" name="正方形/長方形 13"/>
          <p:cNvSpPr/>
          <p:nvPr/>
        </p:nvSpPr>
        <p:spPr>
          <a:xfrm>
            <a:off x="107504" y="739552"/>
            <a:ext cx="352839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rgbClr val="FFFF00"/>
                </a:solidFill>
              </a:rPr>
              <a:t>参加者数</a:t>
            </a:r>
            <a:r>
              <a:rPr lang="ja-JP" altLang="en-US" sz="2800" dirty="0" smtClean="0">
                <a:solidFill>
                  <a:srgbClr val="FFFF00"/>
                </a:solidFill>
              </a:rPr>
              <a:t>１５</a:t>
            </a:r>
            <a:r>
              <a:rPr kumimoji="1" lang="ja-JP" altLang="en-US" sz="2800" dirty="0" smtClean="0">
                <a:solidFill>
                  <a:srgbClr val="FFFF00"/>
                </a:solidFill>
              </a:rPr>
              <a:t>名</a:t>
            </a:r>
            <a:endParaRPr kumimoji="1" lang="ja-JP" altLang="en-US" sz="2800" dirty="0">
              <a:solidFill>
                <a:srgbClr val="FFFF00"/>
              </a:solidFill>
            </a:endParaRPr>
          </a:p>
        </p:txBody>
      </p:sp>
    </p:spTree>
    <p:extLst>
      <p:ext uri="{BB962C8B-B14F-4D97-AF65-F5344CB8AC3E}">
        <p14:creationId xmlns:p14="http://schemas.microsoft.com/office/powerpoint/2010/main" val="3158860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80928"/>
            <a:ext cx="8229600" cy="1143000"/>
          </a:xfrm>
        </p:spPr>
        <p:txBody>
          <a:bodyPr>
            <a:noAutofit/>
          </a:bodyPr>
          <a:lstStyle/>
          <a:p>
            <a:r>
              <a:rPr lang="ja-JP" altLang="en-US" dirty="0"/>
              <a:t>収集</a:t>
            </a:r>
            <a:r>
              <a:rPr lang="ja-JP" altLang="en-US" dirty="0" smtClean="0"/>
              <a:t>された良好事例</a:t>
            </a:r>
            <a:endParaRPr kumimoji="1" lang="ja-JP" altLang="en-US" dirty="0"/>
          </a:p>
        </p:txBody>
      </p:sp>
    </p:spTree>
    <p:extLst>
      <p:ext uri="{BB962C8B-B14F-4D97-AF65-F5344CB8AC3E}">
        <p14:creationId xmlns:p14="http://schemas.microsoft.com/office/powerpoint/2010/main" val="2561164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収集された良好事例</a:t>
            </a:r>
            <a:endParaRPr kumimoji="1" lang="ja-JP" altLang="en-US" dirty="0"/>
          </a:p>
        </p:txBody>
      </p:sp>
      <p:sp>
        <p:nvSpPr>
          <p:cNvPr id="3" name="コンテンツ プレースホルダー 2"/>
          <p:cNvSpPr>
            <a:spLocks noGrp="1"/>
          </p:cNvSpPr>
          <p:nvPr>
            <p:ph idx="1"/>
          </p:nvPr>
        </p:nvSpPr>
        <p:spPr>
          <a:xfrm>
            <a:off x="457200" y="1412776"/>
            <a:ext cx="8229600" cy="4525963"/>
          </a:xfrm>
        </p:spPr>
        <p:txBody>
          <a:bodyPr>
            <a:noAutofit/>
          </a:bodyPr>
          <a:lstStyle/>
          <a:p>
            <a:pPr>
              <a:buFont typeface="Wingdings" panose="05000000000000000000" pitchFamily="2" charset="2"/>
              <a:buChar char="Ø"/>
            </a:pPr>
            <a:r>
              <a:rPr lang="ja-JP" altLang="en-US" sz="2000" dirty="0" smtClean="0"/>
              <a:t>健康診断実施に関すること</a:t>
            </a:r>
            <a:endParaRPr lang="en-US" altLang="ja-JP" sz="2000" dirty="0" smtClean="0"/>
          </a:p>
          <a:p>
            <a:pPr marL="742950" lvl="2" indent="-342900"/>
            <a:r>
              <a:rPr lang="ja-JP" altLang="en-US" sz="1400" dirty="0" smtClean="0"/>
              <a:t>健</a:t>
            </a:r>
            <a:r>
              <a:rPr lang="ja-JP" altLang="en-US" sz="1400" dirty="0"/>
              <a:t>診バスを依頼し、協力会社も含む一斉健診を実施</a:t>
            </a:r>
            <a:r>
              <a:rPr lang="ja-JP" altLang="en-US" sz="1400" dirty="0" smtClean="0"/>
              <a:t>。</a:t>
            </a:r>
            <a:endParaRPr lang="en-US" altLang="ja-JP" sz="1400" dirty="0" smtClean="0"/>
          </a:p>
          <a:p>
            <a:pPr marL="742950" lvl="2" indent="-342900"/>
            <a:r>
              <a:rPr lang="ja-JP" altLang="en-US" sz="1400" dirty="0" smtClean="0"/>
              <a:t>健</a:t>
            </a:r>
            <a:r>
              <a:rPr lang="ja-JP" altLang="en-US" sz="1400" dirty="0"/>
              <a:t>診時期の明示（自社職員・電離〇〇健診は時期を定め一斉受診）　</a:t>
            </a:r>
            <a:endParaRPr lang="en-US" altLang="ja-JP" sz="1400" dirty="0"/>
          </a:p>
          <a:p>
            <a:pPr marL="742950" lvl="2" indent="-342900"/>
            <a:r>
              <a:rPr lang="ja-JP" altLang="en-US" sz="1400" dirty="0"/>
              <a:t>作業員の健診書提出（東京電力様６ヶ月に１回を確認</a:t>
            </a:r>
            <a:r>
              <a:rPr lang="ja-JP" altLang="en-US" sz="1400" dirty="0" smtClean="0"/>
              <a:t>）</a:t>
            </a:r>
            <a:endParaRPr lang="en-US" altLang="ja-JP" sz="1400" dirty="0" smtClean="0"/>
          </a:p>
          <a:p>
            <a:pPr marL="457200" lvl="1" indent="-457200">
              <a:buFont typeface="Wingdings" panose="05000000000000000000" pitchFamily="2" charset="2"/>
              <a:buChar char="Ø"/>
            </a:pPr>
            <a:r>
              <a:rPr lang="ja-JP" altLang="en-US" sz="1600" dirty="0" smtClean="0"/>
              <a:t>作業情報の提供・精密検査に関すること</a:t>
            </a:r>
            <a:endParaRPr lang="en-US" altLang="ja-JP" sz="1600" dirty="0" smtClean="0"/>
          </a:p>
          <a:p>
            <a:pPr marL="857250" lvl="2" indent="-457200"/>
            <a:r>
              <a:rPr lang="ja-JP" altLang="en-US" sz="1400" dirty="0"/>
              <a:t>健診結果で異常有等の者に、健診票の写しを持参させ、医師からのコメント等を記入してもらい会社へ提出させる。</a:t>
            </a:r>
            <a:endParaRPr lang="en-US" altLang="ja-JP" sz="1400" dirty="0"/>
          </a:p>
          <a:p>
            <a:pPr marL="857250" lvl="2" indent="-457200"/>
            <a:r>
              <a:rPr lang="ja-JP" altLang="en-US" sz="1400" dirty="0" smtClean="0"/>
              <a:t>現場</a:t>
            </a:r>
            <a:r>
              <a:rPr lang="ja-JP" altLang="en-US" sz="1400" dirty="0"/>
              <a:t>で作業を行う者の健診結果は全て産業医にて確認し、転務情報と合わせて適正を判断しています。　現場で使い健康状態確認チェックシートを活用することを徹底している</a:t>
            </a:r>
            <a:r>
              <a:rPr lang="ja-JP" altLang="en-US" sz="1400" dirty="0" smtClean="0"/>
              <a:t>。</a:t>
            </a:r>
            <a:endParaRPr lang="en-US" altLang="ja-JP" sz="1400" dirty="0" smtClean="0"/>
          </a:p>
          <a:p>
            <a:pPr marL="857250" lvl="2" indent="-457200"/>
            <a:r>
              <a:rPr lang="ja-JP" altLang="en-US" sz="1400" dirty="0"/>
              <a:t>勤務</a:t>
            </a:r>
            <a:r>
              <a:rPr lang="ja-JP" altLang="en-US" sz="1400" dirty="0" smtClean="0"/>
              <a:t>情報</a:t>
            </a:r>
            <a:r>
              <a:rPr lang="ja-JP" altLang="en-US" sz="1400" dirty="0"/>
              <a:t>提供書による従事可否判断。二次健康診断の受診（強い勧奨）費用一会社</a:t>
            </a:r>
            <a:r>
              <a:rPr lang="ja-JP" altLang="en-US" sz="1400" dirty="0" smtClean="0"/>
              <a:t>負担</a:t>
            </a:r>
            <a:endParaRPr lang="en-US" altLang="ja-JP" sz="1400" dirty="0"/>
          </a:p>
          <a:p>
            <a:pPr marL="457200" lvl="1" indent="-457200">
              <a:buFont typeface="Wingdings" panose="05000000000000000000" pitchFamily="2" charset="2"/>
              <a:buChar char="Ø"/>
            </a:pPr>
            <a:r>
              <a:rPr lang="ja-JP" altLang="en-US" sz="1600" dirty="0" smtClean="0"/>
              <a:t>就業判定に関して産業医等の</a:t>
            </a:r>
            <a:r>
              <a:rPr lang="ja-JP" altLang="en-US" sz="1600" dirty="0"/>
              <a:t>面談に関する</a:t>
            </a:r>
            <a:r>
              <a:rPr lang="ja-JP" altLang="en-US" sz="1600" dirty="0" smtClean="0"/>
              <a:t>こと</a:t>
            </a:r>
            <a:endParaRPr lang="en-US" altLang="ja-JP" sz="1600" dirty="0" smtClean="0"/>
          </a:p>
          <a:p>
            <a:pPr marL="742950" lvl="2" indent="-342900"/>
            <a:r>
              <a:rPr lang="ja-JP" altLang="en-US" sz="1400" dirty="0"/>
              <a:t>産業医による月２回来所時個別面談を実施。生活習慣病予防健診受診対象者の全員受診。</a:t>
            </a:r>
            <a:endParaRPr lang="en-US" altLang="ja-JP" sz="1400" dirty="0"/>
          </a:p>
          <a:p>
            <a:pPr marL="742950" lvl="2" indent="-342900"/>
            <a:r>
              <a:rPr lang="ja-JP" altLang="en-US" sz="1400" dirty="0"/>
              <a:t>着任時に診療室（産業医）からの注意点の情報提供を受け、適正配置を図る（自社、ＪＶ構成会社とも）</a:t>
            </a:r>
            <a:endParaRPr lang="en-US" altLang="ja-JP" sz="1400" dirty="0"/>
          </a:p>
          <a:p>
            <a:pPr marL="457200" lvl="1" indent="-457200">
              <a:buFont typeface="Wingdings" panose="05000000000000000000" pitchFamily="2" charset="2"/>
              <a:buChar char="Ø"/>
            </a:pPr>
            <a:r>
              <a:rPr lang="ja-JP" altLang="en-US" sz="1600" dirty="0" smtClean="0"/>
              <a:t>日々の健康状態のチェックに関すること</a:t>
            </a:r>
            <a:endParaRPr lang="en-US" altLang="ja-JP" sz="1600" dirty="0" smtClean="0"/>
          </a:p>
          <a:p>
            <a:pPr marL="742950" lvl="2" indent="-342900"/>
            <a:r>
              <a:rPr lang="ja-JP" altLang="en-US" sz="1400" dirty="0" smtClean="0"/>
              <a:t>作業</a:t>
            </a:r>
            <a:r>
              <a:rPr lang="ja-JP" altLang="en-US" sz="1400" dirty="0"/>
              <a:t>就労時の報告書（記載項目）のうち高血圧者の注意喚起を図る（事業者へのＦａｘ）　</a:t>
            </a:r>
            <a:endParaRPr lang="en-US" altLang="ja-JP" sz="1400" dirty="0" smtClean="0"/>
          </a:p>
          <a:p>
            <a:pPr marL="742950" lvl="2" indent="-342900"/>
            <a:r>
              <a:rPr lang="ja-JP" altLang="en-US" sz="1400" dirty="0" smtClean="0"/>
              <a:t>健康</a:t>
            </a:r>
            <a:r>
              <a:rPr lang="ja-JP" altLang="en-US" sz="1400" dirty="0"/>
              <a:t>診断の時期を４月、１０月に決め元請け、下請け一斉に実施。実施漏れのないよう管理している。　</a:t>
            </a:r>
            <a:endParaRPr lang="en-US" altLang="ja-JP" sz="1400" dirty="0" smtClean="0"/>
          </a:p>
          <a:p>
            <a:pPr marL="742950" lvl="2" indent="-342900"/>
            <a:r>
              <a:rPr lang="ja-JP" altLang="en-US" sz="1400" dirty="0" smtClean="0"/>
              <a:t>日々</a:t>
            </a:r>
            <a:r>
              <a:rPr lang="ja-JP" altLang="en-US" sz="1400" dirty="0"/>
              <a:t>の自己体調をチェックリストに記入してもらい、個人の体調確認し、管理の参考にしている。　個人の健康管理が原因している事例等を新規教育で託し</a:t>
            </a:r>
            <a:r>
              <a:rPr lang="ja-JP" altLang="en-US" sz="1400" dirty="0" smtClean="0"/>
              <a:t>参考にしてもらう。</a:t>
            </a:r>
            <a:endParaRPr lang="ja-JP" altLang="en-US" sz="1400" dirty="0"/>
          </a:p>
          <a:p>
            <a:endParaRPr kumimoji="1" lang="ja-JP" altLang="en-US" sz="2000" dirty="0"/>
          </a:p>
        </p:txBody>
      </p:sp>
    </p:spTree>
    <p:extLst>
      <p:ext uri="{BB962C8B-B14F-4D97-AF65-F5344CB8AC3E}">
        <p14:creationId xmlns:p14="http://schemas.microsoft.com/office/powerpoint/2010/main" val="1255963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80928"/>
            <a:ext cx="8229600" cy="1143000"/>
          </a:xfrm>
        </p:spPr>
        <p:txBody>
          <a:bodyPr>
            <a:noAutofit/>
          </a:bodyPr>
          <a:lstStyle/>
          <a:p>
            <a:r>
              <a:rPr lang="ja-JP" altLang="en-US" dirty="0" smtClean="0"/>
              <a:t>～</a:t>
            </a:r>
            <a:r>
              <a:rPr lang="en-US" altLang="ja-JP" dirty="0" smtClean="0"/>
              <a:t>3</a:t>
            </a:r>
            <a:r>
              <a:rPr lang="ja-JP" altLang="en-US" dirty="0" smtClean="0"/>
              <a:t>か月以内に解決したいこと～</a:t>
            </a:r>
            <a:endParaRPr kumimoji="1" lang="ja-JP" altLang="en-US" dirty="0"/>
          </a:p>
        </p:txBody>
      </p:sp>
    </p:spTree>
    <p:extLst>
      <p:ext uri="{BB962C8B-B14F-4D97-AF65-F5344CB8AC3E}">
        <p14:creationId xmlns:p14="http://schemas.microsoft.com/office/powerpoint/2010/main" val="3566558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3</a:t>
            </a:r>
            <a:r>
              <a:rPr kumimoji="1" lang="ja-JP" altLang="en-US" dirty="0" smtClean="0"/>
              <a:t>か月以内に実施したい</a:t>
            </a:r>
            <a:r>
              <a:rPr kumimoji="1" lang="en-US" altLang="ja-JP" dirty="0" smtClean="0"/>
              <a:t/>
            </a:r>
            <a:br>
              <a:rPr kumimoji="1" lang="en-US" altLang="ja-JP" dirty="0" smtClean="0"/>
            </a:br>
            <a:r>
              <a:rPr kumimoji="1" lang="ja-JP" altLang="en-US" dirty="0" smtClean="0"/>
              <a:t>アクションフレーズ</a:t>
            </a:r>
            <a:endParaRPr kumimoji="1" lang="ja-JP" altLang="en-US" dirty="0"/>
          </a:p>
        </p:txBody>
      </p:sp>
      <p:sp>
        <p:nvSpPr>
          <p:cNvPr id="3" name="コンテンツ プレースホルダー 2"/>
          <p:cNvSpPr>
            <a:spLocks noGrp="1"/>
          </p:cNvSpPr>
          <p:nvPr>
            <p:ph idx="1"/>
          </p:nvPr>
        </p:nvSpPr>
        <p:spPr/>
        <p:txBody>
          <a:bodyPr>
            <a:noAutofit/>
          </a:bodyPr>
          <a:lstStyle/>
          <a:p>
            <a:pPr>
              <a:buFont typeface="Wingdings" panose="05000000000000000000" pitchFamily="2" charset="2"/>
              <a:buChar char="Ø"/>
            </a:pPr>
            <a:r>
              <a:rPr lang="ja-JP" altLang="en-US" sz="2000" dirty="0"/>
              <a:t>職務適性</a:t>
            </a:r>
            <a:r>
              <a:rPr lang="ja-JP" altLang="en-US" sz="2000" dirty="0" smtClean="0"/>
              <a:t>の判断について必要な健康チェック事項の検討</a:t>
            </a:r>
            <a:endParaRPr lang="en-US" altLang="ja-JP" sz="2000" dirty="0" smtClean="0"/>
          </a:p>
          <a:p>
            <a:pPr lvl="1">
              <a:buFont typeface="Arial" panose="020B0604020202020204" pitchFamily="34" charset="0"/>
              <a:buChar char="•"/>
            </a:pPr>
            <a:r>
              <a:rPr lang="ja-JP" altLang="en-US" sz="1600" dirty="0" smtClean="0"/>
              <a:t>産業医</a:t>
            </a:r>
            <a:r>
              <a:rPr lang="ja-JP" altLang="en-US" sz="1600" dirty="0"/>
              <a:t>面談の</a:t>
            </a:r>
            <a:r>
              <a:rPr lang="ja-JP" altLang="en-US" sz="1600" dirty="0" smtClean="0"/>
              <a:t>実地</a:t>
            </a:r>
            <a:endParaRPr lang="en-US" altLang="ja-JP" sz="1600" dirty="0" smtClean="0"/>
          </a:p>
          <a:p>
            <a:pPr lvl="1">
              <a:buFont typeface="Arial" panose="020B0604020202020204" pitchFamily="34" charset="0"/>
              <a:buChar char="•"/>
            </a:pPr>
            <a:r>
              <a:rPr lang="ja-JP" altLang="en-US" sz="1600" dirty="0" smtClean="0"/>
              <a:t>各種</a:t>
            </a:r>
            <a:r>
              <a:rPr lang="ja-JP" altLang="en-US" sz="1600" dirty="0"/>
              <a:t>健診項目の見直し。（必須以外でも受診した方が良いものはないか検討したい</a:t>
            </a:r>
            <a:r>
              <a:rPr lang="ja-JP" altLang="en-US" sz="1600" dirty="0" smtClean="0"/>
              <a:t>）</a:t>
            </a:r>
            <a:endParaRPr lang="en-US" altLang="ja-JP" sz="1600" dirty="0" smtClean="0"/>
          </a:p>
          <a:p>
            <a:pPr lvl="1">
              <a:buFont typeface="Arial" panose="020B0604020202020204" pitchFamily="34" charset="0"/>
              <a:buChar char="•"/>
            </a:pPr>
            <a:r>
              <a:rPr lang="ja-JP" altLang="en-US" sz="1600" dirty="0" smtClean="0"/>
              <a:t>１Ｆ</a:t>
            </a:r>
            <a:r>
              <a:rPr lang="ja-JP" altLang="en-US" sz="1600" dirty="0"/>
              <a:t>に適合した問診表の</a:t>
            </a:r>
            <a:r>
              <a:rPr lang="ja-JP" altLang="en-US" sz="1600" dirty="0" smtClean="0"/>
              <a:t>作成</a:t>
            </a:r>
            <a:endParaRPr lang="en-US" altLang="ja-JP" sz="1600" dirty="0" smtClean="0"/>
          </a:p>
          <a:p>
            <a:pPr lvl="1">
              <a:buFont typeface="Arial" panose="020B0604020202020204" pitchFamily="34" charset="0"/>
              <a:buChar char="•"/>
            </a:pPr>
            <a:r>
              <a:rPr lang="ja-JP" altLang="en-US" sz="1600" dirty="0" smtClean="0"/>
              <a:t>労働者個人が治療の受けていることの確認する仕組みを作る。</a:t>
            </a:r>
            <a:endParaRPr lang="en-US" altLang="ja-JP" sz="1600" dirty="0" smtClean="0"/>
          </a:p>
          <a:p>
            <a:pPr lvl="1">
              <a:buFont typeface="Arial" panose="020B0604020202020204" pitchFamily="34" charset="0"/>
              <a:buChar char="•"/>
            </a:pPr>
            <a:r>
              <a:rPr lang="ja-JP" altLang="en-US" sz="1600" dirty="0" smtClean="0"/>
              <a:t>治療を受けていることを上長に伝える→</a:t>
            </a:r>
            <a:r>
              <a:rPr lang="ja-JP" altLang="en-US" sz="1600" dirty="0"/>
              <a:t>作業員個人グループの意識付け</a:t>
            </a:r>
            <a:r>
              <a:rPr lang="ja-JP" altLang="en-US" sz="1600" dirty="0" smtClean="0"/>
              <a:t>。</a:t>
            </a:r>
            <a:endParaRPr lang="ja-JP" altLang="en-US" sz="1600" dirty="0"/>
          </a:p>
          <a:p>
            <a:pPr>
              <a:buFont typeface="Wingdings" panose="05000000000000000000" pitchFamily="2" charset="2"/>
              <a:buChar char="Ø"/>
            </a:pPr>
            <a:r>
              <a:rPr lang="ja-JP" altLang="en-US" sz="2000" dirty="0" smtClean="0"/>
              <a:t>作業状況を判定医師に伝えること</a:t>
            </a:r>
            <a:endParaRPr lang="en-US" altLang="ja-JP" sz="2000" dirty="0" smtClean="0"/>
          </a:p>
          <a:p>
            <a:pPr lvl="1">
              <a:buFont typeface="Arial" panose="020B0604020202020204" pitchFamily="34" charset="0"/>
              <a:buChar char="•"/>
            </a:pPr>
            <a:r>
              <a:rPr lang="ja-JP" altLang="en-US" sz="1600" dirty="0" smtClean="0"/>
              <a:t>雇い入れ時の健康診断に対し、１Ｆ内での作業環境、従事作業内容をまとめ、医師の方に流したい。</a:t>
            </a:r>
            <a:endParaRPr lang="en-US" altLang="ja-JP" sz="1600" dirty="0" smtClean="0"/>
          </a:p>
          <a:p>
            <a:pPr lvl="1">
              <a:buFont typeface="Arial" panose="020B0604020202020204" pitchFamily="34" charset="0"/>
              <a:buChar char="•"/>
            </a:pPr>
            <a:r>
              <a:rPr lang="ja-JP" altLang="en-US" sz="1600" dirty="0" smtClean="0"/>
              <a:t>産業医</a:t>
            </a:r>
            <a:r>
              <a:rPr lang="ja-JP" altLang="en-US" sz="1600" dirty="0"/>
              <a:t>に対して、</a:t>
            </a:r>
            <a:r>
              <a:rPr lang="en-US" altLang="ja-JP" sz="1600" dirty="0"/>
              <a:t>1F</a:t>
            </a:r>
            <a:r>
              <a:rPr lang="ja-JP" altLang="en-US" sz="1600" dirty="0"/>
              <a:t>の現場状況をもっと細かく伝えて、その様な状況を踏まえて就業判断してもらえるようにお願いしたい</a:t>
            </a:r>
            <a:r>
              <a:rPr lang="ja-JP" altLang="en-US" sz="1600" dirty="0" smtClean="0"/>
              <a:t>。</a:t>
            </a:r>
          </a:p>
          <a:p>
            <a:pPr>
              <a:buFont typeface="Wingdings" panose="05000000000000000000" pitchFamily="2" charset="2"/>
              <a:buChar char="Ø"/>
            </a:pPr>
            <a:r>
              <a:rPr lang="ja-JP" altLang="en-US" sz="2000" dirty="0" smtClean="0"/>
              <a:t>高齢者に関する身体チェックに関すること</a:t>
            </a:r>
            <a:endParaRPr lang="en-US" altLang="ja-JP" sz="2000" dirty="0" smtClean="0"/>
          </a:p>
          <a:p>
            <a:pPr lvl="1">
              <a:buFont typeface="Arial" panose="020B0604020202020204" pitchFamily="34" charset="0"/>
              <a:buChar char="•"/>
            </a:pPr>
            <a:r>
              <a:rPr lang="ja-JP" altLang="en-US" sz="1600" dirty="0" smtClean="0"/>
              <a:t>年齢に</a:t>
            </a:r>
            <a:r>
              <a:rPr lang="ja-JP" altLang="en-US" sz="1600" dirty="0"/>
              <a:t>係わらず簡易運動機能、握力確認を行いたい。</a:t>
            </a:r>
          </a:p>
          <a:p>
            <a:pPr lvl="1">
              <a:buFont typeface="Arial" panose="020B0604020202020204" pitchFamily="34" charset="0"/>
              <a:buChar char="•"/>
            </a:pPr>
            <a:r>
              <a:rPr lang="ja-JP" altLang="en-US" sz="1600" dirty="0"/>
              <a:t>５５歳以上の運動機能チェック、産業医との密</a:t>
            </a:r>
            <a:r>
              <a:rPr lang="ja-JP" altLang="en-US" sz="1600" dirty="0" smtClean="0"/>
              <a:t>な</a:t>
            </a:r>
            <a:endParaRPr lang="en-US" altLang="ja-JP" sz="1600" dirty="0" smtClean="0"/>
          </a:p>
          <a:p>
            <a:pPr lvl="1">
              <a:buFont typeface="Arial" panose="020B0604020202020204" pitchFamily="34" charset="0"/>
              <a:buChar char="•"/>
            </a:pPr>
            <a:r>
              <a:rPr lang="ja-JP" altLang="en-US" sz="1600" dirty="0" smtClean="0"/>
              <a:t>連絡相談</a:t>
            </a:r>
            <a:r>
              <a:rPr lang="ja-JP" altLang="en-US" sz="1600" dirty="0"/>
              <a:t>入所時の運動機能チェック（出来るのもから）</a:t>
            </a:r>
          </a:p>
          <a:p>
            <a:pPr lvl="1">
              <a:buFont typeface="Arial" panose="020B0604020202020204" pitchFamily="34" charset="0"/>
              <a:buChar char="•"/>
            </a:pPr>
            <a:r>
              <a:rPr lang="ja-JP" altLang="en-US" sz="1600" dirty="0"/>
              <a:t>５５歳運動能力→秋の衛生週間に対応出来れば効果がある。　</a:t>
            </a:r>
          </a:p>
          <a:p>
            <a:endParaRPr lang="ja-JP" altLang="en-US" sz="2000" dirty="0"/>
          </a:p>
          <a:p>
            <a:endParaRPr lang="ja-JP" altLang="en-US" sz="2000" dirty="0"/>
          </a:p>
          <a:p>
            <a:endParaRPr lang="ja-JP" altLang="en-US" sz="2000" dirty="0"/>
          </a:p>
          <a:p>
            <a:endParaRPr lang="ja-JP" altLang="en-US" sz="2000" dirty="0"/>
          </a:p>
          <a:p>
            <a:endParaRPr kumimoji="1" lang="ja-JP" altLang="en-US" sz="2000" dirty="0"/>
          </a:p>
        </p:txBody>
      </p:sp>
    </p:spTree>
    <p:extLst>
      <p:ext uri="{BB962C8B-B14F-4D97-AF65-F5344CB8AC3E}">
        <p14:creationId xmlns:p14="http://schemas.microsoft.com/office/powerpoint/2010/main" val="336692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80928"/>
            <a:ext cx="8229600" cy="1143000"/>
          </a:xfrm>
        </p:spPr>
        <p:txBody>
          <a:bodyPr>
            <a:normAutofit/>
          </a:bodyPr>
          <a:lstStyle/>
          <a:p>
            <a:r>
              <a:rPr lang="ja-JP" altLang="en-US" sz="4800" dirty="0" smtClean="0"/>
              <a:t>～</a:t>
            </a:r>
            <a:r>
              <a:rPr lang="ja-JP" altLang="en-US" sz="4800" dirty="0" smtClean="0"/>
              <a:t>長期的に解決したいこと～</a:t>
            </a:r>
            <a:endParaRPr kumimoji="1" lang="ja-JP" altLang="en-US" sz="4800" dirty="0"/>
          </a:p>
        </p:txBody>
      </p:sp>
    </p:spTree>
    <p:extLst>
      <p:ext uri="{BB962C8B-B14F-4D97-AF65-F5344CB8AC3E}">
        <p14:creationId xmlns:p14="http://schemas.microsoft.com/office/powerpoint/2010/main" val="3611670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いずれ解決したいこと</a:t>
            </a:r>
            <a:r>
              <a:rPr kumimoji="1" lang="en-US" altLang="ja-JP" dirty="0" smtClean="0"/>
              <a:t/>
            </a:r>
            <a:br>
              <a:rPr kumimoji="1" lang="en-US" altLang="ja-JP" dirty="0" smtClean="0"/>
            </a:br>
            <a:r>
              <a:rPr lang="ja-JP" altLang="en-US" dirty="0" smtClean="0"/>
              <a:t>～収集されたアクションフレーズ～</a:t>
            </a:r>
            <a:endParaRPr kumimoji="1" lang="ja-JP" altLang="en-US" dirty="0"/>
          </a:p>
        </p:txBody>
      </p:sp>
      <p:sp>
        <p:nvSpPr>
          <p:cNvPr id="3" name="コンテンツ プレースホルダー 2"/>
          <p:cNvSpPr>
            <a:spLocks noGrp="1"/>
          </p:cNvSpPr>
          <p:nvPr>
            <p:ph idx="1"/>
          </p:nvPr>
        </p:nvSpPr>
        <p:spPr/>
        <p:txBody>
          <a:bodyPr>
            <a:noAutofit/>
          </a:bodyPr>
          <a:lstStyle/>
          <a:p>
            <a:pPr>
              <a:buFont typeface="Wingdings" panose="05000000000000000000" pitchFamily="2" charset="2"/>
              <a:buChar char="Ø"/>
            </a:pPr>
            <a:r>
              <a:rPr lang="ja-JP" altLang="en-US" sz="2400" dirty="0" smtClean="0"/>
              <a:t>健康診断の就業判定に関すること</a:t>
            </a:r>
            <a:endParaRPr lang="en-US" altLang="ja-JP" sz="2400" dirty="0" smtClean="0"/>
          </a:p>
          <a:p>
            <a:pPr lvl="1">
              <a:buFont typeface="Arial" panose="020B0604020202020204" pitchFamily="34" charset="0"/>
              <a:buChar char="•"/>
            </a:pPr>
            <a:r>
              <a:rPr lang="ja-JP" altLang="en-US" sz="1800" dirty="0" smtClean="0"/>
              <a:t>健</a:t>
            </a:r>
            <a:r>
              <a:rPr lang="ja-JP" altLang="en-US" sz="1800" dirty="0"/>
              <a:t>診に異常のある者</a:t>
            </a:r>
            <a:r>
              <a:rPr lang="ja-JP" altLang="en-US" sz="1800" dirty="0" smtClean="0"/>
              <a:t>に治療</a:t>
            </a:r>
            <a:r>
              <a:rPr lang="ja-JP" altLang="en-US" sz="1800" dirty="0"/>
              <a:t>宣言をさせて本人に自覚（治療の）をしてもらう</a:t>
            </a:r>
            <a:r>
              <a:rPr lang="ja-JP" altLang="en-US" sz="1800" dirty="0" smtClean="0"/>
              <a:t>。</a:t>
            </a:r>
            <a:endParaRPr lang="en-US" altLang="ja-JP" sz="1800" dirty="0" smtClean="0"/>
          </a:p>
          <a:p>
            <a:pPr lvl="1">
              <a:buFont typeface="Arial" panose="020B0604020202020204" pitchFamily="34" charset="0"/>
              <a:buChar char="•"/>
            </a:pPr>
            <a:r>
              <a:rPr lang="ja-JP" altLang="en-US" sz="1800" dirty="0" smtClean="0"/>
              <a:t>産業医</a:t>
            </a:r>
            <a:r>
              <a:rPr lang="ja-JP" altLang="en-US" sz="1800" dirty="0"/>
              <a:t>にお願いし、希望者面談を実施したい</a:t>
            </a:r>
            <a:r>
              <a:rPr lang="ja-JP" altLang="en-US" sz="1800" dirty="0" smtClean="0"/>
              <a:t>。</a:t>
            </a:r>
            <a:endParaRPr lang="en-US" altLang="ja-JP" sz="1800" dirty="0" smtClean="0"/>
          </a:p>
          <a:p>
            <a:pPr lvl="1">
              <a:buFont typeface="Arial" panose="020B0604020202020204" pitchFamily="34" charset="0"/>
              <a:buChar char="•"/>
            </a:pPr>
            <a:r>
              <a:rPr lang="ja-JP" altLang="en-US" sz="1800" dirty="0" smtClean="0"/>
              <a:t>就業</a:t>
            </a:r>
            <a:r>
              <a:rPr lang="ja-JP" altLang="en-US" sz="1800" dirty="0"/>
              <a:t>のガイドラインの</a:t>
            </a:r>
            <a:r>
              <a:rPr lang="ja-JP" altLang="en-US" sz="1800" dirty="0" smtClean="0"/>
              <a:t>作成</a:t>
            </a:r>
            <a:endParaRPr lang="en-US" altLang="ja-JP" sz="1800" dirty="0" smtClean="0"/>
          </a:p>
          <a:p>
            <a:pPr lvl="1">
              <a:buFont typeface="Arial" panose="020B0604020202020204" pitchFamily="34" charset="0"/>
              <a:buChar char="•"/>
            </a:pPr>
            <a:r>
              <a:rPr lang="ja-JP" altLang="en-US" sz="1800" dirty="0" smtClean="0"/>
              <a:t>就業前の判定のルール化するため医師</a:t>
            </a:r>
            <a:r>
              <a:rPr lang="ja-JP" altLang="en-US" sz="1800" dirty="0"/>
              <a:t>との</a:t>
            </a:r>
            <a:r>
              <a:rPr lang="ja-JP" altLang="en-US" sz="1800" dirty="0" smtClean="0"/>
              <a:t>連携を強化</a:t>
            </a:r>
            <a:endParaRPr lang="en-US" altLang="ja-JP" sz="1800" dirty="0" smtClean="0"/>
          </a:p>
          <a:p>
            <a:pPr lvl="1">
              <a:buFont typeface="Arial" panose="020B0604020202020204" pitchFamily="34" charset="0"/>
              <a:buChar char="•"/>
            </a:pPr>
            <a:r>
              <a:rPr lang="ja-JP" altLang="en-US" sz="1800" dirty="0" smtClean="0"/>
              <a:t>１Ｆ</a:t>
            </a:r>
            <a:r>
              <a:rPr lang="ja-JP" altLang="en-US" sz="1800" dirty="0"/>
              <a:t>での作業のための健康チェック表など活用したい</a:t>
            </a:r>
            <a:r>
              <a:rPr lang="ja-JP" altLang="en-US" sz="1800" dirty="0" smtClean="0"/>
              <a:t>。</a:t>
            </a:r>
            <a:endParaRPr lang="en-US" altLang="ja-JP" sz="1800" dirty="0" smtClean="0"/>
          </a:p>
          <a:p>
            <a:pPr>
              <a:buFont typeface="Wingdings" panose="05000000000000000000" pitchFamily="2" charset="2"/>
              <a:buChar char="Ø"/>
            </a:pPr>
            <a:r>
              <a:rPr lang="ja-JP" altLang="en-US" sz="2400" dirty="0" smtClean="0"/>
              <a:t>協力会社に関すること</a:t>
            </a:r>
            <a:endParaRPr lang="en-US" altLang="ja-JP" sz="2400" dirty="0" smtClean="0"/>
          </a:p>
          <a:p>
            <a:pPr lvl="1">
              <a:buFont typeface="Arial" panose="020B0604020202020204" pitchFamily="34" charset="0"/>
              <a:buChar char="•"/>
            </a:pPr>
            <a:r>
              <a:rPr lang="ja-JP" altLang="en-US" sz="1800" dirty="0"/>
              <a:t>協力会社を含めた健診項目のチェックとフォロー体制機能の確立</a:t>
            </a:r>
          </a:p>
          <a:p>
            <a:pPr lvl="1">
              <a:buFont typeface="Arial" panose="020B0604020202020204" pitchFamily="34" charset="0"/>
              <a:buChar char="•"/>
            </a:pPr>
            <a:r>
              <a:rPr lang="ja-JP" altLang="en-US" sz="1800" dirty="0"/>
              <a:t>就業可のある健診結果に対する内容の精査をどうしたらいいのか</a:t>
            </a:r>
          </a:p>
          <a:p>
            <a:pPr>
              <a:buFont typeface="Wingdings" panose="05000000000000000000" pitchFamily="2" charset="2"/>
              <a:buChar char="Ø"/>
            </a:pPr>
            <a:r>
              <a:rPr lang="ja-JP" altLang="en-US" sz="2400" dirty="0" smtClean="0"/>
              <a:t>高齢者</a:t>
            </a:r>
            <a:r>
              <a:rPr lang="ja-JP" altLang="en-US" sz="2400" dirty="0"/>
              <a:t>の身体機能評価に関する</a:t>
            </a:r>
            <a:r>
              <a:rPr lang="ja-JP" altLang="en-US" sz="2400" dirty="0" smtClean="0"/>
              <a:t>こと</a:t>
            </a:r>
            <a:endParaRPr lang="en-US" altLang="ja-JP" sz="2400" dirty="0" smtClean="0"/>
          </a:p>
          <a:p>
            <a:pPr lvl="1">
              <a:buFont typeface="Arial" panose="020B0604020202020204" pitchFamily="34" charset="0"/>
              <a:buChar char="•"/>
            </a:pPr>
            <a:r>
              <a:rPr lang="ja-JP" altLang="en-US" sz="1800" dirty="0" smtClean="0"/>
              <a:t>５５歳</a:t>
            </a:r>
            <a:r>
              <a:rPr lang="ja-JP" altLang="en-US" sz="1800" dirty="0"/>
              <a:t>以上の</a:t>
            </a:r>
            <a:r>
              <a:rPr lang="ja-JP" altLang="en-US" sz="1800" dirty="0" smtClean="0"/>
              <a:t>運動機能測定を取り入れる</a:t>
            </a:r>
            <a:endParaRPr lang="en-US" altLang="ja-JP" sz="1800" dirty="0" smtClean="0"/>
          </a:p>
          <a:p>
            <a:pPr lvl="1">
              <a:buFont typeface="Arial" panose="020B0604020202020204" pitchFamily="34" charset="0"/>
              <a:buChar char="•"/>
            </a:pPr>
            <a:r>
              <a:rPr lang="ja-JP" altLang="en-US" sz="1800" dirty="0" smtClean="0"/>
              <a:t>運動</a:t>
            </a:r>
            <a:r>
              <a:rPr lang="ja-JP" altLang="en-US" sz="1800" dirty="0"/>
              <a:t>テスト（５５歳以上）を行いたい</a:t>
            </a:r>
            <a:r>
              <a:rPr lang="ja-JP" altLang="en-US" sz="1800" dirty="0" smtClean="0"/>
              <a:t>。</a:t>
            </a:r>
            <a:endParaRPr lang="en-US" altLang="ja-JP" sz="1800" dirty="0"/>
          </a:p>
          <a:p>
            <a:pPr lvl="1">
              <a:buFont typeface="Arial" panose="020B0604020202020204" pitchFamily="34" charset="0"/>
              <a:buChar char="•"/>
            </a:pPr>
            <a:r>
              <a:rPr lang="ja-JP" altLang="en-US" sz="1800" dirty="0" smtClean="0"/>
              <a:t>高齢者</a:t>
            </a:r>
            <a:r>
              <a:rPr lang="ja-JP" altLang="en-US" sz="1800" dirty="0"/>
              <a:t>の方が現場に来る場合の入所時チェックに運動機能の確認、体力的な問題の有無などを取り入れていきたい</a:t>
            </a:r>
            <a:r>
              <a:rPr lang="ja-JP" altLang="en-US" sz="1800" dirty="0" smtClean="0"/>
              <a:t>。</a:t>
            </a:r>
            <a:endParaRPr lang="en-US" altLang="ja-JP" sz="1800" dirty="0" smtClean="0"/>
          </a:p>
          <a:p>
            <a:pPr lvl="1">
              <a:buFont typeface="Arial" panose="020B0604020202020204" pitchFamily="34" charset="0"/>
              <a:buChar char="•"/>
            </a:pPr>
            <a:r>
              <a:rPr lang="ja-JP" altLang="en-US" sz="1800" dirty="0" smtClean="0"/>
              <a:t>他社が実施している５５歳</a:t>
            </a:r>
            <a:r>
              <a:rPr lang="ja-JP" altLang="en-US" sz="1800" dirty="0"/>
              <a:t>以上の運動機能テストの導入を前向きに</a:t>
            </a:r>
            <a:r>
              <a:rPr lang="ja-JP" altLang="en-US" sz="1800" dirty="0" smtClean="0"/>
              <a:t>検討</a:t>
            </a:r>
            <a:r>
              <a:rPr lang="ja-JP" altLang="en-US" sz="1800" dirty="0"/>
              <a:t>する</a:t>
            </a:r>
            <a:r>
              <a:rPr lang="ja-JP" altLang="en-US" sz="1800" dirty="0" smtClean="0"/>
              <a:t>。</a:t>
            </a:r>
            <a:endParaRPr lang="ja-JP" altLang="en-US" sz="1800" dirty="0"/>
          </a:p>
          <a:p>
            <a:endParaRPr lang="ja-JP" altLang="en-US" sz="2400" dirty="0"/>
          </a:p>
          <a:p>
            <a:endParaRPr lang="ja-JP" altLang="en-US" sz="2400" dirty="0"/>
          </a:p>
          <a:p>
            <a:endParaRPr lang="ja-JP" altLang="en-US" sz="2400" dirty="0"/>
          </a:p>
          <a:p>
            <a:endParaRPr lang="ja-JP" altLang="en-US" sz="2400" dirty="0"/>
          </a:p>
          <a:p>
            <a:endParaRPr kumimoji="1" lang="ja-JP" altLang="en-US" sz="2400" dirty="0"/>
          </a:p>
        </p:txBody>
      </p:sp>
    </p:spTree>
    <p:extLst>
      <p:ext uri="{BB962C8B-B14F-4D97-AF65-F5344CB8AC3E}">
        <p14:creationId xmlns:p14="http://schemas.microsoft.com/office/powerpoint/2010/main" val="166769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80928"/>
            <a:ext cx="8229600" cy="1143000"/>
          </a:xfrm>
        </p:spPr>
        <p:txBody>
          <a:bodyPr>
            <a:normAutofit/>
          </a:bodyPr>
          <a:lstStyle/>
          <a:p>
            <a:r>
              <a:rPr kumimoji="1" lang="ja-JP" altLang="en-US" sz="6000" dirty="0" smtClean="0"/>
              <a:t>アンケート結果</a:t>
            </a:r>
            <a:endParaRPr kumimoji="1" lang="ja-JP" altLang="en-US" sz="6000" dirty="0"/>
          </a:p>
        </p:txBody>
      </p:sp>
    </p:spTree>
    <p:extLst>
      <p:ext uri="{BB962C8B-B14F-4D97-AF65-F5344CB8AC3E}">
        <p14:creationId xmlns:p14="http://schemas.microsoft.com/office/powerpoint/2010/main" val="34220421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768</Words>
  <Application>Microsoft Office PowerPoint</Application>
  <PresentationFormat>画面に合わせる (4:3)</PresentationFormat>
  <Paragraphs>147</Paragraphs>
  <Slides>12</Slides>
  <Notes>0</Notes>
  <HiddenSlides>0</HiddenSlides>
  <MMClips>0</MMClips>
  <ScaleCrop>false</ScaleCrop>
  <HeadingPairs>
    <vt:vector size="4" baseType="variant">
      <vt:variant>
        <vt:lpstr>テーマ</vt:lpstr>
      </vt:variant>
      <vt:variant>
        <vt:i4>3</vt:i4>
      </vt:variant>
      <vt:variant>
        <vt:lpstr>スライド タイトル</vt:lpstr>
      </vt:variant>
      <vt:variant>
        <vt:i4>12</vt:i4>
      </vt:variant>
    </vt:vector>
  </HeadingPairs>
  <TitlesOfParts>
    <vt:vector size="15" baseType="lpstr">
      <vt:lpstr>Office ​​テーマ</vt:lpstr>
      <vt:lpstr>2_Office ​​テーマ</vt:lpstr>
      <vt:lpstr>3_Office ​​テーマ</vt:lpstr>
      <vt:lpstr>第7回衛生担当者会議（H26.7.23） 研修結果およびアンケート結果</vt:lpstr>
      <vt:lpstr>グループワーク時間配分 </vt:lpstr>
      <vt:lpstr>収集された良好事例</vt:lpstr>
      <vt:lpstr>収集された良好事例</vt:lpstr>
      <vt:lpstr>～3か月以内に解決したいこと～</vt:lpstr>
      <vt:lpstr>3か月以内に実施したい アクションフレーズ</vt:lpstr>
      <vt:lpstr>～長期的に解決したいこと～</vt:lpstr>
      <vt:lpstr>いずれ解決したいこと ～収集されたアクションフレーズ～</vt:lpstr>
      <vt:lpstr>アンケート結果</vt:lpstr>
      <vt:lpstr>アンケート素点</vt:lpstr>
      <vt:lpstr>会議に関する提案</vt:lpstr>
      <vt:lpstr>次回開催について</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立石</dc:creator>
  <cp:lastModifiedBy>立石</cp:lastModifiedBy>
  <cp:revision>16</cp:revision>
  <dcterms:created xsi:type="dcterms:W3CDTF">2014-04-11T08:19:54Z</dcterms:created>
  <dcterms:modified xsi:type="dcterms:W3CDTF">2014-08-18T10:45:15Z</dcterms:modified>
</cp:coreProperties>
</file>