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6"/>
  </p:notesMasterIdLst>
  <p:sldIdLst>
    <p:sldId id="256" r:id="rId4"/>
    <p:sldId id="261" r:id="rId5"/>
    <p:sldId id="257" r:id="rId6"/>
    <p:sldId id="269" r:id="rId7"/>
    <p:sldId id="270" r:id="rId8"/>
    <p:sldId id="271" r:id="rId9"/>
    <p:sldId id="272" r:id="rId10"/>
    <p:sldId id="273" r:id="rId11"/>
    <p:sldId id="274" r:id="rId12"/>
    <p:sldId id="268" r:id="rId13"/>
    <p:sldId id="258" r:id="rId14"/>
    <p:sldId id="292" r:id="rId15"/>
    <p:sldId id="300" r:id="rId16"/>
    <p:sldId id="302" r:id="rId17"/>
    <p:sldId id="291" r:id="rId18"/>
    <p:sldId id="301" r:id="rId19"/>
    <p:sldId id="303" r:id="rId20"/>
    <p:sldId id="304" r:id="rId21"/>
    <p:sldId id="305" r:id="rId22"/>
    <p:sldId id="306" r:id="rId23"/>
    <p:sldId id="259" r:id="rId24"/>
    <p:sldId id="262" r:id="rId25"/>
    <p:sldId id="285" r:id="rId26"/>
    <p:sldId id="277" r:id="rId27"/>
    <p:sldId id="278" r:id="rId28"/>
    <p:sldId id="284" r:id="rId29"/>
    <p:sldId id="282" r:id="rId30"/>
    <p:sldId id="263" r:id="rId31"/>
    <p:sldId id="260" r:id="rId32"/>
    <p:sldId id="265" r:id="rId33"/>
    <p:sldId id="264" r:id="rId34"/>
    <p:sldId id="266" r:id="rId3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086" y="-72"/>
      </p:cViewPr>
      <p:guideLst>
        <p:guide orient="horz" pos="2160"/>
        <p:guide pos="2880"/>
      </p:guideLst>
    </p:cSldViewPr>
  </p:slideViewPr>
  <p:notesTextViewPr>
    <p:cViewPr>
      <p:scale>
        <a:sx n="1" d="1"/>
        <a:sy n="1" d="1"/>
      </p:scale>
      <p:origin x="0" y="0"/>
    </p:cViewPr>
  </p:notesTextViewPr>
  <p:sorterViewPr>
    <p:cViewPr>
      <p:scale>
        <a:sx n="100" d="100"/>
        <a:sy n="100" d="100"/>
      </p:scale>
      <p:origin x="0" y="6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EADB19B-FC48-4FA8-B6D7-0802DD56E0CA}" type="datetimeFigureOut">
              <a:rPr kumimoji="1" lang="ja-JP" altLang="en-US" smtClean="0"/>
              <a:t>2014/8/18</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D9A365-6CDB-485D-B636-BDDCBF83C7EF}" type="slidenum">
              <a:rPr kumimoji="1" lang="ja-JP" altLang="en-US" smtClean="0"/>
              <a:t>‹#›</a:t>
            </a:fld>
            <a:endParaRPr kumimoji="1" lang="ja-JP" altLang="en-US"/>
          </a:p>
        </p:txBody>
      </p:sp>
    </p:spTree>
    <p:extLst>
      <p:ext uri="{BB962C8B-B14F-4D97-AF65-F5344CB8AC3E}">
        <p14:creationId xmlns:p14="http://schemas.microsoft.com/office/powerpoint/2010/main" val="8241718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就業判定を医師にさせることが「事業者の責任」なので</a:t>
            </a:r>
            <a:endParaRPr kumimoji="1" lang="en-US" altLang="ja-JP" dirty="0" smtClean="0"/>
          </a:p>
          <a:p>
            <a:r>
              <a:rPr kumimoji="1" lang="ja-JP" altLang="en-US" dirty="0" smtClean="0"/>
              <a:t>当然、問題になりそうな業務を医師に伝えることが</a:t>
            </a:r>
            <a:endParaRPr kumimoji="1" lang="en-US" altLang="ja-JP" dirty="0" smtClean="0"/>
          </a:p>
          <a:p>
            <a:r>
              <a:rPr kumimoji="1" lang="ja-JP" altLang="en-US" smtClean="0"/>
              <a:t>「事</a:t>
            </a:r>
            <a:r>
              <a:rPr kumimoji="1" lang="ja-JP" altLang="en-US" dirty="0" smtClean="0"/>
              <a:t>業者がやらなければ</a:t>
            </a:r>
            <a:r>
              <a:rPr kumimoji="1" lang="ja-JP" altLang="en-US" smtClean="0"/>
              <a:t>ならない責任」です</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ED7DDC1C-A3D5-4A83-888D-16C18055DA8F}"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3118343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02104C7-B9B5-4363-9268-FC23DBFE491D}" type="datetimeFigureOut">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388972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2104C7-B9B5-4363-9268-FC23DBFE491D}" type="datetimeFigureOut">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2591729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2104C7-B9B5-4363-9268-FC23DBFE491D}" type="datetimeFigureOut">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186161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28569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71885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23850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30990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7665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6269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321106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5933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2104C7-B9B5-4363-9268-FC23DBFE491D}" type="datetimeFigureOut">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41626350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34591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269909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336191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005224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00343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92757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312940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384447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66323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14744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02104C7-B9B5-4363-9268-FC23DBFE491D}" type="datetimeFigureOut">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41121722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4933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15874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776434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643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02104C7-B9B5-4363-9268-FC23DBFE491D}" type="datetimeFigureOut">
              <a:rPr kumimoji="1" lang="ja-JP" altLang="en-US" smtClean="0"/>
              <a:t>2014/8/18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554130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02104C7-B9B5-4363-9268-FC23DBFE491D}" type="datetimeFigureOut">
              <a:rPr kumimoji="1" lang="ja-JP" altLang="en-US" smtClean="0"/>
              <a:t>2014/8/18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1909154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02104C7-B9B5-4363-9268-FC23DBFE491D}" type="datetimeFigureOut">
              <a:rPr kumimoji="1" lang="ja-JP" altLang="en-US" smtClean="0"/>
              <a:t>2014/8/18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362776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02104C7-B9B5-4363-9268-FC23DBFE491D}" type="datetimeFigureOut">
              <a:rPr kumimoji="1" lang="ja-JP" altLang="en-US" smtClean="0"/>
              <a:t>2014/8/18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364085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2104C7-B9B5-4363-9268-FC23DBFE491D}" type="datetimeFigureOut">
              <a:rPr kumimoji="1" lang="ja-JP" altLang="en-US" smtClean="0"/>
              <a:t>2014/8/18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50648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2104C7-B9B5-4363-9268-FC23DBFE491D}" type="datetimeFigureOut">
              <a:rPr kumimoji="1" lang="ja-JP" altLang="en-US" smtClean="0"/>
              <a:t>2014/8/18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828498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104C7-B9B5-4363-9268-FC23DBFE491D}" type="datetimeFigureOut">
              <a:rPr kumimoji="1" lang="ja-JP" altLang="en-US" smtClean="0"/>
              <a:t>2014/8/18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86B32-A63A-4F4B-93A3-AECCCB9E364B}" type="slidenum">
              <a:rPr kumimoji="1" lang="ja-JP" altLang="en-US" smtClean="0"/>
              <a:t>‹#›</a:t>
            </a:fld>
            <a:endParaRPr kumimoji="1" lang="ja-JP" altLang="en-US"/>
          </a:p>
        </p:txBody>
      </p:sp>
    </p:spTree>
    <p:extLst>
      <p:ext uri="{BB962C8B-B14F-4D97-AF65-F5344CB8AC3E}">
        <p14:creationId xmlns:p14="http://schemas.microsoft.com/office/powerpoint/2010/main" val="1474370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104C7-B9B5-4363-9268-FC23DBFE491D}"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86B32-A63A-4F4B-93A3-AECCCB9E364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17981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C6715-6F64-430F-897B-FE6E489F78EC}" type="datetimeFigureOut">
              <a:rPr lang="ja-JP" altLang="en-US" smtClean="0">
                <a:solidFill>
                  <a:prstClr val="black">
                    <a:tint val="75000"/>
                  </a:prstClr>
                </a:solidFill>
              </a:rPr>
              <a:pPr/>
              <a:t>2014/8/18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6FD96-A805-4EAA-B6DE-6BFB4EE2623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52355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412776"/>
            <a:ext cx="7772400" cy="1470025"/>
          </a:xfrm>
        </p:spPr>
        <p:txBody>
          <a:bodyPr>
            <a:normAutofit/>
          </a:bodyPr>
          <a:lstStyle/>
          <a:p>
            <a:r>
              <a:rPr kumimoji="1" lang="ja-JP" altLang="en-US" dirty="0" smtClean="0"/>
              <a:t>健康管理・職務適性</a:t>
            </a:r>
            <a:r>
              <a:rPr kumimoji="1" lang="en-US" altLang="ja-JP" dirty="0" smtClean="0"/>
              <a:t/>
            </a:r>
            <a:br>
              <a:rPr kumimoji="1" lang="en-US" altLang="ja-JP" dirty="0" smtClean="0"/>
            </a:br>
            <a:r>
              <a:rPr kumimoji="1" lang="ja-JP" altLang="en-US" sz="2800" dirty="0" smtClean="0"/>
              <a:t>～</a:t>
            </a:r>
            <a:r>
              <a:rPr lang="ja-JP" altLang="en-US" sz="2800" dirty="0" smtClean="0"/>
              <a:t>良好</a:t>
            </a:r>
            <a:r>
              <a:rPr lang="ja-JP" altLang="en-US" sz="2800" dirty="0"/>
              <a:t>事例</a:t>
            </a:r>
            <a:r>
              <a:rPr lang="ja-JP" altLang="en-US" sz="2800" dirty="0" smtClean="0"/>
              <a:t>の収集と改善計画のグループワーク～</a:t>
            </a:r>
            <a:endParaRPr kumimoji="1" lang="ja-JP" altLang="en-US" sz="2800" dirty="0"/>
          </a:p>
        </p:txBody>
      </p:sp>
      <p:sp>
        <p:nvSpPr>
          <p:cNvPr id="3" name="サブタイトル 2"/>
          <p:cNvSpPr>
            <a:spLocks noGrp="1"/>
          </p:cNvSpPr>
          <p:nvPr>
            <p:ph type="subTitle" idx="1"/>
          </p:nvPr>
        </p:nvSpPr>
        <p:spPr>
          <a:xfrm>
            <a:off x="827584" y="3789040"/>
            <a:ext cx="7488832" cy="2520280"/>
          </a:xfrm>
        </p:spPr>
        <p:txBody>
          <a:bodyPr>
            <a:normAutofit/>
          </a:bodyPr>
          <a:lstStyle/>
          <a:p>
            <a:r>
              <a:rPr kumimoji="1" lang="ja-JP" altLang="en-US" dirty="0" smtClean="0">
                <a:solidFill>
                  <a:srgbClr val="002060"/>
                </a:solidFill>
              </a:rPr>
              <a:t>産業医科</a:t>
            </a:r>
            <a:r>
              <a:rPr kumimoji="1" lang="ja-JP" altLang="en-US" dirty="0" smtClean="0">
                <a:solidFill>
                  <a:srgbClr val="002060"/>
                </a:solidFill>
              </a:rPr>
              <a:t>大学</a:t>
            </a:r>
            <a:endParaRPr kumimoji="1" lang="en-US" altLang="ja-JP" dirty="0" smtClean="0">
              <a:solidFill>
                <a:srgbClr val="002060"/>
              </a:solidFill>
            </a:endParaRPr>
          </a:p>
        </p:txBody>
      </p:sp>
      <p:sp>
        <p:nvSpPr>
          <p:cNvPr id="5" name="テキスト ボックス 4"/>
          <p:cNvSpPr txBox="1"/>
          <p:nvPr/>
        </p:nvSpPr>
        <p:spPr>
          <a:xfrm>
            <a:off x="3747204" y="3100318"/>
            <a:ext cx="5368777" cy="369332"/>
          </a:xfrm>
          <a:prstGeom prst="rect">
            <a:avLst/>
          </a:prstGeom>
          <a:solidFill>
            <a:schemeClr val="accent6">
              <a:lumMod val="20000"/>
              <a:lumOff val="80000"/>
            </a:schemeClr>
          </a:solidFill>
          <a:ln>
            <a:solidFill>
              <a:schemeClr val="tx1"/>
            </a:solidFill>
          </a:ln>
        </p:spPr>
        <p:txBody>
          <a:bodyPr wrap="none" rtlCol="0">
            <a:spAutoFit/>
          </a:bodyPr>
          <a:lstStyle/>
          <a:p>
            <a:r>
              <a:rPr lang="ja-JP" altLang="en-US" dirty="0" smtClean="0"/>
              <a:t>平成</a:t>
            </a:r>
            <a:r>
              <a:rPr lang="en-US" altLang="ja-JP" dirty="0" smtClean="0"/>
              <a:t>26</a:t>
            </a:r>
            <a:r>
              <a:rPr lang="ja-JP" altLang="en-US" dirty="0" smtClean="0"/>
              <a:t>年</a:t>
            </a:r>
            <a:r>
              <a:rPr lang="en-US" altLang="ja-JP" dirty="0"/>
              <a:t>7</a:t>
            </a:r>
            <a:r>
              <a:rPr lang="ja-JP" altLang="en-US" dirty="0" smtClean="0"/>
              <a:t>月</a:t>
            </a:r>
            <a:r>
              <a:rPr lang="en-US" altLang="ja-JP" dirty="0"/>
              <a:t>24</a:t>
            </a:r>
            <a:r>
              <a:rPr lang="ja-JP" altLang="en-US" dirty="0" smtClean="0"/>
              <a:t>日第</a:t>
            </a:r>
            <a:r>
              <a:rPr lang="en-US" altLang="ja-JP" dirty="0"/>
              <a:t>7</a:t>
            </a:r>
            <a:r>
              <a:rPr lang="ja-JP" altLang="en-US" dirty="0" smtClean="0"/>
              <a:t>回衛生担当者会議＠</a:t>
            </a:r>
            <a:r>
              <a:rPr lang="en-US" altLang="ja-JP" dirty="0" smtClean="0"/>
              <a:t>J</a:t>
            </a:r>
            <a:r>
              <a:rPr lang="ja-JP" altLang="en-US" dirty="0" smtClean="0"/>
              <a:t>ヴィレッジ</a:t>
            </a:r>
            <a:endParaRPr kumimoji="1" lang="ja-JP" altLang="en-US" dirty="0"/>
          </a:p>
        </p:txBody>
      </p:sp>
      <p:pic>
        <p:nvPicPr>
          <p:cNvPr id="6" name="Picture 2" descr="http://www.uoeh-u.ac.jp/library/JP/company/outline/dl/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282384"/>
            <a:ext cx="1162816" cy="99386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www.uoeh-u.ac.jp/library/JP/company/outline/dl/kousyou.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260648"/>
            <a:ext cx="998382" cy="1015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097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健康管理体制アクションチェックリスト</a:t>
            </a:r>
            <a:endParaRPr kumimoji="1" lang="ja-JP" altLang="en-US" dirty="0"/>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1287"/>
          <a:stretch/>
        </p:blipFill>
        <p:spPr bwMode="auto">
          <a:xfrm>
            <a:off x="899592" y="1277400"/>
            <a:ext cx="7056784" cy="5362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388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Autofit/>
          </a:bodyPr>
          <a:lstStyle/>
          <a:p>
            <a:r>
              <a:rPr lang="ja-JP" altLang="en-US" sz="3200" dirty="0"/>
              <a:t>健康管理体制</a:t>
            </a:r>
            <a:r>
              <a:rPr kumimoji="1" lang="en-US" altLang="ja-JP" sz="3200" dirty="0" smtClean="0"/>
              <a:t>AC</a:t>
            </a:r>
            <a:r>
              <a:rPr kumimoji="1" lang="ja-JP" altLang="en-US" sz="3200" dirty="0" smtClean="0"/>
              <a:t>　</a:t>
            </a:r>
            <a:r>
              <a:rPr kumimoji="1" lang="en-US" altLang="ja-JP" sz="3200" dirty="0" smtClean="0"/>
              <a:t>Ver. 1.0 </a:t>
            </a:r>
            <a:r>
              <a:rPr lang="ja-JP" altLang="en-US" sz="3200" dirty="0" smtClean="0"/>
              <a:t>で</a:t>
            </a:r>
            <a:r>
              <a:rPr lang="en-US" altLang="ja-JP" sz="3200" dirty="0" smtClean="0"/>
              <a:t/>
            </a:r>
            <a:br>
              <a:rPr lang="en-US" altLang="ja-JP" sz="3200" dirty="0" smtClean="0"/>
            </a:br>
            <a:r>
              <a:rPr lang="ja-JP" altLang="en-US" sz="3200" dirty="0" smtClean="0"/>
              <a:t>採り上げられて</a:t>
            </a:r>
            <a:r>
              <a:rPr lang="ja-JP" altLang="en-US" sz="3200" dirty="0"/>
              <a:t>いる</a:t>
            </a:r>
            <a:r>
              <a:rPr lang="ja-JP" altLang="en-US" sz="3200" dirty="0" smtClean="0"/>
              <a:t>項目（</a:t>
            </a:r>
            <a:r>
              <a:rPr lang="en-US" altLang="ja-JP" sz="3200" dirty="0" smtClean="0"/>
              <a:t>12/17</a:t>
            </a:r>
            <a:r>
              <a:rPr lang="ja-JP" altLang="en-US" sz="3200" dirty="0" smtClean="0"/>
              <a:t>）</a:t>
            </a:r>
            <a:endParaRPr kumimoji="1" lang="ja-JP" altLang="en-US" sz="3200"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725823588"/>
              </p:ext>
            </p:extLst>
          </p:nvPr>
        </p:nvGraphicFramePr>
        <p:xfrm>
          <a:off x="395536" y="1124744"/>
          <a:ext cx="8352928" cy="5615940"/>
        </p:xfrm>
        <a:graphic>
          <a:graphicData uri="http://schemas.openxmlformats.org/drawingml/2006/table">
            <a:tbl>
              <a:tblPr/>
              <a:tblGrid>
                <a:gridCol w="8352928"/>
              </a:tblGrid>
              <a:tr h="141732">
                <a:tc>
                  <a:txBody>
                    <a:bodyPr/>
                    <a:lstStyle/>
                    <a:p>
                      <a:pPr algn="ctr" fontAlgn="ctr"/>
                      <a:r>
                        <a:rPr lang="ja-JP" altLang="en-US" sz="2000" b="1" i="0" u="none" strike="noStrike" dirty="0" smtClean="0">
                          <a:solidFill>
                            <a:srgbClr val="000000"/>
                          </a:solidFill>
                          <a:effectLst/>
                          <a:latin typeface="ＭＳ Ｐゴシック"/>
                        </a:rPr>
                        <a:t>対策（</a:t>
                      </a:r>
                      <a:r>
                        <a:rPr lang="en-US" altLang="ja-JP" sz="2000" b="1" i="0" u="none" strike="noStrike" dirty="0" smtClean="0">
                          <a:solidFill>
                            <a:srgbClr val="000000"/>
                          </a:solidFill>
                          <a:effectLst/>
                          <a:latin typeface="ＭＳ Ｐゴシック"/>
                        </a:rPr>
                        <a:t>items</a:t>
                      </a:r>
                      <a:r>
                        <a:rPr lang="ja-JP" altLang="en-US" sz="2000" b="1" i="0" u="none" strike="noStrike" dirty="0" smtClean="0">
                          <a:solidFill>
                            <a:srgbClr val="000000"/>
                          </a:solidFill>
                          <a:effectLst/>
                          <a:latin typeface="ＭＳ Ｐゴシック"/>
                        </a:rPr>
                        <a:t>）</a:t>
                      </a:r>
                      <a:endParaRPr lang="ja-JP" altLang="en-US" sz="2000" b="1"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1732">
                <a:tc>
                  <a:txBody>
                    <a:bodyPr/>
                    <a:lstStyle/>
                    <a:p>
                      <a:pPr algn="l" fontAlgn="ctr"/>
                      <a:r>
                        <a:rPr lang="ja-JP" altLang="en-US" sz="1800" b="0" i="0" u="none" strike="noStrike" dirty="0" smtClean="0">
                          <a:solidFill>
                            <a:srgbClr val="FF0000"/>
                          </a:solidFill>
                          <a:effectLst/>
                          <a:latin typeface="ＭＳ Ｐゴシック"/>
                        </a:rPr>
                        <a:t>①</a:t>
                      </a:r>
                      <a:r>
                        <a:rPr lang="ja-JP" altLang="en-US" sz="1800" b="0" i="0" u="none" strike="noStrike" dirty="0" smtClean="0">
                          <a:solidFill>
                            <a:srgbClr val="000000"/>
                          </a:solidFill>
                          <a:effectLst/>
                          <a:latin typeface="ＭＳ Ｐゴシック"/>
                        </a:rPr>
                        <a:t>　労働者の健康管理に関して、担当者（部署）を明確にし、関係者に周知します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732">
                <a:tc>
                  <a:txBody>
                    <a:bodyPr/>
                    <a:lstStyle/>
                    <a:p>
                      <a:pPr algn="l" fontAlgn="ctr"/>
                      <a:r>
                        <a:rPr lang="ja-JP" altLang="en-US" sz="1800" b="0" i="0" u="none" strike="noStrike" dirty="0" smtClean="0">
                          <a:solidFill>
                            <a:srgbClr val="FF0000"/>
                          </a:solidFill>
                          <a:effectLst/>
                          <a:latin typeface="ＭＳ Ｐゴシック"/>
                        </a:rPr>
                        <a:t>②</a:t>
                      </a:r>
                      <a:r>
                        <a:rPr lang="ja-JP" altLang="en-US" sz="1800" b="0" i="0" u="none" strike="noStrike" dirty="0" smtClean="0">
                          <a:solidFill>
                            <a:srgbClr val="000000"/>
                          </a:solidFill>
                          <a:effectLst/>
                          <a:latin typeface="ＭＳ Ｐゴシック"/>
                        </a:rPr>
                        <a:t>　労働者の「健康管理に関与する医師」を確保します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141732">
                <a:tc>
                  <a:txBody>
                    <a:bodyPr/>
                    <a:lstStyle/>
                    <a:p>
                      <a:pPr algn="l" fontAlgn="ctr"/>
                      <a:r>
                        <a:rPr lang="ja-JP" altLang="en-US" sz="1800" b="0" i="0" u="none" strike="noStrike" dirty="0" smtClean="0">
                          <a:solidFill>
                            <a:srgbClr val="FF0000"/>
                          </a:solidFill>
                          <a:effectLst/>
                          <a:latin typeface="ＭＳ Ｐゴシック"/>
                        </a:rPr>
                        <a:t>③</a:t>
                      </a:r>
                      <a:r>
                        <a:rPr lang="ja-JP" altLang="en-US" sz="1800" b="0" i="0" u="none" strike="noStrike" dirty="0" smtClean="0">
                          <a:solidFill>
                            <a:srgbClr val="000000"/>
                          </a:solidFill>
                          <a:effectLst/>
                          <a:latin typeface="ＭＳ Ｐゴシック"/>
                        </a:rPr>
                        <a:t>　労働者の健康管理を支援する健康管理スタッフを確保します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732">
                <a:tc>
                  <a:txBody>
                    <a:bodyPr/>
                    <a:lstStyle/>
                    <a:p>
                      <a:pPr marL="358775" indent="-358775" algn="l" fontAlgn="ctr"/>
                      <a:r>
                        <a:rPr lang="ja-JP" altLang="en-US" sz="1800" b="0" i="0" u="none" strike="noStrike" dirty="0" smtClean="0">
                          <a:solidFill>
                            <a:srgbClr val="FF0000"/>
                          </a:solidFill>
                          <a:effectLst/>
                          <a:latin typeface="ＭＳ Ｐゴシック"/>
                        </a:rPr>
                        <a:t>④</a:t>
                      </a:r>
                      <a:r>
                        <a:rPr lang="ja-JP" altLang="en-US" sz="1800" b="0" i="0" u="none" strike="noStrike" dirty="0" smtClean="0">
                          <a:solidFill>
                            <a:srgbClr val="000000"/>
                          </a:solidFill>
                          <a:effectLst/>
                          <a:latin typeface="ＭＳ Ｐゴシック"/>
                        </a:rPr>
                        <a:t>　「健康管理に関与する医師」が、職場環境や作業の状況を理解するための機会を設けたり、情報提供を行います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141732">
                <a:tc>
                  <a:txBody>
                    <a:bodyPr/>
                    <a:lstStyle/>
                    <a:p>
                      <a:pPr algn="l" fontAlgn="ctr"/>
                      <a:r>
                        <a:rPr lang="ja-JP" altLang="en-US" sz="1800" b="0" i="0" u="none" strike="noStrike" dirty="0" smtClean="0">
                          <a:solidFill>
                            <a:srgbClr val="FF0000"/>
                          </a:solidFill>
                          <a:effectLst/>
                          <a:latin typeface="ＭＳ Ｐゴシック"/>
                        </a:rPr>
                        <a:t>⑤</a:t>
                      </a:r>
                      <a:r>
                        <a:rPr lang="ja-JP" altLang="en-US" sz="1800" b="0" i="0" u="none" strike="noStrike" dirty="0" smtClean="0">
                          <a:solidFill>
                            <a:srgbClr val="000000"/>
                          </a:solidFill>
                          <a:effectLst/>
                          <a:latin typeface="ＭＳ Ｐゴシック"/>
                        </a:rPr>
                        <a:t>　労働者に対する健康管理の内容を文書化（マニュアル化）します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732">
                <a:tc>
                  <a:txBody>
                    <a:bodyPr/>
                    <a:lstStyle/>
                    <a:p>
                      <a:pPr marL="358775" indent="-358775" algn="l" fontAlgn="ctr"/>
                      <a:r>
                        <a:rPr lang="ja-JP" altLang="en-US" sz="1800" b="0" i="0" u="none" strike="noStrike" dirty="0" smtClean="0">
                          <a:solidFill>
                            <a:srgbClr val="FF0000"/>
                          </a:solidFill>
                          <a:effectLst/>
                          <a:latin typeface="ＭＳ Ｐゴシック"/>
                        </a:rPr>
                        <a:t>⑥</a:t>
                      </a:r>
                      <a:r>
                        <a:rPr lang="ja-JP" altLang="en-US" sz="1800" b="0" i="0" u="none" strike="noStrike" dirty="0" smtClean="0">
                          <a:solidFill>
                            <a:srgbClr val="000000"/>
                          </a:solidFill>
                          <a:effectLst/>
                          <a:latin typeface="ＭＳ Ｐゴシック"/>
                        </a:rPr>
                        <a:t>　「健康管理に関与する医師」を交え、健康管理や安全衛生上の課題について、労働者の意見を聞き検討する場（安全衛生委員会など）を定期的に開催します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141732">
                <a:tc>
                  <a:txBody>
                    <a:bodyPr/>
                    <a:lstStyle/>
                    <a:p>
                      <a:pPr marL="358775" indent="-358775" algn="l" fontAlgn="ctr"/>
                      <a:r>
                        <a:rPr lang="ja-JP" altLang="en-US" sz="1800" b="0" i="0" u="none" strike="noStrike" dirty="0" smtClean="0">
                          <a:solidFill>
                            <a:srgbClr val="FF0000"/>
                          </a:solidFill>
                          <a:effectLst/>
                          <a:latin typeface="ＭＳ Ｐゴシック"/>
                        </a:rPr>
                        <a:t>⑦</a:t>
                      </a:r>
                      <a:r>
                        <a:rPr lang="ja-JP" altLang="en-US" sz="1800" b="0" i="0" u="none" strike="noStrike" dirty="0" smtClean="0">
                          <a:solidFill>
                            <a:srgbClr val="000000"/>
                          </a:solidFill>
                          <a:effectLst/>
                          <a:latin typeface="ＭＳ Ｐゴシック"/>
                        </a:rPr>
                        <a:t>　新規労働者について、直近の健康診断の結果確認や面接などの方法で、健康管理に関与する医師」に健康状態を確認させます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732">
                <a:tc>
                  <a:txBody>
                    <a:bodyPr/>
                    <a:lstStyle/>
                    <a:p>
                      <a:pPr marL="358775" indent="-358775" algn="l" fontAlgn="ctr"/>
                      <a:r>
                        <a:rPr lang="ja-JP" altLang="en-US" sz="1800" b="0" i="0" u="none" strike="noStrike" dirty="0" smtClean="0">
                          <a:solidFill>
                            <a:srgbClr val="FF0000"/>
                          </a:solidFill>
                          <a:effectLst/>
                          <a:latin typeface="ＭＳ Ｐゴシック"/>
                        </a:rPr>
                        <a:t>⑧</a:t>
                      </a:r>
                      <a:r>
                        <a:rPr lang="ja-JP" altLang="en-US" sz="1800" b="0" i="0" u="none" strike="noStrike" dirty="0" smtClean="0">
                          <a:solidFill>
                            <a:srgbClr val="000000"/>
                          </a:solidFill>
                          <a:effectLst/>
                          <a:latin typeface="ＭＳ Ｐゴシック"/>
                        </a:rPr>
                        <a:t>　労働者に６ヶ月以内ごとに１回、特定業務従事者健康診断および電離放射線健診を確実に受診させます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141732">
                <a:tc>
                  <a:txBody>
                    <a:bodyPr/>
                    <a:lstStyle/>
                    <a:p>
                      <a:pPr marL="358775" indent="-358775" algn="l" fontAlgn="ctr"/>
                      <a:r>
                        <a:rPr lang="ja-JP" altLang="en-US" sz="1800" b="0" i="0" u="none" strike="noStrike" dirty="0" smtClean="0">
                          <a:solidFill>
                            <a:srgbClr val="FF0000"/>
                          </a:solidFill>
                          <a:effectLst/>
                          <a:latin typeface="ＭＳ Ｐゴシック"/>
                        </a:rPr>
                        <a:t>⑨</a:t>
                      </a:r>
                      <a:r>
                        <a:rPr lang="ja-JP" altLang="en-US" sz="1800" b="0" i="0" u="none" strike="noStrike" dirty="0" smtClean="0">
                          <a:solidFill>
                            <a:srgbClr val="000000"/>
                          </a:solidFill>
                          <a:effectLst/>
                          <a:latin typeface="ＭＳ Ｐゴシック"/>
                        </a:rPr>
                        <a:t>　すべての健康診断の結果は、「健康管理に関与する医師」に確認させ、作業を継続する上で必要な意見を聞いたり、労働者に指導を行わせます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732">
                <a:tc>
                  <a:txBody>
                    <a:bodyPr/>
                    <a:lstStyle/>
                    <a:p>
                      <a:pPr marL="358775" indent="-358775" algn="l" fontAlgn="ctr"/>
                      <a:r>
                        <a:rPr lang="ja-JP" altLang="en-US" sz="1800" b="0" i="0" u="none" strike="noStrike" dirty="0" smtClean="0">
                          <a:solidFill>
                            <a:srgbClr val="FF0000"/>
                          </a:solidFill>
                          <a:effectLst/>
                          <a:latin typeface="ＭＳ Ｐゴシック"/>
                        </a:rPr>
                        <a:t>⑩</a:t>
                      </a:r>
                      <a:r>
                        <a:rPr lang="ja-JP" altLang="en-US" sz="1800" b="0" i="0" u="none" strike="noStrike" dirty="0" smtClean="0">
                          <a:solidFill>
                            <a:srgbClr val="000000"/>
                          </a:solidFill>
                          <a:effectLst/>
                          <a:latin typeface="ＭＳ Ｐゴシック"/>
                        </a:rPr>
                        <a:t>　「健康管理に関与する医師」の健康診断の結果判定に基づき、医師または保健師等による保健指導を実施します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r h="141732">
                <a:tc>
                  <a:txBody>
                    <a:bodyPr/>
                    <a:lstStyle/>
                    <a:p>
                      <a:pPr marL="358775" indent="-358775" algn="l" fontAlgn="ctr"/>
                      <a:r>
                        <a:rPr lang="ja-JP" altLang="en-US" sz="1800" b="0" i="0" u="none" strike="noStrike" dirty="0" smtClean="0">
                          <a:solidFill>
                            <a:srgbClr val="FF0000"/>
                          </a:solidFill>
                          <a:effectLst/>
                          <a:latin typeface="ＭＳ Ｐゴシック"/>
                        </a:rPr>
                        <a:t>⑭</a:t>
                      </a:r>
                      <a:r>
                        <a:rPr lang="ja-JP" altLang="en-US" sz="1800" b="0" i="0" u="none" strike="noStrike" dirty="0" smtClean="0">
                          <a:solidFill>
                            <a:srgbClr val="000000"/>
                          </a:solidFill>
                          <a:effectLst/>
                          <a:latin typeface="ＭＳ Ｐゴシック"/>
                        </a:rPr>
                        <a:t>　協力会社の健康管理体制や実施状況を定期的に確認して、実施が困難な場合には支援をします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1732">
                <a:tc>
                  <a:txBody>
                    <a:bodyPr/>
                    <a:lstStyle/>
                    <a:p>
                      <a:pPr algn="l" fontAlgn="ctr"/>
                      <a:r>
                        <a:rPr lang="ja-JP" altLang="en-US" sz="1800" b="0" i="0" u="none" strike="noStrike" dirty="0" smtClean="0">
                          <a:solidFill>
                            <a:srgbClr val="FF0000"/>
                          </a:solidFill>
                          <a:effectLst/>
                          <a:latin typeface="ＭＳ Ｐゴシック"/>
                        </a:rPr>
                        <a:t>⑰</a:t>
                      </a:r>
                      <a:r>
                        <a:rPr lang="ja-JP" altLang="en-US" sz="1800" b="0" i="0" u="none" strike="noStrike" dirty="0" smtClean="0">
                          <a:solidFill>
                            <a:srgbClr val="000000"/>
                          </a:solidFill>
                          <a:effectLst/>
                          <a:latin typeface="ＭＳ Ｐゴシック"/>
                        </a:rPr>
                        <a:t>　定期的に対策の実施状況を確認して改善を図ることをルール化します</a:t>
                      </a:r>
                      <a:endParaRPr lang="ja-JP" altLang="en-US" sz="1800" b="0" i="0" u="none" strike="noStrike" dirty="0">
                        <a:solidFill>
                          <a:srgbClr val="000000"/>
                        </a:solidFill>
                        <a:effectLst/>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986454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52936"/>
            <a:ext cx="8229600" cy="1143000"/>
          </a:xfrm>
        </p:spPr>
        <p:txBody>
          <a:bodyPr>
            <a:normAutofit/>
          </a:bodyPr>
          <a:lstStyle/>
          <a:p>
            <a:r>
              <a:rPr kumimoji="1" lang="ja-JP" altLang="en-US" sz="6000" dirty="0" smtClean="0"/>
              <a:t>健康診断アンケート</a:t>
            </a:r>
            <a:endParaRPr kumimoji="1" lang="ja-JP" altLang="en-US" sz="6000" dirty="0"/>
          </a:p>
        </p:txBody>
      </p:sp>
    </p:spTree>
    <p:extLst>
      <p:ext uri="{BB962C8B-B14F-4D97-AF65-F5344CB8AC3E}">
        <p14:creationId xmlns:p14="http://schemas.microsoft.com/office/powerpoint/2010/main" val="2784760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健康管理の受診対応</a:t>
            </a:r>
            <a:r>
              <a:rPr kumimoji="1" lang="ja-JP" altLang="en-US" sz="3200" dirty="0" smtClean="0"/>
              <a:t>（回収１３）</a:t>
            </a:r>
            <a:endParaRPr kumimoji="1" lang="ja-JP" altLang="en-US" sz="32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611970978"/>
              </p:ext>
            </p:extLst>
          </p:nvPr>
        </p:nvGraphicFramePr>
        <p:xfrm>
          <a:off x="457200" y="1600200"/>
          <a:ext cx="7859216" cy="3701010"/>
        </p:xfrm>
        <a:graphic>
          <a:graphicData uri="http://schemas.openxmlformats.org/drawingml/2006/table">
            <a:tbl>
              <a:tblPr firstRow="1" bandRow="1">
                <a:tableStyleId>{5C22544A-7EE6-4342-B048-85BDC9FD1C3A}</a:tableStyleId>
              </a:tblPr>
              <a:tblGrid>
                <a:gridCol w="1964804"/>
                <a:gridCol w="1964804"/>
                <a:gridCol w="1964804"/>
                <a:gridCol w="1964804"/>
              </a:tblGrid>
              <a:tr h="740202">
                <a:tc>
                  <a:txBody>
                    <a:bodyPr/>
                    <a:lstStyle/>
                    <a:p>
                      <a:pPr algn="ct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800" b="0" dirty="0" smtClean="0">
                          <a:solidFill>
                            <a:schemeClr val="tx1"/>
                          </a:solidFill>
                        </a:rPr>
                        <a:t>雇入れ時</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800" b="0" dirty="0" smtClean="0">
                          <a:solidFill>
                            <a:schemeClr val="tx1"/>
                          </a:solidFill>
                        </a:rPr>
                        <a:t>定期</a:t>
                      </a:r>
                      <a:endParaRPr kumimoji="1" lang="en-US" altLang="ja-JP" sz="28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800" b="0" dirty="0" smtClean="0">
                          <a:solidFill>
                            <a:schemeClr val="tx1"/>
                          </a:solidFill>
                        </a:rPr>
                        <a:t>継続治療</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0202">
                <a:tc>
                  <a:txBody>
                    <a:bodyPr/>
                    <a:lstStyle/>
                    <a:p>
                      <a:pPr algn="ctr"/>
                      <a:r>
                        <a:rPr kumimoji="1" lang="ja-JP" altLang="en-US" sz="2800" b="0" dirty="0" smtClean="0">
                          <a:solidFill>
                            <a:schemeClr val="tx1"/>
                          </a:solidFill>
                        </a:rPr>
                        <a:t>自己管理</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0</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0</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1</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0202">
                <a:tc>
                  <a:txBody>
                    <a:bodyPr/>
                    <a:lstStyle/>
                    <a:p>
                      <a:pPr algn="ctr"/>
                      <a:r>
                        <a:rPr kumimoji="1" lang="ja-JP" altLang="en-US" sz="2800" b="0" dirty="0" smtClean="0">
                          <a:solidFill>
                            <a:schemeClr val="tx1"/>
                          </a:solidFill>
                        </a:rPr>
                        <a:t>受診指導</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3</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3</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7</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0202">
                <a:tc>
                  <a:txBody>
                    <a:bodyPr/>
                    <a:lstStyle/>
                    <a:p>
                      <a:pPr algn="ctr"/>
                      <a:r>
                        <a:rPr kumimoji="1" lang="ja-JP" altLang="en-US" sz="2800" b="0" dirty="0" smtClean="0">
                          <a:solidFill>
                            <a:schemeClr val="tx1"/>
                          </a:solidFill>
                        </a:rPr>
                        <a:t>受診管理</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9</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8</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4</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0202">
                <a:tc>
                  <a:txBody>
                    <a:bodyPr/>
                    <a:lstStyle/>
                    <a:p>
                      <a:pPr algn="ctr"/>
                      <a:r>
                        <a:rPr kumimoji="1" lang="ja-JP" altLang="en-US" sz="2800" b="0" dirty="0" smtClean="0">
                          <a:solidFill>
                            <a:schemeClr val="tx1"/>
                          </a:solidFill>
                        </a:rPr>
                        <a:t>その他</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1</a:t>
                      </a:r>
                      <a:r>
                        <a:rPr kumimoji="1" lang="en-US" altLang="ja-JP" sz="2800" b="0" baseline="20000" dirty="0" smtClean="0">
                          <a:solidFill>
                            <a:schemeClr val="tx1"/>
                          </a:solidFill>
                        </a:rPr>
                        <a:t>※1</a:t>
                      </a:r>
                      <a:endParaRPr kumimoji="1" lang="ja-JP" altLang="en-US" sz="2800" b="0" baseline="20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1</a:t>
                      </a:r>
                      <a:r>
                        <a:rPr kumimoji="1" lang="en-US" altLang="ja-JP" sz="2800" b="0" baseline="20000" dirty="0" smtClean="0">
                          <a:solidFill>
                            <a:schemeClr val="tx1"/>
                          </a:solidFill>
                        </a:rPr>
                        <a:t>※1</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1</a:t>
                      </a:r>
                      <a:r>
                        <a:rPr lang="en-US" altLang="ja-JP" sz="2800" baseline="20000" dirty="0" smtClean="0"/>
                        <a:t>※2</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899592" y="5631380"/>
            <a:ext cx="6776214" cy="1107996"/>
          </a:xfrm>
          <a:prstGeom prst="rect">
            <a:avLst/>
          </a:prstGeom>
          <a:noFill/>
        </p:spPr>
        <p:txBody>
          <a:bodyPr wrap="none" rtlCol="0">
            <a:spAutoFit/>
          </a:bodyPr>
          <a:lstStyle/>
          <a:p>
            <a:r>
              <a:rPr lang="en-US" altLang="ja-JP" sz="2400" baseline="20000" dirty="0" smtClean="0"/>
              <a:t>※1</a:t>
            </a:r>
            <a:r>
              <a:rPr lang="ja-JP" altLang="en-US" sz="2400" dirty="0" smtClean="0"/>
              <a:t>再検査</a:t>
            </a:r>
            <a:r>
              <a:rPr lang="ja-JP" altLang="en-US" sz="2400" dirty="0"/>
              <a:t>は管理、</a:t>
            </a:r>
            <a:r>
              <a:rPr lang="ja-JP" altLang="en-US" sz="2400" dirty="0" smtClean="0"/>
              <a:t>精密</a:t>
            </a:r>
            <a:r>
              <a:rPr lang="ja-JP" altLang="en-US" sz="2400" dirty="0"/>
              <a:t>検査・治療について</a:t>
            </a:r>
            <a:r>
              <a:rPr lang="ja-JP" altLang="en-US" sz="2400" dirty="0" smtClean="0"/>
              <a:t>は指導</a:t>
            </a:r>
            <a:endParaRPr lang="en-US" altLang="ja-JP" sz="2400" dirty="0" smtClean="0"/>
          </a:p>
          <a:p>
            <a:r>
              <a:rPr lang="en-US" altLang="ja-JP" sz="2400" baseline="20000" dirty="0" smtClean="0"/>
              <a:t>※2</a:t>
            </a:r>
            <a:r>
              <a:rPr lang="ja-JP" altLang="en-US" sz="2400" dirty="0" smtClean="0"/>
              <a:t>該当</a:t>
            </a:r>
            <a:r>
              <a:rPr lang="ja-JP" altLang="en-US" sz="2400" dirty="0"/>
              <a:t>なし</a:t>
            </a:r>
            <a:endParaRPr lang="en-US" altLang="ja-JP" sz="2400" dirty="0"/>
          </a:p>
          <a:p>
            <a:endParaRPr kumimoji="1" lang="ja-JP" altLang="en-US" dirty="0"/>
          </a:p>
        </p:txBody>
      </p:sp>
    </p:spTree>
    <p:extLst>
      <p:ext uri="{BB962C8B-B14F-4D97-AF65-F5344CB8AC3E}">
        <p14:creationId xmlns:p14="http://schemas.microsoft.com/office/powerpoint/2010/main" val="26539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健康診断の就業上の判定医師</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tabLst>
                <a:tab pos="7534275" algn="r"/>
              </a:tabLst>
            </a:pPr>
            <a:r>
              <a:rPr kumimoji="1" lang="ja-JP" altLang="en-US" sz="4000" dirty="0" smtClean="0"/>
              <a:t>健康診断医</a:t>
            </a:r>
            <a:r>
              <a:rPr kumimoji="1" lang="en-US" altLang="ja-JP" sz="4000" dirty="0" smtClean="0"/>
              <a:t>	</a:t>
            </a:r>
            <a:r>
              <a:rPr lang="en-US" altLang="ja-JP" sz="4000" dirty="0" smtClean="0"/>
              <a:t>11</a:t>
            </a:r>
            <a:r>
              <a:rPr kumimoji="1" lang="ja-JP" altLang="en-US" sz="4000" dirty="0" smtClean="0"/>
              <a:t>社</a:t>
            </a:r>
            <a:endParaRPr kumimoji="1" lang="en-US" altLang="ja-JP" sz="4000" dirty="0" smtClean="0"/>
          </a:p>
          <a:p>
            <a:pPr marL="0" indent="0">
              <a:buNone/>
              <a:tabLst>
                <a:tab pos="7534275" algn="r"/>
              </a:tabLst>
            </a:pPr>
            <a:r>
              <a:rPr lang="ja-JP" altLang="en-US" sz="4000" dirty="0" smtClean="0"/>
              <a:t>産業医</a:t>
            </a:r>
            <a:r>
              <a:rPr lang="en-US" altLang="ja-JP" sz="4000" dirty="0" smtClean="0"/>
              <a:t>	7</a:t>
            </a:r>
            <a:r>
              <a:rPr lang="ja-JP" altLang="en-US" sz="4000" dirty="0" smtClean="0"/>
              <a:t>社</a:t>
            </a:r>
            <a:endParaRPr lang="en-US" altLang="ja-JP" sz="4000" dirty="0" smtClean="0"/>
          </a:p>
          <a:p>
            <a:pPr marL="0" indent="0">
              <a:buNone/>
              <a:tabLst>
                <a:tab pos="7534275" algn="r"/>
              </a:tabLst>
            </a:pPr>
            <a:r>
              <a:rPr kumimoji="1" lang="ja-JP" altLang="en-US" sz="4000" dirty="0" smtClean="0"/>
              <a:t>特定の医師（除産業医）</a:t>
            </a:r>
            <a:r>
              <a:rPr kumimoji="1" lang="en-US" altLang="ja-JP" sz="4000" dirty="0" smtClean="0"/>
              <a:t>	0</a:t>
            </a:r>
            <a:r>
              <a:rPr kumimoji="1" lang="ja-JP" altLang="en-US" sz="4000" dirty="0" smtClean="0"/>
              <a:t>社</a:t>
            </a:r>
            <a:endParaRPr kumimoji="1" lang="en-US" altLang="ja-JP" sz="4000" dirty="0" smtClean="0"/>
          </a:p>
          <a:p>
            <a:pPr marL="0" indent="0">
              <a:buNone/>
              <a:tabLst>
                <a:tab pos="7534275" algn="r"/>
              </a:tabLst>
            </a:pPr>
            <a:r>
              <a:rPr lang="ja-JP" altLang="en-US" sz="4000" dirty="0" smtClean="0"/>
              <a:t>その他</a:t>
            </a:r>
            <a:r>
              <a:rPr lang="en-US" altLang="ja-JP" sz="4000" dirty="0" smtClean="0"/>
              <a:t>	0</a:t>
            </a:r>
            <a:r>
              <a:rPr lang="ja-JP" altLang="en-US" sz="4000" dirty="0" smtClean="0"/>
              <a:t>社</a:t>
            </a:r>
            <a:endParaRPr kumimoji="1" lang="ja-JP" altLang="en-US" sz="4000" dirty="0"/>
          </a:p>
        </p:txBody>
      </p:sp>
    </p:spTree>
    <p:extLst>
      <p:ext uri="{BB962C8B-B14F-4D97-AF65-F5344CB8AC3E}">
        <p14:creationId xmlns:p14="http://schemas.microsoft.com/office/powerpoint/2010/main" val="4197132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就業</a:t>
            </a:r>
            <a:r>
              <a:rPr lang="ja-JP" altLang="en-US" dirty="0" smtClean="0"/>
              <a:t>判定医の情報提供</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46527228"/>
              </p:ext>
            </p:extLst>
          </p:nvPr>
        </p:nvGraphicFramePr>
        <p:xfrm>
          <a:off x="467544" y="1340768"/>
          <a:ext cx="8229600" cy="5034280"/>
        </p:xfrm>
        <a:graphic>
          <a:graphicData uri="http://schemas.openxmlformats.org/drawingml/2006/table">
            <a:tbl>
              <a:tblPr firstRow="1" bandRow="1">
                <a:tableStyleId>{5C22544A-7EE6-4342-B048-85BDC9FD1C3A}</a:tableStyleId>
              </a:tblPr>
              <a:tblGrid>
                <a:gridCol w="5976664"/>
                <a:gridCol w="2252936"/>
              </a:tblGrid>
              <a:tr h="370840">
                <a:tc>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chemeClr val="tx1"/>
                          </a:solidFill>
                        </a:rPr>
                        <a:t>回答数</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ja-JP" altLang="en-US" sz="2400" b="1" u="sng" dirty="0" smtClean="0">
                          <a:solidFill>
                            <a:schemeClr val="tx1"/>
                          </a:solidFill>
                        </a:rPr>
                        <a:t>とくに情報提供を行っていない</a:t>
                      </a:r>
                      <a:endParaRPr kumimoji="1" lang="en-US" altLang="ja-JP" sz="2400" b="1" u="sng" dirty="0" smtClean="0">
                        <a:solidFill>
                          <a:schemeClr val="tx1"/>
                        </a:solidFill>
                      </a:endParaRPr>
                    </a:p>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dirty="0" smtClean="0">
                          <a:solidFill>
                            <a:schemeClr val="tx1"/>
                          </a:solidFill>
                        </a:rPr>
                        <a:t>6</a:t>
                      </a:r>
                      <a:r>
                        <a:rPr kumimoji="1" lang="ja-JP" altLang="en-US" sz="2400" dirty="0" smtClean="0">
                          <a:solidFill>
                            <a:schemeClr val="tx1"/>
                          </a:solidFill>
                        </a:rPr>
                        <a:t>社</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kumimoji="1" lang="ja-JP" altLang="en-US" sz="2400" b="1" u="sng" dirty="0" smtClean="0">
                          <a:solidFill>
                            <a:schemeClr val="tx1"/>
                          </a:solidFill>
                        </a:rPr>
                        <a:t>所属部署に関すること</a:t>
                      </a:r>
                      <a:endParaRPr kumimoji="1" lang="en-US" altLang="ja-JP" sz="2400" b="1" u="sng" dirty="0" smtClean="0">
                        <a:solidFill>
                          <a:schemeClr val="tx1"/>
                        </a:solidFill>
                      </a:endParaRPr>
                    </a:p>
                    <a:p>
                      <a:r>
                        <a:rPr kumimoji="1" lang="ja-JP" altLang="en-US" dirty="0" smtClean="0">
                          <a:solidFill>
                            <a:schemeClr val="tx1"/>
                          </a:solidFill>
                        </a:rPr>
                        <a:t>（例；建築課、タンク増設課など）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en-US" altLang="ja-JP" sz="2400" dirty="0" smtClean="0">
                          <a:solidFill>
                            <a:schemeClr val="tx1"/>
                          </a:solidFill>
                        </a:rPr>
                        <a:t>5</a:t>
                      </a:r>
                      <a:r>
                        <a:rPr kumimoji="1" lang="ja-JP" altLang="en-US" sz="2400" dirty="0" smtClean="0">
                          <a:solidFill>
                            <a:schemeClr val="tx1"/>
                          </a:solidFill>
                        </a:rPr>
                        <a:t>社</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b="1" u="sng" dirty="0" smtClean="0">
                          <a:solidFill>
                            <a:schemeClr val="tx1"/>
                          </a:solidFill>
                        </a:rPr>
                        <a:t>業務内容に関すること</a:t>
                      </a:r>
                      <a:endParaRPr kumimoji="1" lang="en-US" altLang="ja-JP" sz="2400" b="1" u="sng"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（例；汚染水タンクの溶接作業など）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dirty="0" smtClean="0">
                          <a:solidFill>
                            <a:schemeClr val="tx1"/>
                          </a:solidFill>
                        </a:rPr>
                        <a:t>5</a:t>
                      </a:r>
                      <a:r>
                        <a:rPr kumimoji="1" lang="ja-JP" altLang="en-US" sz="2400" dirty="0" smtClean="0">
                          <a:solidFill>
                            <a:schemeClr val="tx1"/>
                          </a:solidFill>
                        </a:rPr>
                        <a:t>社</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b="1" u="sng" dirty="0" smtClean="0">
                          <a:solidFill>
                            <a:schemeClr val="tx1"/>
                          </a:solidFill>
                        </a:rPr>
                        <a:t>身体的負荷が大きい作業</a:t>
                      </a:r>
                      <a:endParaRPr kumimoji="1" lang="en-US" altLang="ja-JP" sz="2400" b="1" u="sng"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（例；重量物作業や暑熱作業など）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en-US" altLang="ja-JP" sz="2400" dirty="0" smtClean="0">
                          <a:solidFill>
                            <a:schemeClr val="tx1"/>
                          </a:solidFill>
                        </a:rPr>
                        <a:t>4</a:t>
                      </a:r>
                      <a:r>
                        <a:rPr kumimoji="1" lang="ja-JP" altLang="en-US" sz="2400" dirty="0" smtClean="0">
                          <a:solidFill>
                            <a:schemeClr val="tx1"/>
                          </a:solidFill>
                        </a:rPr>
                        <a:t>社</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b="1" u="sng" dirty="0" smtClean="0">
                          <a:solidFill>
                            <a:schemeClr val="tx1"/>
                          </a:solidFill>
                        </a:rPr>
                        <a:t>事故発生リスクの存在する作業</a:t>
                      </a:r>
                      <a:endParaRPr kumimoji="1" lang="en-US" altLang="ja-JP" sz="2400" b="1" u="sng"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（例；高所作業やクレーン車運転など）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2400" dirty="0" smtClean="0">
                          <a:solidFill>
                            <a:schemeClr val="tx1"/>
                          </a:solidFill>
                        </a:rPr>
                        <a:t>3</a:t>
                      </a:r>
                      <a:r>
                        <a:rPr kumimoji="1" lang="ja-JP" altLang="en-US" sz="2400" dirty="0" smtClean="0">
                          <a:solidFill>
                            <a:schemeClr val="tx1"/>
                          </a:solidFill>
                        </a:rPr>
                        <a:t>社</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b="1" u="sng" dirty="0" smtClean="0">
                          <a:solidFill>
                            <a:schemeClr val="tx1"/>
                          </a:solidFill>
                        </a:rPr>
                        <a:t>その他</a:t>
                      </a:r>
                    </a:p>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en-US" altLang="ja-JP" sz="2400" dirty="0" smtClean="0">
                          <a:solidFill>
                            <a:schemeClr val="tx1"/>
                          </a:solidFill>
                        </a:rPr>
                        <a:t>2</a:t>
                      </a:r>
                      <a:r>
                        <a:rPr kumimoji="1" lang="ja-JP" altLang="en-US" sz="2400" dirty="0" smtClean="0">
                          <a:solidFill>
                            <a:schemeClr val="tx1"/>
                          </a:solidFill>
                        </a:rPr>
                        <a:t>社</a:t>
                      </a:r>
                      <a:endParaRPr kumimoji="1" lang="en-US" altLang="ja-JP" sz="2400" dirty="0" smtClean="0">
                        <a:solidFill>
                          <a:schemeClr val="tx1"/>
                        </a:solidFill>
                      </a:endParaRPr>
                    </a:p>
                    <a:p>
                      <a:r>
                        <a:rPr kumimoji="1" lang="ja-JP" altLang="en-US" dirty="0" smtClean="0">
                          <a:solidFill>
                            <a:schemeClr val="tx1"/>
                          </a:solidFill>
                        </a:rPr>
                        <a:t>・被曝線量の累積</a:t>
                      </a:r>
                      <a:endParaRPr kumimoji="1" lang="en-US" altLang="ja-JP" dirty="0" smtClean="0">
                        <a:solidFill>
                          <a:schemeClr val="tx1"/>
                        </a:solidFill>
                      </a:endParaRPr>
                    </a:p>
                    <a:p>
                      <a:r>
                        <a:rPr kumimoji="1" lang="ja-JP" altLang="en-US" dirty="0" smtClean="0">
                          <a:solidFill>
                            <a:schemeClr val="tx1"/>
                          </a:solidFill>
                        </a:rPr>
                        <a:t>・住居。通勤状況等</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r>
            </a:tbl>
          </a:graphicData>
        </a:graphic>
      </p:graphicFrame>
      <p:sp>
        <p:nvSpPr>
          <p:cNvPr id="5" name="テキスト ボックス 4"/>
          <p:cNvSpPr txBox="1"/>
          <p:nvPr/>
        </p:nvSpPr>
        <p:spPr>
          <a:xfrm>
            <a:off x="7668344" y="6488668"/>
            <a:ext cx="1266693" cy="369332"/>
          </a:xfrm>
          <a:prstGeom prst="rect">
            <a:avLst/>
          </a:prstGeom>
          <a:noFill/>
        </p:spPr>
        <p:txBody>
          <a:bodyPr wrap="none" rtlCol="0">
            <a:spAutoFit/>
          </a:bodyPr>
          <a:lstStyle/>
          <a:p>
            <a:r>
              <a:rPr kumimoji="1" lang="en-US" altLang="ja-JP" dirty="0" smtClean="0"/>
              <a:t>※</a:t>
            </a:r>
            <a:r>
              <a:rPr kumimoji="1" lang="ja-JP" altLang="en-US" dirty="0" smtClean="0"/>
              <a:t>重複あり</a:t>
            </a:r>
            <a:endParaRPr kumimoji="1" lang="ja-JP" altLang="en-US" dirty="0"/>
          </a:p>
        </p:txBody>
      </p:sp>
    </p:spTree>
    <p:extLst>
      <p:ext uri="{BB962C8B-B14F-4D97-AF65-F5344CB8AC3E}">
        <p14:creationId xmlns:p14="http://schemas.microsoft.com/office/powerpoint/2010/main" val="2006965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8636"/>
            <a:ext cx="8229600" cy="1143000"/>
          </a:xfrm>
        </p:spPr>
        <p:txBody>
          <a:bodyPr/>
          <a:lstStyle/>
          <a:p>
            <a:r>
              <a:rPr kumimoji="1" lang="ja-JP" altLang="en-US" dirty="0" smtClean="0"/>
              <a:t>健康管理の対応範囲</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696126510"/>
              </p:ext>
            </p:extLst>
          </p:nvPr>
        </p:nvGraphicFramePr>
        <p:xfrm>
          <a:off x="179512" y="1052736"/>
          <a:ext cx="8568954" cy="5669280"/>
        </p:xfrm>
        <a:graphic>
          <a:graphicData uri="http://schemas.openxmlformats.org/drawingml/2006/table">
            <a:tbl>
              <a:tblPr firstRow="1" bandRow="1">
                <a:tableStyleId>{5C22544A-7EE6-4342-B048-85BDC9FD1C3A}</a:tableStyleId>
              </a:tblPr>
              <a:tblGrid>
                <a:gridCol w="1428159"/>
                <a:gridCol w="1428159"/>
                <a:gridCol w="1428159"/>
                <a:gridCol w="1428159"/>
                <a:gridCol w="1428159"/>
                <a:gridCol w="1428159"/>
              </a:tblGrid>
              <a:tr h="740202">
                <a:tc>
                  <a:txBody>
                    <a:bodyPr/>
                    <a:lstStyle/>
                    <a:p>
                      <a:pPr algn="ct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800" b="0" dirty="0" smtClean="0">
                          <a:solidFill>
                            <a:schemeClr val="tx1"/>
                          </a:solidFill>
                        </a:rPr>
                        <a:t>雇入</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800" b="0" dirty="0" smtClean="0">
                          <a:solidFill>
                            <a:schemeClr val="tx1"/>
                          </a:solidFill>
                        </a:rPr>
                        <a:t>定期</a:t>
                      </a:r>
                      <a:endParaRPr kumimoji="1" lang="en-US" altLang="ja-JP" sz="28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800" b="0" dirty="0" smtClean="0">
                          <a:solidFill>
                            <a:schemeClr val="tx1"/>
                          </a:solidFill>
                        </a:rPr>
                        <a:t>継続</a:t>
                      </a:r>
                      <a:endParaRPr kumimoji="1" lang="en-US" altLang="ja-JP" sz="2800" b="0" dirty="0" smtClean="0">
                        <a:solidFill>
                          <a:schemeClr val="tx1"/>
                        </a:solidFill>
                      </a:endParaRPr>
                    </a:p>
                    <a:p>
                      <a:pPr algn="ctr"/>
                      <a:r>
                        <a:rPr kumimoji="1" lang="ja-JP" altLang="en-US" sz="2800" b="0" dirty="0" smtClean="0">
                          <a:solidFill>
                            <a:schemeClr val="tx1"/>
                          </a:solidFill>
                        </a:rPr>
                        <a:t>治療</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800" b="0" dirty="0" smtClean="0">
                          <a:solidFill>
                            <a:schemeClr val="tx1"/>
                          </a:solidFill>
                        </a:rPr>
                        <a:t>就業</a:t>
                      </a:r>
                      <a:endParaRPr kumimoji="1" lang="en-US" altLang="ja-JP" sz="2800" b="0" dirty="0" smtClean="0">
                        <a:solidFill>
                          <a:schemeClr val="tx1"/>
                        </a:solidFill>
                      </a:endParaRPr>
                    </a:p>
                    <a:p>
                      <a:pPr algn="ctr"/>
                      <a:r>
                        <a:rPr kumimoji="1" lang="ja-JP" altLang="en-US" sz="2800" b="0" dirty="0" smtClean="0">
                          <a:solidFill>
                            <a:schemeClr val="tx1"/>
                          </a:solidFill>
                        </a:rPr>
                        <a:t>判定</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800" b="0" dirty="0" smtClean="0">
                          <a:solidFill>
                            <a:schemeClr val="tx1"/>
                          </a:solidFill>
                        </a:rPr>
                        <a:t>医師への情報</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0202">
                <a:tc>
                  <a:txBody>
                    <a:bodyPr/>
                    <a:lstStyle/>
                    <a:p>
                      <a:pPr algn="ctr"/>
                      <a:r>
                        <a:rPr kumimoji="1" lang="ja-JP" altLang="en-US" sz="2800" b="0" dirty="0" smtClean="0">
                          <a:solidFill>
                            <a:schemeClr val="tx1"/>
                          </a:solidFill>
                        </a:rPr>
                        <a:t>下請</a:t>
                      </a:r>
                      <a:endParaRPr kumimoji="1" lang="en-US" altLang="ja-JP" sz="2800" b="0" dirty="0" smtClean="0">
                        <a:solidFill>
                          <a:schemeClr val="tx1"/>
                        </a:solidFill>
                      </a:endParaRPr>
                    </a:p>
                    <a:p>
                      <a:pPr algn="ctr"/>
                      <a:r>
                        <a:rPr kumimoji="1" lang="ja-JP" altLang="en-US" sz="2800" b="0" dirty="0" smtClean="0">
                          <a:solidFill>
                            <a:schemeClr val="tx1"/>
                          </a:solidFill>
                        </a:rPr>
                        <a:t>まで</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12</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8</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8</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7</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5</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0202">
                <a:tc>
                  <a:txBody>
                    <a:bodyPr/>
                    <a:lstStyle/>
                    <a:p>
                      <a:pPr algn="ctr"/>
                      <a:r>
                        <a:rPr kumimoji="1" lang="ja-JP" altLang="en-US" sz="2800" b="0" dirty="0" smtClean="0">
                          <a:solidFill>
                            <a:schemeClr val="tx1"/>
                          </a:solidFill>
                        </a:rPr>
                        <a:t>自社</a:t>
                      </a:r>
                      <a:endParaRPr kumimoji="1" lang="en-US" altLang="ja-JP" sz="2800" b="0" dirty="0" smtClean="0">
                        <a:solidFill>
                          <a:schemeClr val="tx1"/>
                        </a:solidFill>
                      </a:endParaRPr>
                    </a:p>
                    <a:p>
                      <a:pPr algn="ctr"/>
                      <a:r>
                        <a:rPr kumimoji="1" lang="ja-JP" altLang="en-US" sz="2800" b="0" dirty="0" smtClean="0">
                          <a:solidFill>
                            <a:schemeClr val="tx1"/>
                          </a:solidFill>
                        </a:rPr>
                        <a:t>のみ</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1</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4</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4</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6</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2</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0202">
                <a:tc>
                  <a:txBody>
                    <a:bodyPr/>
                    <a:lstStyle/>
                    <a:p>
                      <a:pPr algn="ctr"/>
                      <a:r>
                        <a:rPr kumimoji="1" lang="ja-JP" altLang="en-US" sz="2800" b="0" dirty="0" smtClean="0">
                          <a:solidFill>
                            <a:schemeClr val="tx1"/>
                          </a:solidFill>
                        </a:rPr>
                        <a:t>その他</a:t>
                      </a:r>
                      <a:endParaRPr kumimoji="1" lang="en-US" altLang="ja-JP" sz="2800" b="0" dirty="0" smtClean="0">
                        <a:solidFill>
                          <a:schemeClr val="tx1"/>
                        </a:solidFill>
                      </a:endParaRPr>
                    </a:p>
                    <a:p>
                      <a:pPr algn="ct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0</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0</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0</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0</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0</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0202">
                <a:tc>
                  <a:txBody>
                    <a:bodyPr/>
                    <a:lstStyle/>
                    <a:p>
                      <a:pPr algn="ctr"/>
                      <a:r>
                        <a:rPr kumimoji="1" lang="ja-JP" altLang="en-US" sz="2800" b="0" dirty="0" smtClean="0">
                          <a:solidFill>
                            <a:schemeClr val="tx1"/>
                          </a:solidFill>
                        </a:rPr>
                        <a:t>実施</a:t>
                      </a:r>
                      <a:endParaRPr kumimoji="1" lang="en-US" altLang="ja-JP" sz="2800" b="0" dirty="0" smtClean="0">
                        <a:solidFill>
                          <a:schemeClr val="tx1"/>
                        </a:solidFill>
                      </a:endParaRPr>
                    </a:p>
                    <a:p>
                      <a:pPr algn="ctr"/>
                      <a:r>
                        <a:rPr kumimoji="1" lang="ja-JP" altLang="en-US" sz="2800" b="0" dirty="0" smtClean="0">
                          <a:solidFill>
                            <a:schemeClr val="tx1"/>
                          </a:solidFill>
                        </a:rPr>
                        <a:t>なし</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0</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0</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0</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0</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6</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0202">
                <a:tc>
                  <a:txBody>
                    <a:bodyPr/>
                    <a:lstStyle/>
                    <a:p>
                      <a:pPr algn="ctr"/>
                      <a:r>
                        <a:rPr kumimoji="1" lang="ja-JP" altLang="en-US" sz="2800" b="0" dirty="0" smtClean="0">
                          <a:solidFill>
                            <a:schemeClr val="tx1"/>
                          </a:solidFill>
                        </a:rPr>
                        <a:t>回答</a:t>
                      </a:r>
                      <a:endParaRPr kumimoji="1" lang="en-US" altLang="ja-JP" sz="2800" b="0" dirty="0" smtClean="0">
                        <a:solidFill>
                          <a:schemeClr val="tx1"/>
                        </a:solidFill>
                      </a:endParaRPr>
                    </a:p>
                    <a:p>
                      <a:pPr algn="ctr"/>
                      <a:r>
                        <a:rPr kumimoji="1" lang="ja-JP" altLang="en-US" sz="2800" b="0" dirty="0" smtClean="0">
                          <a:solidFill>
                            <a:schemeClr val="tx1"/>
                          </a:solidFill>
                        </a:rPr>
                        <a:t>なし</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baseline="0" dirty="0" smtClean="0">
                          <a:solidFill>
                            <a:schemeClr val="tx1"/>
                          </a:solidFill>
                        </a:rPr>
                        <a:t>-</a:t>
                      </a:r>
                      <a:endParaRPr kumimoji="1" lang="ja-JP" altLang="en-US" sz="2800" b="0" baseline="20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1</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2800" b="0" dirty="0" smtClean="0">
                          <a:solidFill>
                            <a:schemeClr val="tx1"/>
                          </a:solidFill>
                        </a:rPr>
                        <a:t>-</a:t>
                      </a:r>
                      <a:endParaRPr kumimoji="1" lang="ja-JP" altLang="en-US" sz="2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302037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健康管理上注目している疾患</a:t>
            </a:r>
            <a:endParaRPr kumimoji="1" lang="ja-JP" altLang="en-US" dirty="0"/>
          </a:p>
        </p:txBody>
      </p:sp>
      <p:sp>
        <p:nvSpPr>
          <p:cNvPr id="3" name="コンテンツ プレースホルダー 2"/>
          <p:cNvSpPr>
            <a:spLocks noGrp="1"/>
          </p:cNvSpPr>
          <p:nvPr>
            <p:ph idx="1"/>
          </p:nvPr>
        </p:nvSpPr>
        <p:spPr>
          <a:xfrm>
            <a:off x="457200" y="1268760"/>
            <a:ext cx="3970784" cy="3813959"/>
          </a:xfrm>
          <a:ln>
            <a:solidFill>
              <a:schemeClr val="tx1"/>
            </a:solidFill>
          </a:ln>
        </p:spPr>
        <p:txBody>
          <a:bodyPr>
            <a:noAutofit/>
          </a:bodyPr>
          <a:lstStyle/>
          <a:p>
            <a:pPr>
              <a:tabLst>
                <a:tab pos="3233738" algn="r"/>
              </a:tabLst>
            </a:pPr>
            <a:r>
              <a:rPr kumimoji="1" lang="ja-JP" altLang="en-US" sz="2600" dirty="0" smtClean="0"/>
              <a:t>高血圧</a:t>
            </a:r>
            <a:r>
              <a:rPr kumimoji="1" lang="en-US" altLang="ja-JP" sz="2600" dirty="0" smtClean="0"/>
              <a:t>	</a:t>
            </a:r>
            <a:r>
              <a:rPr kumimoji="1" lang="ja-JP" altLang="en-US" sz="2600" dirty="0" smtClean="0"/>
              <a:t>１２</a:t>
            </a:r>
            <a:endParaRPr kumimoji="1" lang="en-US" altLang="ja-JP" sz="2600" dirty="0" smtClean="0"/>
          </a:p>
          <a:p>
            <a:pPr>
              <a:tabLst>
                <a:tab pos="3233738" algn="r"/>
              </a:tabLst>
            </a:pPr>
            <a:r>
              <a:rPr lang="ja-JP" altLang="en-US" sz="2600" dirty="0" smtClean="0"/>
              <a:t>糖尿病</a:t>
            </a:r>
            <a:r>
              <a:rPr lang="en-US" altLang="ja-JP" sz="2600" dirty="0" smtClean="0"/>
              <a:t>	</a:t>
            </a:r>
            <a:r>
              <a:rPr lang="ja-JP" altLang="en-US" sz="2600" dirty="0" smtClean="0"/>
              <a:t>１１</a:t>
            </a:r>
            <a:endParaRPr lang="en-US" altLang="ja-JP" sz="2600" dirty="0" smtClean="0"/>
          </a:p>
          <a:p>
            <a:pPr>
              <a:tabLst>
                <a:tab pos="3233738" algn="r"/>
              </a:tabLst>
            </a:pPr>
            <a:r>
              <a:rPr lang="ja-JP" altLang="en-US" sz="2600" dirty="0"/>
              <a:t>肝</a:t>
            </a:r>
            <a:r>
              <a:rPr lang="ja-JP" altLang="en-US" sz="2600" dirty="0" smtClean="0"/>
              <a:t>障害</a:t>
            </a:r>
            <a:r>
              <a:rPr lang="en-US" altLang="ja-JP" sz="2600" dirty="0" smtClean="0"/>
              <a:t>	</a:t>
            </a:r>
            <a:r>
              <a:rPr lang="ja-JP" altLang="en-US" sz="2600" dirty="0" smtClean="0"/>
              <a:t>５</a:t>
            </a:r>
            <a:endParaRPr lang="en-US" altLang="ja-JP" sz="2600" dirty="0"/>
          </a:p>
          <a:p>
            <a:pPr>
              <a:tabLst>
                <a:tab pos="3233738" algn="r"/>
              </a:tabLst>
            </a:pPr>
            <a:r>
              <a:rPr kumimoji="1" lang="ja-JP" altLang="en-US" sz="2600" dirty="0" smtClean="0"/>
              <a:t>高脂血症</a:t>
            </a:r>
            <a:r>
              <a:rPr kumimoji="1" lang="en-US" altLang="ja-JP" sz="2600" dirty="0" smtClean="0"/>
              <a:t>	</a:t>
            </a:r>
            <a:r>
              <a:rPr lang="ja-JP" altLang="en-US" sz="2600" dirty="0"/>
              <a:t>５</a:t>
            </a:r>
            <a:endParaRPr kumimoji="1" lang="en-US" altLang="ja-JP" sz="2600" dirty="0" smtClean="0"/>
          </a:p>
          <a:p>
            <a:pPr>
              <a:tabLst>
                <a:tab pos="3233738" algn="r"/>
              </a:tabLst>
            </a:pPr>
            <a:r>
              <a:rPr lang="ja-JP" altLang="en-US" sz="2600" dirty="0" smtClean="0"/>
              <a:t>循環器疾患</a:t>
            </a:r>
            <a:r>
              <a:rPr lang="en-US" altLang="ja-JP" sz="2600" dirty="0" smtClean="0"/>
              <a:t>	</a:t>
            </a:r>
            <a:r>
              <a:rPr lang="ja-JP" altLang="en-US" sz="2600" dirty="0" smtClean="0"/>
              <a:t>４</a:t>
            </a:r>
            <a:endParaRPr lang="en-US" altLang="ja-JP" sz="2600" dirty="0"/>
          </a:p>
          <a:p>
            <a:pPr>
              <a:tabLst>
                <a:tab pos="3233738" algn="r"/>
              </a:tabLst>
            </a:pPr>
            <a:r>
              <a:rPr lang="ja-JP" altLang="en-US" sz="2600" dirty="0"/>
              <a:t>脳血管</a:t>
            </a:r>
            <a:r>
              <a:rPr lang="ja-JP" altLang="en-US" sz="2600" dirty="0" smtClean="0"/>
              <a:t>疾患</a:t>
            </a:r>
            <a:r>
              <a:rPr lang="en-US" altLang="ja-JP" sz="2600" dirty="0" smtClean="0"/>
              <a:t>	</a:t>
            </a:r>
            <a:r>
              <a:rPr lang="ja-JP" altLang="en-US" sz="2600" dirty="0" smtClean="0"/>
              <a:t>４</a:t>
            </a:r>
            <a:endParaRPr kumimoji="1" lang="en-US" altLang="ja-JP" sz="2600" dirty="0" smtClean="0"/>
          </a:p>
          <a:p>
            <a:pPr>
              <a:tabLst>
                <a:tab pos="3233738" algn="r"/>
              </a:tabLst>
            </a:pPr>
            <a:r>
              <a:rPr lang="ja-JP" altLang="en-US" sz="2600" dirty="0" smtClean="0"/>
              <a:t>貧血</a:t>
            </a:r>
            <a:r>
              <a:rPr lang="en-US" altLang="ja-JP" sz="2600" dirty="0" smtClean="0"/>
              <a:t>	</a:t>
            </a:r>
            <a:r>
              <a:rPr lang="ja-JP" altLang="en-US" sz="2600" dirty="0" smtClean="0"/>
              <a:t>４</a:t>
            </a:r>
            <a:endParaRPr lang="en-US" altLang="ja-JP" sz="2600" dirty="0" smtClean="0"/>
          </a:p>
          <a:p>
            <a:pPr>
              <a:tabLst>
                <a:tab pos="3233738" algn="r"/>
              </a:tabLst>
            </a:pPr>
            <a:r>
              <a:rPr lang="ja-JP" altLang="en-US" sz="2600" dirty="0" smtClean="0"/>
              <a:t>不整脈</a:t>
            </a:r>
            <a:r>
              <a:rPr lang="en-US" altLang="ja-JP" sz="2600" dirty="0"/>
              <a:t>	</a:t>
            </a:r>
            <a:r>
              <a:rPr lang="ja-JP" altLang="en-US" sz="2600" dirty="0"/>
              <a:t>３</a:t>
            </a:r>
          </a:p>
          <a:p>
            <a:pPr>
              <a:tabLst>
                <a:tab pos="3233738" algn="r"/>
              </a:tabLst>
            </a:pPr>
            <a:endParaRPr lang="en-US" altLang="ja-JP" sz="2600" dirty="0" smtClean="0"/>
          </a:p>
        </p:txBody>
      </p:sp>
      <p:sp>
        <p:nvSpPr>
          <p:cNvPr id="5" name="テキスト ボックス 4"/>
          <p:cNvSpPr txBox="1"/>
          <p:nvPr/>
        </p:nvSpPr>
        <p:spPr>
          <a:xfrm>
            <a:off x="467544" y="5229200"/>
            <a:ext cx="8147248" cy="1569660"/>
          </a:xfrm>
          <a:prstGeom prst="rect">
            <a:avLst/>
          </a:prstGeom>
          <a:noFill/>
          <a:ln>
            <a:solidFill>
              <a:schemeClr val="tx1"/>
            </a:solidFill>
          </a:ln>
        </p:spPr>
        <p:txBody>
          <a:bodyPr wrap="square" rtlCol="0">
            <a:spAutoFit/>
          </a:bodyPr>
          <a:lstStyle/>
          <a:p>
            <a:r>
              <a:rPr lang="ja-JP" altLang="en-US" sz="2400" dirty="0" smtClean="0"/>
              <a:t>その他　３件</a:t>
            </a:r>
            <a:endParaRPr lang="en-US" altLang="ja-JP" sz="2400" dirty="0" smtClean="0"/>
          </a:p>
          <a:p>
            <a:pPr marL="285750" indent="-285750">
              <a:buFont typeface="Arial" panose="020B0604020202020204" pitchFamily="34" charset="0"/>
              <a:buChar char="•"/>
            </a:pPr>
            <a:r>
              <a:rPr lang="ja-JP" altLang="en-US" sz="2400" dirty="0" smtClean="0"/>
              <a:t>意識</a:t>
            </a:r>
            <a:r>
              <a:rPr lang="ja-JP" altLang="en-US" sz="2400" dirty="0"/>
              <a:t>障害をきたす可能性のある</a:t>
            </a:r>
            <a:r>
              <a:rPr lang="ja-JP" altLang="en-US" sz="2400" dirty="0" smtClean="0"/>
              <a:t>疾患</a:t>
            </a:r>
            <a:endParaRPr lang="en-US" altLang="ja-JP" sz="2400" dirty="0"/>
          </a:p>
          <a:p>
            <a:pPr marL="285750" indent="-285750">
              <a:buFont typeface="Arial" panose="020B0604020202020204" pitchFamily="34" charset="0"/>
              <a:buChar char="•"/>
            </a:pPr>
            <a:r>
              <a:rPr lang="ja-JP" altLang="en-US" sz="2400" dirty="0" smtClean="0"/>
              <a:t>特</a:t>
            </a:r>
            <a:r>
              <a:rPr lang="ja-JP" altLang="en-US" sz="2400" dirty="0"/>
              <a:t>に重篤な症状となる危険性の</a:t>
            </a:r>
            <a:r>
              <a:rPr lang="ja-JP" altLang="en-US" sz="2400" dirty="0" smtClean="0"/>
              <a:t>有無</a:t>
            </a:r>
            <a:endParaRPr lang="en-US" altLang="ja-JP" sz="2400" dirty="0"/>
          </a:p>
          <a:p>
            <a:pPr marL="285750" indent="-285750">
              <a:buFont typeface="Arial" panose="020B0604020202020204" pitchFamily="34" charset="0"/>
              <a:buChar char="•"/>
            </a:pPr>
            <a:r>
              <a:rPr lang="ja-JP" altLang="en-US" sz="2400" dirty="0" smtClean="0"/>
              <a:t>高年齢</a:t>
            </a:r>
            <a:r>
              <a:rPr lang="ja-JP" altLang="en-US" sz="2400" dirty="0"/>
              <a:t>（</a:t>
            </a:r>
            <a:r>
              <a:rPr lang="en-US" altLang="ja-JP" sz="2400" dirty="0"/>
              <a:t>65</a:t>
            </a:r>
            <a:r>
              <a:rPr lang="ja-JP" altLang="en-US" sz="2400" dirty="0"/>
              <a:t>歳以上）は病状にかかわらず注意しています</a:t>
            </a:r>
            <a:r>
              <a:rPr lang="ja-JP" altLang="en-US" sz="2400" dirty="0" smtClean="0"/>
              <a:t>）</a:t>
            </a:r>
            <a:endParaRPr lang="en-US" altLang="ja-JP" sz="2400" dirty="0"/>
          </a:p>
        </p:txBody>
      </p:sp>
      <p:sp>
        <p:nvSpPr>
          <p:cNvPr id="6" name="コンテンツ プレースホルダー 2"/>
          <p:cNvSpPr txBox="1">
            <a:spLocks/>
          </p:cNvSpPr>
          <p:nvPr/>
        </p:nvSpPr>
        <p:spPr>
          <a:xfrm>
            <a:off x="4644008" y="1268760"/>
            <a:ext cx="3970784" cy="3816424"/>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tabLst>
                <a:tab pos="3233738" algn="r"/>
              </a:tabLst>
            </a:pPr>
            <a:r>
              <a:rPr lang="ja-JP" altLang="en-US" sz="2600" dirty="0" smtClean="0"/>
              <a:t>めまい</a:t>
            </a:r>
            <a:r>
              <a:rPr lang="en-US" altLang="ja-JP" sz="2600" dirty="0" smtClean="0"/>
              <a:t>	</a:t>
            </a:r>
            <a:r>
              <a:rPr lang="ja-JP" altLang="en-US" sz="2600" dirty="0"/>
              <a:t>３</a:t>
            </a:r>
          </a:p>
          <a:p>
            <a:pPr>
              <a:tabLst>
                <a:tab pos="3233738" algn="r"/>
              </a:tabLst>
            </a:pPr>
            <a:r>
              <a:rPr lang="ja-JP" altLang="en-US" sz="2600" dirty="0"/>
              <a:t>精神</a:t>
            </a:r>
            <a:r>
              <a:rPr lang="ja-JP" altLang="en-US" sz="2600" dirty="0" smtClean="0"/>
              <a:t>疾患</a:t>
            </a:r>
            <a:r>
              <a:rPr lang="en-US" altLang="ja-JP" sz="2600" dirty="0" smtClean="0"/>
              <a:t>	</a:t>
            </a:r>
            <a:r>
              <a:rPr lang="ja-JP" altLang="en-US" sz="2600" dirty="0" smtClean="0"/>
              <a:t>２</a:t>
            </a:r>
            <a:endParaRPr lang="ja-JP" altLang="en-US" sz="2600" dirty="0"/>
          </a:p>
          <a:p>
            <a:pPr>
              <a:tabLst>
                <a:tab pos="3233738" algn="r"/>
              </a:tabLst>
            </a:pPr>
            <a:r>
              <a:rPr lang="ja-JP" altLang="en-US" sz="2600" dirty="0"/>
              <a:t>眼</a:t>
            </a:r>
            <a:r>
              <a:rPr lang="ja-JP" altLang="en-US" sz="2600" dirty="0" smtClean="0"/>
              <a:t>疾患</a:t>
            </a:r>
            <a:r>
              <a:rPr lang="en-US" altLang="ja-JP" sz="2600" dirty="0" smtClean="0"/>
              <a:t>	</a:t>
            </a:r>
            <a:r>
              <a:rPr lang="ja-JP" altLang="en-US" sz="2600" dirty="0" smtClean="0"/>
              <a:t>２</a:t>
            </a:r>
            <a:endParaRPr lang="ja-JP" altLang="en-US" sz="2600" dirty="0"/>
          </a:p>
          <a:p>
            <a:pPr>
              <a:tabLst>
                <a:tab pos="3233738" algn="r"/>
              </a:tabLst>
            </a:pPr>
            <a:r>
              <a:rPr lang="ja-JP" altLang="en-US" sz="2600" dirty="0" smtClean="0"/>
              <a:t>肥満</a:t>
            </a:r>
            <a:r>
              <a:rPr lang="en-US" altLang="ja-JP" sz="2600" dirty="0" smtClean="0"/>
              <a:t>	</a:t>
            </a:r>
            <a:r>
              <a:rPr lang="ja-JP" altLang="en-US" sz="2600" dirty="0" smtClean="0"/>
              <a:t>２</a:t>
            </a:r>
            <a:endParaRPr lang="ja-JP" altLang="en-US" sz="2600" dirty="0"/>
          </a:p>
          <a:p>
            <a:pPr>
              <a:tabLst>
                <a:tab pos="3233738" algn="r"/>
              </a:tabLst>
            </a:pPr>
            <a:r>
              <a:rPr lang="ja-JP" altLang="en-US" sz="2600" dirty="0"/>
              <a:t>腰痛</a:t>
            </a:r>
            <a:r>
              <a:rPr lang="en-US" altLang="ja-JP" sz="2600" dirty="0"/>
              <a:t>	</a:t>
            </a:r>
            <a:r>
              <a:rPr lang="ja-JP" altLang="en-US" sz="2600" dirty="0"/>
              <a:t>２</a:t>
            </a:r>
            <a:endParaRPr lang="en-US" altLang="ja-JP" sz="2600" dirty="0"/>
          </a:p>
          <a:p>
            <a:pPr>
              <a:tabLst>
                <a:tab pos="3233738" algn="r"/>
              </a:tabLst>
            </a:pPr>
            <a:r>
              <a:rPr lang="ja-JP" altLang="en-US" sz="2600" dirty="0" smtClean="0"/>
              <a:t>がん</a:t>
            </a:r>
            <a:r>
              <a:rPr lang="en-US" altLang="ja-JP" sz="2600" dirty="0" smtClean="0"/>
              <a:t>	</a:t>
            </a:r>
            <a:r>
              <a:rPr lang="ja-JP" altLang="en-US" sz="2600" dirty="0" smtClean="0"/>
              <a:t>１</a:t>
            </a:r>
            <a:endParaRPr lang="ja-JP" altLang="en-US" sz="2600" dirty="0"/>
          </a:p>
          <a:p>
            <a:pPr>
              <a:tabLst>
                <a:tab pos="3233738" algn="r"/>
              </a:tabLst>
            </a:pPr>
            <a:r>
              <a:rPr lang="ja-JP" altLang="en-US" sz="2600" dirty="0" smtClean="0"/>
              <a:t>てんかん</a:t>
            </a:r>
            <a:r>
              <a:rPr lang="en-US" altLang="ja-JP" sz="2600" dirty="0" smtClean="0"/>
              <a:t>	</a:t>
            </a:r>
            <a:r>
              <a:rPr lang="ja-JP" altLang="en-US" sz="2600" dirty="0" smtClean="0"/>
              <a:t>１</a:t>
            </a:r>
            <a:endParaRPr lang="en-US" altLang="ja-JP" sz="2600" dirty="0" smtClean="0"/>
          </a:p>
          <a:p>
            <a:pPr>
              <a:tabLst>
                <a:tab pos="3233738" algn="r"/>
              </a:tabLst>
            </a:pPr>
            <a:r>
              <a:rPr lang="ja-JP" altLang="en-US" sz="2600" dirty="0"/>
              <a:t>腎機能</a:t>
            </a:r>
            <a:r>
              <a:rPr lang="ja-JP" altLang="en-US" sz="2600" dirty="0" smtClean="0"/>
              <a:t>障害</a:t>
            </a:r>
            <a:r>
              <a:rPr lang="en-US" altLang="ja-JP" sz="2600" dirty="0" smtClean="0"/>
              <a:t>	</a:t>
            </a:r>
            <a:r>
              <a:rPr lang="ja-JP" altLang="en-US" sz="2600" dirty="0" smtClean="0"/>
              <a:t>１</a:t>
            </a:r>
            <a:endParaRPr lang="ja-JP" altLang="en-US" sz="2600" dirty="0"/>
          </a:p>
        </p:txBody>
      </p:sp>
    </p:spTree>
    <p:extLst>
      <p:ext uri="{BB962C8B-B14F-4D97-AF65-F5344CB8AC3E}">
        <p14:creationId xmlns:p14="http://schemas.microsoft.com/office/powerpoint/2010/main" val="3129301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normAutofit fontScale="90000"/>
          </a:bodyPr>
          <a:lstStyle/>
          <a:p>
            <a:r>
              <a:rPr kumimoji="1" lang="ja-JP" altLang="en-US" dirty="0" smtClean="0"/>
              <a:t>就業上の意見が医師からあった場合</a:t>
            </a:r>
            <a:endParaRPr kumimoji="1" lang="ja-JP" altLang="en-US" dirty="0"/>
          </a:p>
        </p:txBody>
      </p:sp>
      <p:sp>
        <p:nvSpPr>
          <p:cNvPr id="3" name="コンテンツ プレースホルダー 2"/>
          <p:cNvSpPr>
            <a:spLocks noGrp="1"/>
          </p:cNvSpPr>
          <p:nvPr>
            <p:ph idx="1"/>
          </p:nvPr>
        </p:nvSpPr>
        <p:spPr>
          <a:xfrm>
            <a:off x="251520" y="1124744"/>
            <a:ext cx="8640960" cy="4525963"/>
          </a:xfrm>
        </p:spPr>
        <p:txBody>
          <a:bodyPr>
            <a:noAutofit/>
          </a:bodyPr>
          <a:lstStyle/>
          <a:p>
            <a:r>
              <a:rPr lang="ja-JP" altLang="en-US" sz="2100" dirty="0"/>
              <a:t>医師の助言・指示に</a:t>
            </a:r>
            <a:r>
              <a:rPr lang="ja-JP" altLang="en-US" sz="2100" dirty="0" smtClean="0"/>
              <a:t>従う（同様、計</a:t>
            </a:r>
            <a:r>
              <a:rPr lang="en-US" altLang="ja-JP" sz="2100" dirty="0"/>
              <a:t>4</a:t>
            </a:r>
            <a:r>
              <a:rPr lang="ja-JP" altLang="en-US" sz="2100" dirty="0" smtClean="0"/>
              <a:t>件）</a:t>
            </a:r>
            <a:endParaRPr lang="ja-JP" altLang="en-US" sz="2100" dirty="0"/>
          </a:p>
          <a:p>
            <a:r>
              <a:rPr lang="ja-JP" altLang="en-US" sz="2100" dirty="0" smtClean="0"/>
              <a:t>協力</a:t>
            </a:r>
            <a:r>
              <a:rPr lang="ja-JP" altLang="en-US" sz="2100" dirty="0"/>
              <a:t>会社責任者に就業配慮等の指導</a:t>
            </a:r>
          </a:p>
          <a:p>
            <a:r>
              <a:rPr lang="ja-JP" altLang="en-US" sz="2100" dirty="0"/>
              <a:t>入域区分の</a:t>
            </a:r>
            <a:r>
              <a:rPr lang="ja-JP" altLang="en-US" sz="2100" dirty="0" smtClean="0"/>
              <a:t>変更、入構</a:t>
            </a:r>
            <a:r>
              <a:rPr lang="ja-JP" altLang="en-US" sz="2100" dirty="0"/>
              <a:t>手続きや構内作業従事の停止</a:t>
            </a:r>
          </a:p>
          <a:p>
            <a:r>
              <a:rPr lang="ja-JP" altLang="en-US" sz="2100" dirty="0"/>
              <a:t>医師の指示に</a:t>
            </a:r>
            <a:r>
              <a:rPr lang="ja-JP" altLang="en-US" sz="2100" dirty="0" smtClean="0"/>
              <a:t>基づき</a:t>
            </a:r>
            <a:r>
              <a:rPr lang="ja-JP" altLang="en-US" sz="2100" dirty="0"/>
              <a:t>、</a:t>
            </a:r>
            <a:r>
              <a:rPr lang="ja-JP" altLang="en-US" sz="2100" dirty="0" smtClean="0"/>
              <a:t>電離健診の</a:t>
            </a:r>
            <a:r>
              <a:rPr lang="ja-JP" altLang="en-US" sz="2100" dirty="0"/>
              <a:t>血液検査で白血球増につき就業不可→従事者解除→回復後</a:t>
            </a:r>
            <a:r>
              <a:rPr lang="ja-JP" altLang="en-US" sz="2100" dirty="0" smtClean="0"/>
              <a:t>再検査問題</a:t>
            </a:r>
            <a:r>
              <a:rPr lang="ja-JP" altLang="en-US" sz="2100" dirty="0"/>
              <a:t>なしで</a:t>
            </a:r>
            <a:r>
              <a:rPr lang="ja-JP" altLang="en-US" sz="2100" dirty="0" smtClean="0"/>
              <a:t>復帰</a:t>
            </a:r>
            <a:endParaRPr lang="ja-JP" altLang="en-US" sz="2100" dirty="0"/>
          </a:p>
          <a:p>
            <a:r>
              <a:rPr lang="ja-JP" altLang="en-US" sz="2100" dirty="0" smtClean="0"/>
              <a:t>所長</a:t>
            </a:r>
            <a:r>
              <a:rPr lang="ja-JP" altLang="en-US" sz="2100" dirty="0"/>
              <a:t>・工事責任者、また業者の責任者と話し合いを行い、制限の内容により作業の軽減（手元や監視）や配置転換や加工（構外加工場）作業へ変更する。または、１Ｆから解除</a:t>
            </a:r>
            <a:r>
              <a:rPr lang="ja-JP" altLang="en-US" sz="2100" dirty="0" smtClean="0"/>
              <a:t>する</a:t>
            </a:r>
            <a:endParaRPr lang="ja-JP" altLang="en-US" sz="2100" dirty="0"/>
          </a:p>
          <a:p>
            <a:r>
              <a:rPr lang="ja-JP" altLang="en-US" sz="2100" dirty="0"/>
              <a:t>本人に対し治療を指示し、医師より就業可との判断が得られてから現場への入場を許可</a:t>
            </a:r>
            <a:r>
              <a:rPr lang="ja-JP" altLang="en-US" sz="2100" dirty="0" smtClean="0"/>
              <a:t>する</a:t>
            </a:r>
            <a:endParaRPr lang="ja-JP" altLang="en-US" sz="2100" dirty="0"/>
          </a:p>
          <a:p>
            <a:r>
              <a:rPr lang="ja-JP" altLang="en-US" sz="2100" dirty="0"/>
              <a:t>新規採用時：採用</a:t>
            </a:r>
            <a:r>
              <a:rPr lang="ja-JP" altLang="en-US" sz="2100" dirty="0" smtClean="0"/>
              <a:t>見合わせ、定期</a:t>
            </a:r>
            <a:r>
              <a:rPr lang="ja-JP" altLang="en-US" sz="2100" dirty="0"/>
              <a:t>健診時：制限内容により配置転換</a:t>
            </a:r>
            <a:r>
              <a:rPr lang="ja-JP" altLang="en-US" sz="2100" dirty="0" smtClean="0"/>
              <a:t>等</a:t>
            </a:r>
            <a:endParaRPr lang="en-US" altLang="ja-JP" sz="2100" dirty="0" smtClean="0"/>
          </a:p>
          <a:p>
            <a:r>
              <a:rPr lang="ja-JP" altLang="en-US" sz="2100" dirty="0" smtClean="0"/>
              <a:t>当作業所</a:t>
            </a:r>
            <a:r>
              <a:rPr lang="ja-JP" altLang="en-US" sz="2100" dirty="0"/>
              <a:t>において、就業制限がある場合は就業不可として入場させない。制限については各医師の判断に基づき内容を実施するように事業主を通じて指導</a:t>
            </a:r>
            <a:r>
              <a:rPr lang="ja-JP" altLang="en-US" sz="2100" dirty="0" smtClean="0"/>
              <a:t>する</a:t>
            </a:r>
            <a:endParaRPr lang="en-US" altLang="ja-JP" sz="2100" dirty="0"/>
          </a:p>
          <a:p>
            <a:r>
              <a:rPr lang="ja-JP" altLang="en-US" sz="2100" dirty="0" smtClean="0"/>
              <a:t>勤務</a:t>
            </a:r>
            <a:r>
              <a:rPr lang="ja-JP" altLang="en-US" sz="2100" dirty="0"/>
              <a:t>時間の短縮・特定業務（作業）の禁止＜高所作業、車の運転等</a:t>
            </a:r>
            <a:r>
              <a:rPr lang="ja-JP" altLang="en-US" sz="2100" dirty="0" smtClean="0"/>
              <a:t>＞</a:t>
            </a:r>
            <a:endParaRPr lang="en-US" altLang="ja-JP" sz="2100" dirty="0"/>
          </a:p>
        </p:txBody>
      </p:sp>
    </p:spTree>
    <p:extLst>
      <p:ext uri="{BB962C8B-B14F-4D97-AF65-F5344CB8AC3E}">
        <p14:creationId xmlns:p14="http://schemas.microsoft.com/office/powerpoint/2010/main" val="23169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健康</a:t>
            </a:r>
            <a:r>
              <a:rPr lang="ja-JP" altLang="en-US" dirty="0"/>
              <a:t>管理に関連</a:t>
            </a:r>
            <a:r>
              <a:rPr lang="ja-JP" altLang="en-US" dirty="0" smtClean="0"/>
              <a:t>した改善</a:t>
            </a:r>
            <a:r>
              <a:rPr lang="ja-JP" altLang="en-US" dirty="0"/>
              <a:t>活動</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smtClean="0"/>
              <a:t>健診の</a:t>
            </a:r>
            <a:r>
              <a:rPr lang="ja-JP" altLang="en-US" dirty="0"/>
              <a:t>結果によって産業医との面談。書面での指導を行う</a:t>
            </a:r>
          </a:p>
          <a:p>
            <a:r>
              <a:rPr lang="ja-JP" altLang="en-US" dirty="0"/>
              <a:t>月</a:t>
            </a:r>
            <a:r>
              <a:rPr lang="en-US" altLang="ja-JP" dirty="0"/>
              <a:t>2</a:t>
            </a:r>
            <a:r>
              <a:rPr lang="ja-JP" altLang="en-US" dirty="0"/>
              <a:t>回の産業医・保健師による個別保健指導</a:t>
            </a:r>
          </a:p>
          <a:p>
            <a:r>
              <a:rPr lang="ja-JP" altLang="en-US" dirty="0"/>
              <a:t>ＫＹ時の体調確認の徹底を書面にて確認し易くするように</a:t>
            </a:r>
            <a:r>
              <a:rPr lang="ja-JP" altLang="en-US" dirty="0" smtClean="0"/>
              <a:t>改善</a:t>
            </a:r>
            <a:endParaRPr lang="ja-JP" altLang="en-US" dirty="0"/>
          </a:p>
          <a:p>
            <a:r>
              <a:rPr lang="ja-JP" altLang="en-US" dirty="0"/>
              <a:t>鹿島病院に依頼し、健診車を手配することで作業員の一斉健診を行った</a:t>
            </a:r>
            <a:r>
              <a:rPr lang="ja-JP" altLang="en-US" dirty="0" smtClean="0"/>
              <a:t>。</a:t>
            </a:r>
            <a:endParaRPr lang="ja-JP" altLang="en-US" dirty="0"/>
          </a:p>
          <a:p>
            <a:r>
              <a:rPr lang="ja-JP" altLang="en-US" dirty="0"/>
              <a:t>入所時自己申告で「健康調査票」を作成し、自社健康管理室で本人が看護師と面談を行っているが、既往歴、持病など記載されていないことがないか、看護師が詳細の確認を行っている</a:t>
            </a:r>
            <a:r>
              <a:rPr lang="ja-JP" altLang="en-US" dirty="0" smtClean="0"/>
              <a:t>。</a:t>
            </a:r>
            <a:endParaRPr lang="en-US" altLang="ja-JP" dirty="0" smtClean="0"/>
          </a:p>
          <a:p>
            <a:r>
              <a:rPr lang="ja-JP" altLang="en-US" dirty="0" smtClean="0"/>
              <a:t>高血圧者</a:t>
            </a:r>
            <a:r>
              <a:rPr lang="ja-JP" altLang="en-US" dirty="0"/>
              <a:t>については入場時に事業主にＦＡＸにて注意している。</a:t>
            </a:r>
          </a:p>
          <a:p>
            <a:r>
              <a:rPr lang="ja-JP" altLang="en-US" dirty="0"/>
              <a:t>海外勤務者に対して、一時帰国健診受診は定められていない為、本人の希望にしていたが受診し、結果を基に産業医と面談してから出国する事とした。</a:t>
            </a:r>
          </a:p>
          <a:p>
            <a:endParaRPr lang="ja-JP" altLang="en-US" dirty="0"/>
          </a:p>
          <a:p>
            <a:endParaRPr kumimoji="1" lang="ja-JP" altLang="en-US" dirty="0"/>
          </a:p>
        </p:txBody>
      </p:sp>
    </p:spTree>
    <p:extLst>
      <p:ext uri="{BB962C8B-B14F-4D97-AF65-F5344CB8AC3E}">
        <p14:creationId xmlns:p14="http://schemas.microsoft.com/office/powerpoint/2010/main" val="22499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本研修の目的</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smtClean="0">
                <a:solidFill>
                  <a:srgbClr val="FF0000"/>
                </a:solidFill>
              </a:rPr>
              <a:t>知識の共有</a:t>
            </a:r>
            <a:endParaRPr kumimoji="1" lang="en-US" altLang="ja-JP" dirty="0" smtClean="0">
              <a:solidFill>
                <a:srgbClr val="FF0000"/>
              </a:solidFill>
            </a:endParaRPr>
          </a:p>
          <a:p>
            <a:pPr lvl="1"/>
            <a:r>
              <a:rPr lang="ja-JP" altLang="en-US" dirty="0"/>
              <a:t>久保先生</a:t>
            </a:r>
            <a:r>
              <a:rPr lang="ja-JP" altLang="en-US" dirty="0" smtClean="0"/>
              <a:t>の講義、</a:t>
            </a:r>
            <a:r>
              <a:rPr lang="ja-JP" altLang="en-US" dirty="0"/>
              <a:t>健康</a:t>
            </a:r>
            <a:r>
              <a:rPr lang="ja-JP" altLang="en-US" dirty="0" smtClean="0"/>
              <a:t>管理対策のための確認チェックリスト</a:t>
            </a:r>
            <a:endParaRPr lang="en-US" altLang="ja-JP" dirty="0"/>
          </a:p>
          <a:p>
            <a:r>
              <a:rPr kumimoji="1" lang="ja-JP" altLang="en-US" dirty="0" smtClean="0">
                <a:solidFill>
                  <a:srgbClr val="FF0000"/>
                </a:solidFill>
              </a:rPr>
              <a:t>取り組みの共有</a:t>
            </a:r>
            <a:endParaRPr kumimoji="1" lang="en-US" altLang="ja-JP" dirty="0" smtClean="0">
              <a:solidFill>
                <a:srgbClr val="FF0000"/>
              </a:solidFill>
            </a:endParaRPr>
          </a:p>
          <a:p>
            <a:pPr lvl="1"/>
            <a:r>
              <a:rPr lang="ja-JP" altLang="en-US" dirty="0"/>
              <a:t>これ</a:t>
            </a:r>
            <a:r>
              <a:rPr lang="ja-JP" altLang="en-US" dirty="0" smtClean="0"/>
              <a:t>まで実施されてきたことの振り返り、良好</a:t>
            </a:r>
            <a:r>
              <a:rPr lang="ja-JP" altLang="en-US" dirty="0"/>
              <a:t>事例の</a:t>
            </a:r>
            <a:r>
              <a:rPr lang="ja-JP" altLang="en-US" dirty="0" smtClean="0"/>
              <a:t>収集</a:t>
            </a:r>
            <a:endParaRPr lang="en-US" altLang="ja-JP" dirty="0"/>
          </a:p>
          <a:p>
            <a:r>
              <a:rPr kumimoji="1" lang="ja-JP" altLang="en-US" dirty="0" smtClean="0">
                <a:solidFill>
                  <a:srgbClr val="FF0000"/>
                </a:solidFill>
              </a:rPr>
              <a:t>研修会終了後のアクションの検討</a:t>
            </a:r>
            <a:endParaRPr kumimoji="1" lang="en-US" altLang="ja-JP" dirty="0" smtClean="0">
              <a:solidFill>
                <a:srgbClr val="FF0000"/>
              </a:solidFill>
            </a:endParaRPr>
          </a:p>
          <a:p>
            <a:pPr lvl="1"/>
            <a:r>
              <a:rPr kumimoji="1" lang="ja-JP" altLang="en-US" dirty="0" smtClean="0"/>
              <a:t>他社の意見を聴いたうえで、自社でもやってみたいと思う事のアクションの検討</a:t>
            </a:r>
            <a:endParaRPr kumimoji="1" lang="en-US" altLang="ja-JP" dirty="0" smtClean="0"/>
          </a:p>
          <a:p>
            <a:r>
              <a:rPr lang="ja-JP" altLang="en-US" dirty="0" smtClean="0">
                <a:solidFill>
                  <a:srgbClr val="FF0000"/>
                </a:solidFill>
              </a:rPr>
              <a:t>アクションチェックリストの改正</a:t>
            </a:r>
            <a:endParaRPr lang="en-US" altLang="ja-JP" dirty="0">
              <a:solidFill>
                <a:srgbClr val="FF0000"/>
              </a:solidFill>
            </a:endParaRPr>
          </a:p>
          <a:p>
            <a:pPr lvl="1"/>
            <a:r>
              <a:rPr kumimoji="1" lang="ja-JP" altLang="en-US" dirty="0" smtClean="0"/>
              <a:t>研修で得られた情報をもとにアクションチェックリストの改正（次回</a:t>
            </a:r>
            <a:r>
              <a:rPr kumimoji="1" lang="en-US" altLang="ja-JP" dirty="0" err="1" smtClean="0"/>
              <a:t>Ver</a:t>
            </a:r>
            <a:r>
              <a:rPr kumimoji="1" lang="en-US" altLang="ja-JP" dirty="0" smtClean="0"/>
              <a:t> 3.0</a:t>
            </a:r>
            <a:r>
              <a:rPr kumimoji="1" lang="ja-JP" altLang="en-US" dirty="0" smtClean="0"/>
              <a:t>）を実施</a:t>
            </a:r>
            <a:endParaRPr kumimoji="1" lang="en-US" altLang="ja-JP" dirty="0" smtClean="0"/>
          </a:p>
        </p:txBody>
      </p:sp>
    </p:spTree>
    <p:extLst>
      <p:ext uri="{BB962C8B-B14F-4D97-AF65-F5344CB8AC3E}">
        <p14:creationId xmlns:p14="http://schemas.microsoft.com/office/powerpoint/2010/main" val="1493153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困りごとや要望</a:t>
            </a:r>
            <a:endParaRPr kumimoji="1" lang="ja-JP" altLang="en-US" dirty="0"/>
          </a:p>
        </p:txBody>
      </p:sp>
      <p:sp>
        <p:nvSpPr>
          <p:cNvPr id="3" name="コンテンツ プレースホルダー 2"/>
          <p:cNvSpPr>
            <a:spLocks noGrp="1"/>
          </p:cNvSpPr>
          <p:nvPr>
            <p:ph idx="1"/>
          </p:nvPr>
        </p:nvSpPr>
        <p:spPr>
          <a:xfrm>
            <a:off x="251520" y="1340768"/>
            <a:ext cx="8568952" cy="4525963"/>
          </a:xfrm>
        </p:spPr>
        <p:txBody>
          <a:bodyPr>
            <a:noAutofit/>
          </a:bodyPr>
          <a:lstStyle/>
          <a:p>
            <a:r>
              <a:rPr lang="ja-JP" altLang="en-US" sz="2000" dirty="0"/>
              <a:t>担当医に</a:t>
            </a:r>
            <a:r>
              <a:rPr lang="ja-JP" altLang="en-US" sz="2000" dirty="0" smtClean="0"/>
              <a:t>より再</a:t>
            </a:r>
            <a:r>
              <a:rPr lang="ja-JP" altLang="en-US" sz="2000" dirty="0"/>
              <a:t>検</a:t>
            </a:r>
            <a:r>
              <a:rPr lang="ja-JP" altLang="en-US" sz="2000" dirty="0" smtClean="0"/>
              <a:t>の</a:t>
            </a:r>
            <a:r>
              <a:rPr lang="ja-JP" altLang="en-US" sz="2000" dirty="0"/>
              <a:t>基準に違いがある。（同じ数値でも、再検又は異常なしに分かれる時がある</a:t>
            </a:r>
            <a:r>
              <a:rPr lang="ja-JP" altLang="en-US" sz="2000" dirty="0" smtClean="0"/>
              <a:t>）</a:t>
            </a:r>
            <a:endParaRPr lang="ja-JP" altLang="en-US" sz="2000" dirty="0"/>
          </a:p>
          <a:p>
            <a:r>
              <a:rPr lang="ja-JP" altLang="en-US" sz="2000" dirty="0"/>
              <a:t>いわき市内で、</a:t>
            </a:r>
            <a:r>
              <a:rPr lang="ja-JP" altLang="en-US" sz="2000" dirty="0" smtClean="0"/>
              <a:t>電離健診の</a:t>
            </a:r>
            <a:r>
              <a:rPr lang="ja-JP" altLang="en-US" sz="2000" dirty="0"/>
              <a:t>受診可能場所が減少しています。混雑により</a:t>
            </a:r>
            <a:r>
              <a:rPr lang="ja-JP" altLang="en-US" sz="2000" dirty="0" smtClean="0"/>
              <a:t>、</a:t>
            </a:r>
            <a:r>
              <a:rPr lang="ja-JP" altLang="en-US" sz="2000" dirty="0"/>
              <a:t>健診</a:t>
            </a:r>
            <a:r>
              <a:rPr lang="ja-JP" altLang="en-US" sz="2000" dirty="0" smtClean="0"/>
              <a:t>終了</a:t>
            </a:r>
            <a:r>
              <a:rPr lang="ja-JP" altLang="en-US" sz="2000" dirty="0"/>
              <a:t>まで</a:t>
            </a:r>
            <a:r>
              <a:rPr lang="en-US" altLang="ja-JP" sz="2000" dirty="0"/>
              <a:t>5</a:t>
            </a:r>
            <a:r>
              <a:rPr lang="ja-JP" altLang="en-US" sz="2000" dirty="0"/>
              <a:t>時間を要した事例もあります</a:t>
            </a:r>
            <a:r>
              <a:rPr lang="ja-JP" altLang="en-US" sz="2000" dirty="0" smtClean="0"/>
              <a:t>。</a:t>
            </a:r>
            <a:endParaRPr lang="ja-JP" altLang="en-US" sz="2000" dirty="0"/>
          </a:p>
          <a:p>
            <a:r>
              <a:rPr lang="ja-JP" altLang="en-US" sz="2000" dirty="0"/>
              <a:t>福島地区以外の医療機関では、医師の意見の所に就業可の捺印が無い場合があり、新規に入所できない場合がある。</a:t>
            </a:r>
          </a:p>
          <a:p>
            <a:r>
              <a:rPr lang="ja-JP" altLang="en-US" sz="2000" dirty="0"/>
              <a:t>当社・協力会社の該当者に全員に健診を受けさせることにかなりの労力を必要とする。健康診断の予約が取りづらい。結果が出るまでに時間がかかる</a:t>
            </a:r>
            <a:r>
              <a:rPr lang="ja-JP" altLang="en-US" sz="2000" dirty="0" smtClean="0"/>
              <a:t>。</a:t>
            </a:r>
            <a:endParaRPr lang="ja-JP" altLang="en-US" sz="2000" dirty="0"/>
          </a:p>
          <a:p>
            <a:r>
              <a:rPr lang="ja-JP" altLang="en-US" sz="2000" dirty="0"/>
              <a:t>同じ検査結果（データ）でも、病院（医師）によって、要治療や経過観察など判定が相違している</a:t>
            </a:r>
            <a:r>
              <a:rPr lang="ja-JP" altLang="en-US" sz="2000" dirty="0" smtClean="0"/>
              <a:t>。</a:t>
            </a:r>
            <a:endParaRPr lang="en-US" altLang="ja-JP" sz="2000" dirty="0" smtClean="0"/>
          </a:p>
          <a:p>
            <a:r>
              <a:rPr lang="ja-JP" altLang="en-US" sz="2000" dirty="0"/>
              <a:t>協力会社ごとに受診医療機関が異なるため、統一した指導はできない。また個人情報の観点から本人の持病等についての管理・改善もできない立場にある。職員・作業員の健康管理は作業推進に大きな問題となるため、事業主を通じての指導方法について良い案があれば実行していきたい。</a:t>
            </a:r>
          </a:p>
          <a:p>
            <a:r>
              <a:rPr lang="ja-JP" altLang="en-US" sz="2000" dirty="0"/>
              <a:t>未受診者が毎年決まっている</a:t>
            </a:r>
            <a:r>
              <a:rPr lang="ja-JP" altLang="en-US" sz="2000" dirty="0" smtClean="0"/>
              <a:t>。</a:t>
            </a:r>
            <a:endParaRPr lang="ja-JP" altLang="en-US" sz="2000" dirty="0"/>
          </a:p>
          <a:p>
            <a:endParaRPr kumimoji="1" lang="ja-JP" altLang="en-US" sz="2000" dirty="0"/>
          </a:p>
        </p:txBody>
      </p:sp>
    </p:spTree>
    <p:extLst>
      <p:ext uri="{BB962C8B-B14F-4D97-AF65-F5344CB8AC3E}">
        <p14:creationId xmlns:p14="http://schemas.microsoft.com/office/powerpoint/2010/main" val="2739106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個人ワーク　</a:t>
            </a:r>
            <a:r>
              <a:rPr kumimoji="1" lang="en-US" altLang="ja-JP" dirty="0" smtClean="0"/>
              <a:t>‐</a:t>
            </a:r>
            <a:r>
              <a:rPr kumimoji="1" lang="ja-JP" altLang="en-US" dirty="0" smtClean="0"/>
              <a:t>１</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健康診断・職務適性の判断について、工夫したことを</a:t>
            </a:r>
            <a:r>
              <a:rPr kumimoji="1" lang="en-US" altLang="ja-JP" dirty="0" smtClean="0"/>
              <a:t>3</a:t>
            </a:r>
            <a:r>
              <a:rPr kumimoji="1" lang="ja-JP" altLang="en-US" dirty="0" smtClean="0"/>
              <a:t>つ以上挙げてください。</a:t>
            </a:r>
            <a:endParaRPr kumimoji="1" lang="en-US" altLang="ja-JP" dirty="0" smtClean="0"/>
          </a:p>
          <a:p>
            <a:endParaRPr lang="en-US" altLang="ja-JP" dirty="0"/>
          </a:p>
          <a:p>
            <a:r>
              <a:rPr kumimoji="1" lang="ja-JP" altLang="en-US" dirty="0" smtClean="0"/>
              <a:t>健康管理体制アクションチェックリストを参考にしてもかまいません。</a:t>
            </a:r>
            <a:endParaRPr kumimoji="1" lang="en-US" altLang="ja-JP" dirty="0" smtClean="0"/>
          </a:p>
          <a:p>
            <a:endParaRPr lang="en-US" altLang="ja-JP" dirty="0"/>
          </a:p>
          <a:p>
            <a:r>
              <a:rPr kumimoji="1" lang="ja-JP" altLang="en-US" dirty="0" smtClean="0"/>
              <a:t>あとで、写真にとってみなさまにご紹介いたします。差支えなければ所属とお名前もご記載ください。</a:t>
            </a:r>
            <a:endParaRPr kumimoji="1" lang="ja-JP" altLang="en-US" dirty="0"/>
          </a:p>
        </p:txBody>
      </p:sp>
    </p:spTree>
    <p:extLst>
      <p:ext uri="{BB962C8B-B14F-4D97-AF65-F5344CB8AC3E}">
        <p14:creationId xmlns:p14="http://schemas.microsoft.com/office/powerpoint/2010/main" val="2701256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636912"/>
            <a:ext cx="8229600" cy="1143000"/>
          </a:xfrm>
        </p:spPr>
        <p:txBody>
          <a:bodyPr>
            <a:noAutofit/>
          </a:bodyPr>
          <a:lstStyle/>
          <a:p>
            <a:r>
              <a:rPr kumimoji="1" lang="ja-JP" altLang="en-US" sz="8800" dirty="0" smtClean="0"/>
              <a:t>良好事例の紹介</a:t>
            </a:r>
            <a:endParaRPr kumimoji="1" lang="ja-JP" altLang="en-US" sz="8800" dirty="0"/>
          </a:p>
        </p:txBody>
      </p:sp>
    </p:spTree>
    <p:extLst>
      <p:ext uri="{BB962C8B-B14F-4D97-AF65-F5344CB8AC3E}">
        <p14:creationId xmlns:p14="http://schemas.microsoft.com/office/powerpoint/2010/main" val="2897996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他社の取り組み例</a:t>
            </a:r>
            <a:endParaRPr kumimoji="1" lang="ja-JP" altLang="en-US" dirty="0"/>
          </a:p>
        </p:txBody>
      </p:sp>
      <p:sp>
        <p:nvSpPr>
          <p:cNvPr id="3" name="コンテンツ プレースホルダー 2"/>
          <p:cNvSpPr>
            <a:spLocks noGrp="1"/>
          </p:cNvSpPr>
          <p:nvPr>
            <p:ph idx="1"/>
          </p:nvPr>
        </p:nvSpPr>
        <p:spPr>
          <a:xfrm>
            <a:off x="457200" y="1268760"/>
            <a:ext cx="7715200" cy="1800200"/>
          </a:xfrm>
          <a:solidFill>
            <a:srgbClr val="FFFFCC"/>
          </a:solidFill>
          <a:ln>
            <a:solidFill>
              <a:schemeClr val="tx2">
                <a:lumMod val="60000"/>
                <a:lumOff val="40000"/>
              </a:schemeClr>
            </a:solidFill>
          </a:ln>
        </p:spPr>
        <p:txBody>
          <a:bodyPr>
            <a:normAutofit fontScale="77500" lnSpcReduction="20000"/>
          </a:bodyPr>
          <a:lstStyle/>
          <a:p>
            <a:r>
              <a:rPr lang="ja-JP" altLang="en-US" dirty="0" smtClean="0"/>
              <a:t>現地派遣前</a:t>
            </a:r>
            <a:endParaRPr lang="en-US" altLang="ja-JP" dirty="0" smtClean="0"/>
          </a:p>
          <a:p>
            <a:pPr lvl="1"/>
            <a:r>
              <a:rPr kumimoji="1" lang="ja-JP" altLang="en-US" dirty="0" smtClean="0"/>
              <a:t>一般健康診断結果および</a:t>
            </a:r>
            <a:r>
              <a:rPr lang="ja-JP" altLang="en-US" dirty="0" smtClean="0"/>
              <a:t>産業医からのアドバイス等</a:t>
            </a:r>
            <a:endParaRPr lang="en-US" altLang="ja-JP" dirty="0" smtClean="0"/>
          </a:p>
          <a:p>
            <a:pPr lvl="1"/>
            <a:r>
              <a:rPr lang="en-US" altLang="ja-JP" dirty="0" smtClean="0"/>
              <a:t>55</a:t>
            </a:r>
            <a:r>
              <a:rPr lang="ja-JP" altLang="en-US" dirty="0" smtClean="0"/>
              <a:t>歳以上の運動機能テストの実施</a:t>
            </a:r>
            <a:endParaRPr lang="en-US" altLang="ja-JP" dirty="0" smtClean="0"/>
          </a:p>
          <a:p>
            <a:pPr lvl="1"/>
            <a:endParaRPr lang="en-US" altLang="ja-JP" dirty="0" smtClean="0"/>
          </a:p>
          <a:p>
            <a:pPr lvl="1"/>
            <a:r>
              <a:rPr lang="ja-JP" altLang="en-US" dirty="0" smtClean="0"/>
              <a:t>就業</a:t>
            </a:r>
            <a:r>
              <a:rPr lang="ja-JP" altLang="en-US" dirty="0"/>
              <a:t>配慮の要否の</a:t>
            </a:r>
            <a:r>
              <a:rPr lang="ja-JP" altLang="en-US" dirty="0" smtClean="0"/>
              <a:t>決定（所属先責任者）</a:t>
            </a:r>
            <a:endParaRPr kumimoji="1" lang="en-US" altLang="ja-JP" dirty="0" smtClean="0"/>
          </a:p>
          <a:p>
            <a:pPr lvl="1"/>
            <a:endParaRPr kumimoji="1" lang="ja-JP" altLang="en-US" dirty="0"/>
          </a:p>
        </p:txBody>
      </p:sp>
      <p:sp>
        <p:nvSpPr>
          <p:cNvPr id="4" name="コンテンツ プレースホルダー 2"/>
          <p:cNvSpPr txBox="1">
            <a:spLocks/>
          </p:cNvSpPr>
          <p:nvPr/>
        </p:nvSpPr>
        <p:spPr>
          <a:xfrm>
            <a:off x="467544" y="3573016"/>
            <a:ext cx="7715200" cy="2088232"/>
          </a:xfrm>
          <a:prstGeom prst="rect">
            <a:avLst/>
          </a:prstGeom>
          <a:ln>
            <a:solidFill>
              <a:schemeClr val="tx2">
                <a:lumMod val="60000"/>
                <a:lumOff val="40000"/>
              </a:schemeClr>
            </a:solidFill>
          </a:ln>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dirty="0" smtClean="0"/>
              <a:t>現地就業中</a:t>
            </a:r>
            <a:endParaRPr lang="en-US" altLang="ja-JP" dirty="0" smtClean="0"/>
          </a:p>
          <a:p>
            <a:pPr lvl="1"/>
            <a:r>
              <a:rPr lang="ja-JP" altLang="en-US" dirty="0" smtClean="0"/>
              <a:t>就業配慮の実施（現地責任者）</a:t>
            </a:r>
            <a:endParaRPr lang="en-US" altLang="ja-JP" dirty="0" smtClean="0"/>
          </a:p>
          <a:p>
            <a:pPr lvl="1"/>
            <a:r>
              <a:rPr lang="ja-JP" altLang="en-US" dirty="0" smtClean="0"/>
              <a:t>実施状況の確認（上位会社の現地責任者および</a:t>
            </a:r>
            <a:r>
              <a:rPr lang="en-US" altLang="ja-JP" dirty="0" smtClean="0"/>
              <a:t>H</a:t>
            </a:r>
            <a:r>
              <a:rPr lang="ja-JP" altLang="en-US" dirty="0" smtClean="0"/>
              <a:t>社現地労務安全管理者）</a:t>
            </a:r>
            <a:endParaRPr lang="en-US" altLang="ja-JP" dirty="0" smtClean="0"/>
          </a:p>
          <a:p>
            <a:pPr lvl="1"/>
            <a:r>
              <a:rPr lang="ja-JP" altLang="en-US" dirty="0" smtClean="0"/>
              <a:t>日々の健康</a:t>
            </a:r>
            <a:r>
              <a:rPr lang="en-US" altLang="ja-JP" dirty="0" smtClean="0"/>
              <a:t>KY</a:t>
            </a:r>
            <a:r>
              <a:rPr lang="ja-JP" altLang="en-US" dirty="0" smtClean="0"/>
              <a:t>活動（現地責任者）</a:t>
            </a:r>
            <a:endParaRPr lang="en-US" altLang="ja-JP" dirty="0" smtClean="0"/>
          </a:p>
          <a:p>
            <a:pPr lvl="1"/>
            <a:r>
              <a:rPr lang="ja-JP" altLang="en-US" dirty="0" smtClean="0"/>
              <a:t>就業配慮の見直し（現地責任者）</a:t>
            </a:r>
            <a:endParaRPr lang="en-US" altLang="ja-JP" dirty="0" smtClean="0"/>
          </a:p>
          <a:p>
            <a:pPr lvl="1"/>
            <a:endParaRPr lang="ja-JP" altLang="en-US" dirty="0"/>
          </a:p>
        </p:txBody>
      </p:sp>
      <p:sp>
        <p:nvSpPr>
          <p:cNvPr id="5" name="下矢印 4"/>
          <p:cNvSpPr/>
          <p:nvPr/>
        </p:nvSpPr>
        <p:spPr>
          <a:xfrm>
            <a:off x="3491880" y="3212976"/>
            <a:ext cx="158417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下矢印 5"/>
          <p:cNvSpPr/>
          <p:nvPr/>
        </p:nvSpPr>
        <p:spPr>
          <a:xfrm>
            <a:off x="3288064" y="2348880"/>
            <a:ext cx="288032" cy="288032"/>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38356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792088"/>
          </a:xfrm>
        </p:spPr>
        <p:txBody>
          <a:bodyPr>
            <a:normAutofit/>
          </a:bodyPr>
          <a:lstStyle/>
          <a:p>
            <a:r>
              <a:rPr lang="ja-JP" altLang="en-US" dirty="0"/>
              <a:t>就業</a:t>
            </a:r>
            <a:r>
              <a:rPr lang="ja-JP" altLang="en-US" dirty="0" smtClean="0"/>
              <a:t>措置の対象者</a:t>
            </a:r>
            <a:endParaRPr kumimoji="1" lang="ja-JP" altLang="en-US" dirty="0"/>
          </a:p>
        </p:txBody>
      </p:sp>
      <p:sp>
        <p:nvSpPr>
          <p:cNvPr id="3" name="コンテンツ プレースホルダー 2"/>
          <p:cNvSpPr>
            <a:spLocks noGrp="1"/>
          </p:cNvSpPr>
          <p:nvPr>
            <p:ph idx="1"/>
          </p:nvPr>
        </p:nvSpPr>
        <p:spPr>
          <a:xfrm>
            <a:off x="251520" y="980728"/>
            <a:ext cx="8712968" cy="5877272"/>
          </a:xfrm>
        </p:spPr>
        <p:txBody>
          <a:bodyPr>
            <a:noAutofit/>
          </a:bodyPr>
          <a:lstStyle/>
          <a:p>
            <a:pPr>
              <a:spcBef>
                <a:spcPts val="0"/>
              </a:spcBef>
            </a:pPr>
            <a:r>
              <a:rPr lang="ja-JP" altLang="en-US" sz="2400" b="1" u="sng" dirty="0" smtClean="0"/>
              <a:t>健診でわかる項目</a:t>
            </a:r>
            <a:endParaRPr lang="en-US" altLang="ja-JP" sz="2400" b="1" u="sng" dirty="0" smtClean="0"/>
          </a:p>
          <a:p>
            <a:pPr lvl="1">
              <a:spcBef>
                <a:spcPts val="0"/>
              </a:spcBef>
              <a:buClr>
                <a:schemeClr val="tx1"/>
              </a:buClr>
            </a:pPr>
            <a:r>
              <a:rPr lang="ja-JP" altLang="en-US" sz="2000" dirty="0" smtClean="0">
                <a:solidFill>
                  <a:srgbClr val="FF0000"/>
                </a:solidFill>
              </a:rPr>
              <a:t>高血圧</a:t>
            </a:r>
            <a:r>
              <a:rPr lang="ja-JP" altLang="en-US" sz="2000" dirty="0"/>
              <a:t>（最高血圧</a:t>
            </a:r>
            <a:r>
              <a:rPr lang="en-US" altLang="ja-JP" sz="2000" dirty="0"/>
              <a:t>160 </a:t>
            </a:r>
            <a:r>
              <a:rPr lang="ja-JP" altLang="en-US" sz="2000" dirty="0"/>
              <a:t>以上または最低血圧</a:t>
            </a:r>
            <a:r>
              <a:rPr lang="en-US" altLang="ja-JP" sz="2000" dirty="0"/>
              <a:t>100 </a:t>
            </a:r>
            <a:r>
              <a:rPr lang="ja-JP" altLang="en-US" sz="2000" dirty="0"/>
              <a:t>以上</a:t>
            </a:r>
            <a:r>
              <a:rPr lang="ja-JP" altLang="en-US" sz="2000" dirty="0" smtClean="0"/>
              <a:t>）</a:t>
            </a:r>
            <a:endParaRPr lang="en-US" altLang="ja-JP" sz="2000" dirty="0" smtClean="0"/>
          </a:p>
          <a:p>
            <a:pPr lvl="1">
              <a:spcBef>
                <a:spcPts val="0"/>
              </a:spcBef>
              <a:buClr>
                <a:schemeClr val="tx1"/>
              </a:buClr>
            </a:pPr>
            <a:r>
              <a:rPr lang="ja-JP" altLang="en-US" sz="2000" dirty="0" smtClean="0">
                <a:solidFill>
                  <a:srgbClr val="FF0000"/>
                </a:solidFill>
              </a:rPr>
              <a:t>糖尿病</a:t>
            </a:r>
            <a:r>
              <a:rPr lang="ja-JP" altLang="en-US" sz="2000" dirty="0"/>
              <a:t>（低血糖発作、糖尿病性昏睡の</a:t>
            </a:r>
            <a:r>
              <a:rPr lang="ja-JP" altLang="en-US" sz="2000" dirty="0" smtClean="0"/>
              <a:t>既往</a:t>
            </a:r>
            <a:r>
              <a:rPr lang="ja-JP" altLang="en-US" sz="2000" dirty="0"/>
              <a:t>、</a:t>
            </a:r>
            <a:r>
              <a:rPr lang="ja-JP" altLang="en-US" sz="2000" dirty="0" smtClean="0"/>
              <a:t>インスリン</a:t>
            </a:r>
            <a:r>
              <a:rPr lang="ja-JP" altLang="en-US" sz="2000" dirty="0"/>
              <a:t>治療中</a:t>
            </a:r>
            <a:r>
              <a:rPr lang="ja-JP" altLang="en-US" sz="2000" dirty="0" smtClean="0"/>
              <a:t>、</a:t>
            </a:r>
            <a:r>
              <a:rPr lang="en-US" altLang="ja-JP" sz="2000" dirty="0" smtClean="0"/>
              <a:t>		</a:t>
            </a:r>
            <a:r>
              <a:rPr lang="ja-JP" altLang="en-US" sz="2000" dirty="0" smtClean="0"/>
              <a:t>　　　　　血糖値</a:t>
            </a:r>
            <a:r>
              <a:rPr lang="en-US" altLang="ja-JP" sz="2000" dirty="0"/>
              <a:t>160mg/dl </a:t>
            </a:r>
            <a:r>
              <a:rPr lang="ja-JP" altLang="en-US" sz="2000" dirty="0"/>
              <a:t>以上、</a:t>
            </a:r>
            <a:r>
              <a:rPr lang="en-US" altLang="ja-JP" sz="2000" dirty="0"/>
              <a:t>HbA1c8.0</a:t>
            </a:r>
            <a:r>
              <a:rPr lang="ja-JP" altLang="en-US" sz="2000" dirty="0"/>
              <a:t>％以上</a:t>
            </a:r>
            <a:r>
              <a:rPr lang="ja-JP" altLang="en-US" sz="2000" dirty="0" smtClean="0"/>
              <a:t>）</a:t>
            </a:r>
            <a:endParaRPr lang="en-US" altLang="ja-JP" sz="2000" dirty="0" smtClean="0"/>
          </a:p>
          <a:p>
            <a:pPr lvl="1">
              <a:spcBef>
                <a:spcPts val="0"/>
              </a:spcBef>
              <a:buClr>
                <a:schemeClr val="tx1"/>
              </a:buClr>
            </a:pPr>
            <a:r>
              <a:rPr lang="ja-JP" altLang="en-US" sz="2000" dirty="0" smtClean="0">
                <a:solidFill>
                  <a:srgbClr val="FF0000"/>
                </a:solidFill>
              </a:rPr>
              <a:t>貧血</a:t>
            </a:r>
            <a:r>
              <a:rPr lang="ja-JP" altLang="en-US" sz="2000" dirty="0"/>
              <a:t>（血色素量</a:t>
            </a:r>
            <a:r>
              <a:rPr lang="en-US" altLang="ja-JP" sz="2000" dirty="0"/>
              <a:t>(</a:t>
            </a:r>
            <a:r>
              <a:rPr lang="en-US" altLang="ja-JP" sz="2000" dirty="0" err="1"/>
              <a:t>Hb</a:t>
            </a:r>
            <a:r>
              <a:rPr lang="en-US" altLang="ja-JP" sz="2000" dirty="0"/>
              <a:t>)10 </a:t>
            </a:r>
            <a:r>
              <a:rPr lang="ja-JP" altLang="en-US" sz="2000" dirty="0"/>
              <a:t>以下</a:t>
            </a:r>
            <a:r>
              <a:rPr lang="ja-JP" altLang="en-US" sz="2000" dirty="0" smtClean="0"/>
              <a:t>）</a:t>
            </a:r>
            <a:endParaRPr lang="en-US" altLang="ja-JP" sz="2000" dirty="0" smtClean="0"/>
          </a:p>
          <a:p>
            <a:pPr lvl="1">
              <a:spcBef>
                <a:spcPts val="0"/>
              </a:spcBef>
              <a:buClr>
                <a:schemeClr val="tx1"/>
              </a:buClr>
            </a:pPr>
            <a:r>
              <a:rPr lang="ja-JP" altLang="en-US" sz="2000" dirty="0" smtClean="0">
                <a:solidFill>
                  <a:srgbClr val="FF0000"/>
                </a:solidFill>
              </a:rPr>
              <a:t>視力</a:t>
            </a:r>
            <a:r>
              <a:rPr lang="ja-JP" altLang="en-US" sz="2000" dirty="0">
                <a:solidFill>
                  <a:srgbClr val="FF0000"/>
                </a:solidFill>
              </a:rPr>
              <a:t>低下</a:t>
            </a:r>
            <a:r>
              <a:rPr lang="en-US" altLang="ja-JP" sz="2000" dirty="0"/>
              <a:t>(</a:t>
            </a:r>
            <a:r>
              <a:rPr lang="ja-JP" altLang="en-US" sz="2000" dirty="0"/>
              <a:t>両眼とも</a:t>
            </a:r>
            <a:r>
              <a:rPr lang="en-US" altLang="ja-JP" sz="2000" dirty="0"/>
              <a:t>0.1 </a:t>
            </a:r>
            <a:r>
              <a:rPr lang="ja-JP" altLang="en-US" sz="2000" dirty="0"/>
              <a:t>以下</a:t>
            </a:r>
            <a:r>
              <a:rPr lang="en-US" altLang="ja-JP" sz="2000" dirty="0"/>
              <a:t>)</a:t>
            </a:r>
            <a:r>
              <a:rPr lang="ja-JP" altLang="en-US" sz="2000" dirty="0" smtClean="0"/>
              <a:t>）</a:t>
            </a:r>
            <a:endParaRPr lang="en-US" altLang="ja-JP" sz="2000" dirty="0" smtClean="0"/>
          </a:p>
          <a:p>
            <a:pPr lvl="1">
              <a:spcBef>
                <a:spcPts val="0"/>
              </a:spcBef>
              <a:buClr>
                <a:schemeClr val="tx1"/>
              </a:buClr>
            </a:pPr>
            <a:r>
              <a:rPr lang="ja-JP" altLang="en-US" sz="2000" dirty="0" smtClean="0">
                <a:solidFill>
                  <a:srgbClr val="FF0000"/>
                </a:solidFill>
              </a:rPr>
              <a:t>肥満</a:t>
            </a:r>
            <a:r>
              <a:rPr lang="ja-JP" altLang="en-US" sz="2000" dirty="0"/>
              <a:t>（</a:t>
            </a:r>
            <a:r>
              <a:rPr lang="en-US" altLang="ja-JP" sz="2000" dirty="0"/>
              <a:t>BMI35 </a:t>
            </a:r>
            <a:r>
              <a:rPr lang="ja-JP" altLang="en-US" sz="2000" dirty="0"/>
              <a:t>以上</a:t>
            </a:r>
            <a:r>
              <a:rPr lang="ja-JP" altLang="en-US" sz="2000" dirty="0" smtClean="0"/>
              <a:t>））</a:t>
            </a:r>
            <a:endParaRPr lang="ja-JP" altLang="en-US" sz="2000" dirty="0">
              <a:solidFill>
                <a:srgbClr val="FF0000"/>
              </a:solidFill>
            </a:endParaRPr>
          </a:p>
          <a:p>
            <a:pPr>
              <a:spcBef>
                <a:spcPts val="0"/>
              </a:spcBef>
              <a:buClr>
                <a:schemeClr val="tx1"/>
              </a:buClr>
            </a:pPr>
            <a:r>
              <a:rPr lang="ja-JP" altLang="en-US" sz="2400" b="1" u="sng" dirty="0" smtClean="0"/>
              <a:t>既往歴でわかる項目</a:t>
            </a:r>
            <a:endParaRPr lang="en-US" altLang="ja-JP" sz="2400" b="1" u="sng" dirty="0" smtClean="0"/>
          </a:p>
          <a:p>
            <a:pPr lvl="1">
              <a:spcBef>
                <a:spcPts val="0"/>
              </a:spcBef>
              <a:buClr>
                <a:schemeClr val="tx1"/>
              </a:buClr>
            </a:pPr>
            <a:r>
              <a:rPr lang="ja-JP" altLang="en-US" sz="2000" dirty="0" smtClean="0">
                <a:solidFill>
                  <a:srgbClr val="FF0000"/>
                </a:solidFill>
              </a:rPr>
              <a:t>循環器</a:t>
            </a:r>
            <a:r>
              <a:rPr lang="ja-JP" altLang="en-US" sz="2000" dirty="0">
                <a:solidFill>
                  <a:srgbClr val="FF0000"/>
                </a:solidFill>
              </a:rPr>
              <a:t>疾患</a:t>
            </a:r>
            <a:r>
              <a:rPr lang="ja-JP" altLang="en-US" sz="2000" dirty="0"/>
              <a:t>（心筋梗塞、狭心症、</a:t>
            </a:r>
            <a:r>
              <a:rPr lang="ja-JP" altLang="en-US" sz="2000" dirty="0" smtClean="0"/>
              <a:t>不整脈</a:t>
            </a:r>
            <a:r>
              <a:rPr lang="ja-JP" altLang="en-US" sz="2000" dirty="0"/>
              <a:t>、その他循環器疾患）</a:t>
            </a:r>
            <a:r>
              <a:rPr lang="ja-JP" altLang="en-US" sz="2000" dirty="0" smtClean="0"/>
              <a:t>、</a:t>
            </a:r>
            <a:endParaRPr lang="en-US" altLang="ja-JP" sz="2000" dirty="0" smtClean="0"/>
          </a:p>
          <a:p>
            <a:pPr lvl="1">
              <a:spcBef>
                <a:spcPts val="0"/>
              </a:spcBef>
              <a:buClr>
                <a:schemeClr val="tx1"/>
              </a:buClr>
            </a:pPr>
            <a:r>
              <a:rPr lang="ja-JP" altLang="en-US" sz="2000" dirty="0" smtClean="0">
                <a:solidFill>
                  <a:srgbClr val="FF0000"/>
                </a:solidFill>
              </a:rPr>
              <a:t>脳</a:t>
            </a:r>
            <a:r>
              <a:rPr lang="ja-JP" altLang="en-US" sz="2000" dirty="0">
                <a:solidFill>
                  <a:srgbClr val="FF0000"/>
                </a:solidFill>
              </a:rPr>
              <a:t>血管疾患</a:t>
            </a:r>
            <a:r>
              <a:rPr lang="ja-JP" altLang="en-US" sz="2000" dirty="0"/>
              <a:t>（脳梗塞、脳出血、くも膜下出血など</a:t>
            </a:r>
            <a:r>
              <a:rPr lang="ja-JP" altLang="en-US" sz="2000" dirty="0" smtClean="0"/>
              <a:t>）、</a:t>
            </a:r>
            <a:endParaRPr lang="en-US" altLang="ja-JP" sz="2000" dirty="0" smtClean="0"/>
          </a:p>
          <a:p>
            <a:pPr lvl="1">
              <a:spcBef>
                <a:spcPts val="0"/>
              </a:spcBef>
              <a:buClr>
                <a:schemeClr val="tx1"/>
              </a:buClr>
            </a:pPr>
            <a:r>
              <a:rPr lang="ja-JP" altLang="en-US" sz="2000" dirty="0" smtClean="0">
                <a:solidFill>
                  <a:srgbClr val="FF0000"/>
                </a:solidFill>
              </a:rPr>
              <a:t>消化器</a:t>
            </a:r>
            <a:r>
              <a:rPr lang="ja-JP" altLang="en-US" sz="2000" dirty="0">
                <a:solidFill>
                  <a:srgbClr val="FF0000"/>
                </a:solidFill>
              </a:rPr>
              <a:t>疾患</a:t>
            </a:r>
            <a:r>
              <a:rPr lang="ja-JP" altLang="en-US" sz="2000" dirty="0"/>
              <a:t>（慢性肝炎、肝硬変）、腎機能障害（慢性腎炎、慢性腎不全</a:t>
            </a:r>
            <a:r>
              <a:rPr lang="ja-JP" altLang="en-US" sz="2000" dirty="0" smtClean="0"/>
              <a:t>）</a:t>
            </a:r>
            <a:endParaRPr lang="en-US" altLang="ja-JP" sz="2000" dirty="0" smtClean="0"/>
          </a:p>
          <a:p>
            <a:pPr lvl="1">
              <a:spcBef>
                <a:spcPts val="0"/>
              </a:spcBef>
              <a:buClr>
                <a:schemeClr val="tx1"/>
              </a:buClr>
            </a:pPr>
            <a:r>
              <a:rPr lang="ja-JP" altLang="en-US" sz="2000" dirty="0" smtClean="0">
                <a:solidFill>
                  <a:srgbClr val="FF0000"/>
                </a:solidFill>
              </a:rPr>
              <a:t>呼吸器</a:t>
            </a:r>
            <a:r>
              <a:rPr lang="ja-JP" altLang="en-US" sz="2000" dirty="0">
                <a:solidFill>
                  <a:srgbClr val="FF0000"/>
                </a:solidFill>
              </a:rPr>
              <a:t>疾患</a:t>
            </a:r>
            <a:r>
              <a:rPr lang="ja-JP" altLang="en-US" sz="2000" dirty="0"/>
              <a:t>（肺手術の既往、閉塞性肺</a:t>
            </a:r>
            <a:r>
              <a:rPr lang="ja-JP" altLang="en-US" sz="2000" dirty="0" smtClean="0"/>
              <a:t>疾患</a:t>
            </a:r>
            <a:r>
              <a:rPr lang="ja-JP" altLang="en-US" sz="2000" dirty="0"/>
              <a:t>など</a:t>
            </a:r>
            <a:r>
              <a:rPr lang="ja-JP" altLang="en-US" sz="2000" dirty="0" smtClean="0"/>
              <a:t>）</a:t>
            </a:r>
            <a:endParaRPr lang="en-US" altLang="ja-JP" sz="2000" dirty="0" smtClean="0"/>
          </a:p>
          <a:p>
            <a:pPr lvl="1">
              <a:spcBef>
                <a:spcPts val="0"/>
              </a:spcBef>
              <a:buClr>
                <a:schemeClr val="tx1"/>
              </a:buClr>
            </a:pPr>
            <a:r>
              <a:rPr lang="ja-JP" altLang="en-US" sz="2000" dirty="0" smtClean="0">
                <a:solidFill>
                  <a:srgbClr val="FF0000"/>
                </a:solidFill>
              </a:rPr>
              <a:t>眼</a:t>
            </a:r>
            <a:r>
              <a:rPr lang="ja-JP" altLang="en-US" sz="2000" dirty="0">
                <a:solidFill>
                  <a:srgbClr val="FF0000"/>
                </a:solidFill>
              </a:rPr>
              <a:t>疾患</a:t>
            </a:r>
            <a:r>
              <a:rPr lang="ja-JP" altLang="en-US" sz="2000" dirty="0"/>
              <a:t>（視野障害</a:t>
            </a:r>
            <a:r>
              <a:rPr lang="en-US" altLang="ja-JP" sz="2000" dirty="0"/>
              <a:t>(</a:t>
            </a:r>
            <a:r>
              <a:rPr lang="ja-JP" altLang="en-US" sz="2000" dirty="0"/>
              <a:t>緑内障</a:t>
            </a:r>
            <a:r>
              <a:rPr lang="en-US" altLang="ja-JP" sz="2000" dirty="0" smtClean="0"/>
              <a:t>)</a:t>
            </a:r>
          </a:p>
          <a:p>
            <a:pPr lvl="1">
              <a:spcBef>
                <a:spcPts val="0"/>
              </a:spcBef>
              <a:buClr>
                <a:schemeClr val="tx1"/>
              </a:buClr>
            </a:pPr>
            <a:r>
              <a:rPr lang="ja-JP" altLang="en-US" sz="2000" dirty="0" smtClean="0">
                <a:solidFill>
                  <a:srgbClr val="FF0000"/>
                </a:solidFill>
              </a:rPr>
              <a:t>精神疾患</a:t>
            </a:r>
            <a:r>
              <a:rPr lang="ja-JP" altLang="en-US" sz="2000" dirty="0" smtClean="0"/>
              <a:t>、</a:t>
            </a:r>
            <a:r>
              <a:rPr lang="ja-JP" altLang="en-US" sz="2000" dirty="0" smtClean="0">
                <a:solidFill>
                  <a:srgbClr val="FF0000"/>
                </a:solidFill>
              </a:rPr>
              <a:t>てんかん</a:t>
            </a:r>
            <a:endParaRPr lang="en-US" altLang="ja-JP" sz="2000" dirty="0" smtClean="0">
              <a:solidFill>
                <a:srgbClr val="FF0000"/>
              </a:solidFill>
            </a:endParaRPr>
          </a:p>
          <a:p>
            <a:pPr>
              <a:spcBef>
                <a:spcPts val="0"/>
              </a:spcBef>
              <a:buClr>
                <a:schemeClr val="tx1"/>
              </a:buClr>
            </a:pPr>
            <a:r>
              <a:rPr lang="ja-JP" altLang="en-US" sz="2400" b="1" u="sng" dirty="0" smtClean="0"/>
              <a:t>自覚症状でわかる項目</a:t>
            </a:r>
            <a:endParaRPr lang="en-US" altLang="ja-JP" sz="2400" b="1" u="sng" dirty="0" smtClean="0"/>
          </a:p>
          <a:p>
            <a:pPr lvl="1">
              <a:spcBef>
                <a:spcPts val="0"/>
              </a:spcBef>
              <a:buClr>
                <a:schemeClr val="tx1"/>
              </a:buClr>
            </a:pPr>
            <a:r>
              <a:rPr lang="ja-JP" altLang="en-US" sz="2000" dirty="0" smtClean="0">
                <a:solidFill>
                  <a:srgbClr val="FF0000"/>
                </a:solidFill>
              </a:rPr>
              <a:t>めまい</a:t>
            </a:r>
            <a:r>
              <a:rPr lang="ja-JP" altLang="en-US" sz="2000" dirty="0" smtClean="0"/>
              <a:t>（</a:t>
            </a:r>
            <a:r>
              <a:rPr lang="ja-JP" altLang="en-US" sz="2000" dirty="0"/>
              <a:t>前庭機能障害、メニエール病など</a:t>
            </a:r>
            <a:r>
              <a:rPr lang="ja-JP" altLang="en-US" sz="2000" dirty="0" smtClean="0"/>
              <a:t>）</a:t>
            </a:r>
            <a:endParaRPr lang="en-US" altLang="ja-JP" sz="2000" dirty="0" smtClean="0"/>
          </a:p>
          <a:p>
            <a:pPr lvl="1">
              <a:spcBef>
                <a:spcPts val="0"/>
              </a:spcBef>
              <a:buClr>
                <a:schemeClr val="tx1"/>
              </a:buClr>
            </a:pPr>
            <a:r>
              <a:rPr lang="ja-JP" altLang="en-US" sz="2000" dirty="0" smtClean="0">
                <a:solidFill>
                  <a:srgbClr val="FF0000"/>
                </a:solidFill>
              </a:rPr>
              <a:t>腰痛</a:t>
            </a:r>
            <a:r>
              <a:rPr lang="ja-JP" altLang="en-US" sz="2000" dirty="0"/>
              <a:t>（医師からのアドバイス、自己</a:t>
            </a:r>
            <a:r>
              <a:rPr lang="ja-JP" altLang="en-US" sz="2000" dirty="0" smtClean="0"/>
              <a:t>申告）</a:t>
            </a:r>
            <a:endParaRPr lang="en-US" altLang="ja-JP" sz="2000" dirty="0" smtClean="0"/>
          </a:p>
          <a:p>
            <a:pPr>
              <a:spcBef>
                <a:spcPts val="0"/>
              </a:spcBef>
              <a:buClr>
                <a:schemeClr val="tx1"/>
              </a:buClr>
            </a:pPr>
            <a:r>
              <a:rPr lang="ja-JP" altLang="en-US" sz="2400" b="1" u="sng" dirty="0" smtClean="0">
                <a:solidFill>
                  <a:srgbClr val="0070C0"/>
                </a:solidFill>
              </a:rPr>
              <a:t>運動機能検査（</a:t>
            </a:r>
            <a:r>
              <a:rPr lang="en-US" altLang="ja-JP" sz="2400" b="1" u="sng" dirty="0" smtClean="0">
                <a:solidFill>
                  <a:srgbClr val="0070C0"/>
                </a:solidFill>
              </a:rPr>
              <a:t>55</a:t>
            </a:r>
            <a:r>
              <a:rPr lang="ja-JP" altLang="en-US" sz="2400" b="1" u="sng" dirty="0" smtClean="0">
                <a:solidFill>
                  <a:srgbClr val="0070C0"/>
                </a:solidFill>
              </a:rPr>
              <a:t>歳以上）</a:t>
            </a:r>
            <a:endParaRPr lang="en-US" altLang="ja-JP" sz="2400" b="1" u="sng" dirty="0" smtClean="0">
              <a:solidFill>
                <a:srgbClr val="0070C0"/>
              </a:solidFill>
            </a:endParaRPr>
          </a:p>
        </p:txBody>
      </p:sp>
    </p:spTree>
    <p:extLst>
      <p:ext uri="{BB962C8B-B14F-4D97-AF65-F5344CB8AC3E}">
        <p14:creationId xmlns:p14="http://schemas.microsoft.com/office/powerpoint/2010/main" val="30914174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就業配慮に該当する作業内容</a:t>
            </a:r>
            <a:endParaRPr kumimoji="1" lang="ja-JP" altLang="en-US" dirty="0"/>
          </a:p>
        </p:txBody>
      </p:sp>
      <p:sp>
        <p:nvSpPr>
          <p:cNvPr id="4" name="コンテンツ プレースホルダー 3"/>
          <p:cNvSpPr>
            <a:spLocks noGrp="1"/>
          </p:cNvSpPr>
          <p:nvPr>
            <p:ph idx="1"/>
          </p:nvPr>
        </p:nvSpPr>
        <p:spPr/>
        <p:txBody>
          <a:bodyPr>
            <a:normAutofit fontScale="92500" lnSpcReduction="20000"/>
          </a:bodyPr>
          <a:lstStyle/>
          <a:p>
            <a:r>
              <a:rPr lang="ja-JP" altLang="en-US" dirty="0"/>
              <a:t>２ｍ以上の高所</a:t>
            </a:r>
            <a:r>
              <a:rPr lang="ja-JP" altLang="en-US" dirty="0" smtClean="0"/>
              <a:t>作業</a:t>
            </a:r>
            <a:endParaRPr lang="en-US" altLang="ja-JP" dirty="0" smtClean="0"/>
          </a:p>
          <a:p>
            <a:r>
              <a:rPr lang="ja-JP" altLang="en-US" dirty="0"/>
              <a:t>開口部付近での</a:t>
            </a:r>
            <a:r>
              <a:rPr lang="ja-JP" altLang="en-US" dirty="0" smtClean="0"/>
              <a:t>作業</a:t>
            </a:r>
            <a:endParaRPr lang="en-US" altLang="ja-JP" dirty="0" smtClean="0"/>
          </a:p>
          <a:p>
            <a:r>
              <a:rPr lang="ja-JP" altLang="en-US" dirty="0"/>
              <a:t>タンク等の密閉された場所での</a:t>
            </a:r>
            <a:r>
              <a:rPr lang="ja-JP" altLang="en-US" dirty="0" smtClean="0"/>
              <a:t>作業</a:t>
            </a:r>
            <a:endParaRPr lang="en-US" altLang="ja-JP" dirty="0" smtClean="0"/>
          </a:p>
          <a:p>
            <a:r>
              <a:rPr lang="ja-JP" altLang="en-US" dirty="0"/>
              <a:t>重量物取扱い</a:t>
            </a:r>
            <a:r>
              <a:rPr lang="ja-JP" altLang="en-US" dirty="0" smtClean="0"/>
              <a:t>作業</a:t>
            </a:r>
            <a:endParaRPr lang="en-US" altLang="ja-JP" dirty="0" smtClean="0"/>
          </a:p>
          <a:p>
            <a:r>
              <a:rPr lang="ja-JP" altLang="en-US" dirty="0"/>
              <a:t>足場の組立、解体等の作業</a:t>
            </a:r>
            <a:r>
              <a:rPr lang="en-US" altLang="ja-JP" dirty="0"/>
              <a:t>(</a:t>
            </a:r>
            <a:r>
              <a:rPr lang="ja-JP" altLang="en-US" dirty="0"/>
              <a:t>除、補助作業</a:t>
            </a:r>
            <a:r>
              <a:rPr lang="en-US" altLang="ja-JP" dirty="0" smtClean="0"/>
              <a:t>)</a:t>
            </a:r>
          </a:p>
          <a:p>
            <a:r>
              <a:rPr lang="ja-JP" altLang="en-US" dirty="0"/>
              <a:t>マスクを着用する</a:t>
            </a:r>
            <a:r>
              <a:rPr lang="ja-JP" altLang="en-US" dirty="0" smtClean="0"/>
              <a:t>作業</a:t>
            </a:r>
            <a:endParaRPr lang="en-US" altLang="ja-JP" dirty="0" smtClean="0"/>
          </a:p>
          <a:p>
            <a:r>
              <a:rPr lang="ja-JP" altLang="en-US" dirty="0"/>
              <a:t>夜勤</a:t>
            </a:r>
            <a:r>
              <a:rPr lang="ja-JP" altLang="en-US" dirty="0" smtClean="0"/>
              <a:t>作業</a:t>
            </a:r>
            <a:endParaRPr lang="en-US" altLang="ja-JP" dirty="0" smtClean="0"/>
          </a:p>
          <a:p>
            <a:r>
              <a:rPr lang="ja-JP" altLang="en-US" dirty="0" smtClean="0"/>
              <a:t>高熱下作業</a:t>
            </a:r>
            <a:r>
              <a:rPr lang="ja-JP" altLang="en-US" dirty="0"/>
              <a:t>・</a:t>
            </a:r>
            <a:r>
              <a:rPr lang="zh-TW" altLang="en-US" dirty="0" smtClean="0">
                <a:latin typeface="ＭＳ Ｐゴシック" panose="020B0600070205080204" pitchFamily="50" charset="-128"/>
                <a:ea typeface="ＭＳ Ｐゴシック" panose="020B0600070205080204" pitchFamily="50" charset="-128"/>
              </a:rPr>
              <a:t>高温</a:t>
            </a:r>
            <a:r>
              <a:rPr lang="zh-TW" altLang="en-US" dirty="0">
                <a:latin typeface="ＭＳ Ｐゴシック" panose="020B0600070205080204" pitchFamily="50" charset="-128"/>
                <a:ea typeface="ＭＳ Ｐゴシック" panose="020B0600070205080204" pitchFamily="50" charset="-128"/>
              </a:rPr>
              <a:t>多湿下</a:t>
            </a:r>
            <a:r>
              <a:rPr lang="zh-TW" altLang="en-US" dirty="0" smtClean="0">
                <a:latin typeface="ＭＳ Ｐゴシック" panose="020B0600070205080204" pitchFamily="50" charset="-128"/>
                <a:ea typeface="ＭＳ Ｐゴシック" panose="020B0600070205080204" pitchFamily="50" charset="-128"/>
              </a:rPr>
              <a:t>作業</a:t>
            </a:r>
            <a:endParaRPr lang="en-US" altLang="zh-TW" dirty="0" smtClean="0">
              <a:latin typeface="ＭＳ Ｐゴシック" panose="020B0600070205080204" pitchFamily="50" charset="-128"/>
              <a:ea typeface="ＭＳ Ｐゴシック" panose="020B0600070205080204" pitchFamily="50" charset="-128"/>
            </a:endParaRPr>
          </a:p>
          <a:p>
            <a:r>
              <a:rPr lang="ja-JP" altLang="en-US" dirty="0"/>
              <a:t>その他、危険、有害な作業</a:t>
            </a:r>
            <a:endParaRPr kumimoji="1" lang="ja-JP" altLang="en-US" dirty="0"/>
          </a:p>
        </p:txBody>
      </p:sp>
    </p:spTree>
    <p:extLst>
      <p:ext uri="{BB962C8B-B14F-4D97-AF65-F5344CB8AC3E}">
        <p14:creationId xmlns:p14="http://schemas.microsoft.com/office/powerpoint/2010/main" val="7881682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判定ランク</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US" altLang="ja-JP" dirty="0" smtClean="0"/>
              <a:t>(</a:t>
            </a:r>
            <a:r>
              <a:rPr lang="en-US" altLang="ja-JP" dirty="0"/>
              <a:t>A)</a:t>
            </a:r>
            <a:r>
              <a:rPr lang="ja-JP" altLang="en-US" dirty="0"/>
              <a:t>原則就業</a:t>
            </a:r>
            <a:r>
              <a:rPr lang="ja-JP" altLang="en-US" dirty="0" smtClean="0"/>
              <a:t>不可</a:t>
            </a:r>
            <a:endParaRPr lang="en-US" altLang="ja-JP" dirty="0" smtClean="0"/>
          </a:p>
          <a:p>
            <a:pPr marL="0" indent="0">
              <a:buNone/>
            </a:pPr>
            <a:r>
              <a:rPr lang="en-US" altLang="ja-JP" dirty="0" smtClean="0"/>
              <a:t>(</a:t>
            </a:r>
            <a:r>
              <a:rPr lang="en-US" altLang="ja-JP" dirty="0"/>
              <a:t>B)</a:t>
            </a:r>
            <a:r>
              <a:rPr lang="ja-JP" altLang="en-US" dirty="0"/>
              <a:t>主治医の</a:t>
            </a:r>
            <a:r>
              <a:rPr lang="ja-JP" altLang="en-US" dirty="0" smtClean="0"/>
              <a:t>許可</a:t>
            </a:r>
            <a:endParaRPr lang="en-US" altLang="ja-JP" dirty="0" smtClean="0"/>
          </a:p>
          <a:p>
            <a:pPr marL="0" indent="0">
              <a:buNone/>
            </a:pPr>
            <a:r>
              <a:rPr lang="en-US" altLang="ja-JP" dirty="0" smtClean="0">
                <a:solidFill>
                  <a:srgbClr val="0070C0"/>
                </a:solidFill>
              </a:rPr>
              <a:t>(</a:t>
            </a:r>
            <a:r>
              <a:rPr lang="en-US" altLang="ja-JP" dirty="0">
                <a:solidFill>
                  <a:srgbClr val="0070C0"/>
                </a:solidFill>
              </a:rPr>
              <a:t>C</a:t>
            </a:r>
            <a:r>
              <a:rPr lang="en-US" altLang="ja-JP" dirty="0" smtClean="0">
                <a:solidFill>
                  <a:srgbClr val="0070C0"/>
                </a:solidFill>
              </a:rPr>
              <a:t>)</a:t>
            </a:r>
            <a:r>
              <a:rPr lang="ja-JP" altLang="en-US" dirty="0" smtClean="0">
                <a:solidFill>
                  <a:srgbClr val="0070C0"/>
                </a:solidFill>
              </a:rPr>
              <a:t>就業時要注意（運動</a:t>
            </a:r>
            <a:r>
              <a:rPr lang="ja-JP" altLang="en-US" dirty="0">
                <a:solidFill>
                  <a:srgbClr val="0070C0"/>
                </a:solidFill>
              </a:rPr>
              <a:t>機能診断結果で</a:t>
            </a:r>
            <a:r>
              <a:rPr lang="ja-JP" altLang="en-US" dirty="0" smtClean="0">
                <a:solidFill>
                  <a:srgbClr val="0070C0"/>
                </a:solidFill>
              </a:rPr>
              <a:t>判断）</a:t>
            </a:r>
            <a:endParaRPr lang="en-US" altLang="ja-JP" dirty="0" smtClean="0">
              <a:solidFill>
                <a:srgbClr val="0070C0"/>
              </a:solidFill>
            </a:endParaRPr>
          </a:p>
          <a:p>
            <a:pPr marL="0" indent="0">
              <a:buNone/>
            </a:pPr>
            <a:r>
              <a:rPr lang="en-US" altLang="ja-JP" dirty="0" smtClean="0"/>
              <a:t>(</a:t>
            </a:r>
            <a:r>
              <a:rPr lang="en-US" altLang="ja-JP" dirty="0"/>
              <a:t>D)</a:t>
            </a:r>
            <a:r>
              <a:rPr lang="ja-JP" altLang="en-US" dirty="0"/>
              <a:t>就業可能</a:t>
            </a:r>
            <a:endParaRPr kumimoji="1" lang="ja-JP" altLang="en-US" dirty="0"/>
          </a:p>
        </p:txBody>
      </p:sp>
    </p:spTree>
    <p:extLst>
      <p:ext uri="{BB962C8B-B14F-4D97-AF65-F5344CB8AC3E}">
        <p14:creationId xmlns:p14="http://schemas.microsoft.com/office/powerpoint/2010/main" val="1676556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52936"/>
            <a:ext cx="8229600" cy="1143000"/>
          </a:xfrm>
        </p:spPr>
        <p:txBody>
          <a:bodyPr>
            <a:normAutofit fontScale="90000"/>
          </a:bodyPr>
          <a:lstStyle/>
          <a:p>
            <a:r>
              <a:rPr lang="ja-JP" altLang="en-US" sz="6000" dirty="0"/>
              <a:t>個人</a:t>
            </a:r>
            <a:r>
              <a:rPr lang="ja-JP" altLang="en-US" sz="6000" dirty="0" smtClean="0"/>
              <a:t>ワークの解説</a:t>
            </a:r>
            <a:r>
              <a:rPr kumimoji="1" lang="en-US" altLang="ja-JP" sz="6000" dirty="0" smtClean="0"/>
              <a:t/>
            </a:r>
            <a:br>
              <a:rPr kumimoji="1" lang="en-US" altLang="ja-JP" sz="6000" dirty="0" smtClean="0"/>
            </a:br>
            <a:r>
              <a:rPr kumimoji="1" lang="ja-JP" altLang="en-US" sz="4000" dirty="0" smtClean="0"/>
              <a:t>～良好事例の紹介～</a:t>
            </a:r>
            <a:endParaRPr kumimoji="1" lang="ja-JP" altLang="en-US" sz="4000" dirty="0"/>
          </a:p>
        </p:txBody>
      </p:sp>
    </p:spTree>
    <p:extLst>
      <p:ext uri="{BB962C8B-B14F-4D97-AF65-F5344CB8AC3E}">
        <p14:creationId xmlns:p14="http://schemas.microsoft.com/office/powerpoint/2010/main" val="35940562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グループワーク</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講義や各社の良好な事例を聞いて、第一原発内で求められる「</a:t>
            </a:r>
            <a:r>
              <a:rPr lang="ja-JP" altLang="en-US" dirty="0"/>
              <a:t>健康診断</a:t>
            </a:r>
            <a:r>
              <a:rPr lang="ja-JP" altLang="en-US" dirty="0" smtClean="0"/>
              <a:t>・職務適性の判断の在り方</a:t>
            </a:r>
            <a:r>
              <a:rPr kumimoji="1" lang="ja-JP" altLang="en-US" dirty="0" smtClean="0"/>
              <a:t>」を検討してください</a:t>
            </a:r>
            <a:endParaRPr kumimoji="1" lang="en-US" altLang="ja-JP" dirty="0" smtClean="0"/>
          </a:p>
          <a:p>
            <a:endParaRPr lang="en-US" altLang="ja-JP" dirty="0"/>
          </a:p>
          <a:p>
            <a:r>
              <a:rPr kumimoji="1" lang="ja-JP" altLang="en-US" dirty="0" smtClean="0"/>
              <a:t>グループワークに際して</a:t>
            </a:r>
            <a:endParaRPr kumimoji="1" lang="en-US" altLang="ja-JP" dirty="0" smtClean="0"/>
          </a:p>
          <a:p>
            <a:pPr lvl="1"/>
            <a:r>
              <a:rPr lang="ja-JP" altLang="en-US" dirty="0" smtClean="0"/>
              <a:t>司会者の右隣が書記、左隣が発表者です</a:t>
            </a:r>
            <a:endParaRPr lang="en-US" altLang="ja-JP" dirty="0" smtClean="0"/>
          </a:p>
          <a:p>
            <a:pPr lvl="1"/>
            <a:r>
              <a:rPr lang="ja-JP" altLang="en-US" dirty="0" smtClean="0"/>
              <a:t>立場でものを言わないよう気を付けてください</a:t>
            </a:r>
            <a:endParaRPr lang="en-US" altLang="ja-JP" dirty="0" smtClean="0"/>
          </a:p>
          <a:p>
            <a:pPr lvl="1"/>
            <a:r>
              <a:rPr kumimoji="1" lang="ja-JP" altLang="en-US" dirty="0" smtClean="0"/>
              <a:t>どんなに小さなことでも構いません</a:t>
            </a:r>
            <a:endParaRPr kumimoji="1" lang="en-US" altLang="ja-JP" dirty="0" smtClean="0"/>
          </a:p>
          <a:p>
            <a:pPr lvl="1"/>
            <a:r>
              <a:rPr kumimoji="1" lang="ja-JP" altLang="en-US" dirty="0" smtClean="0"/>
              <a:t>発言は前向きに</a:t>
            </a:r>
            <a:endParaRPr kumimoji="1" lang="en-US" altLang="ja-JP" dirty="0" smtClean="0"/>
          </a:p>
          <a:p>
            <a:pPr lvl="1"/>
            <a:r>
              <a:rPr kumimoji="1" lang="ja-JP" altLang="en-US" dirty="0" smtClean="0"/>
              <a:t>アクションチェックリストを参考にしてもいいです</a:t>
            </a:r>
            <a:endParaRPr kumimoji="1" lang="en-US" altLang="ja-JP" dirty="0" smtClean="0"/>
          </a:p>
          <a:p>
            <a:pPr lvl="1"/>
            <a:r>
              <a:rPr lang="ja-JP" altLang="en-US" dirty="0"/>
              <a:t>発表</a:t>
            </a:r>
            <a:r>
              <a:rPr lang="ja-JP" altLang="en-US" dirty="0" smtClean="0"/>
              <a:t>は模造紙を見ながら発表していただきます</a:t>
            </a:r>
            <a:endParaRPr kumimoji="1" lang="en-US" altLang="ja-JP" dirty="0" smtClean="0"/>
          </a:p>
          <a:p>
            <a:pPr lvl="1"/>
            <a:endParaRPr kumimoji="1" lang="ja-JP" altLang="en-US" dirty="0"/>
          </a:p>
        </p:txBody>
      </p:sp>
    </p:spTree>
    <p:extLst>
      <p:ext uri="{BB962C8B-B14F-4D97-AF65-F5344CB8AC3E}">
        <p14:creationId xmlns:p14="http://schemas.microsoft.com/office/powerpoint/2010/main" val="4102472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アイスブレーク</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4</a:t>
            </a:r>
            <a:r>
              <a:rPr kumimoji="1" lang="ja-JP" altLang="en-US" dirty="0" smtClean="0"/>
              <a:t>～</a:t>
            </a:r>
            <a:r>
              <a:rPr kumimoji="1" lang="en-US" altLang="ja-JP" dirty="0" smtClean="0"/>
              <a:t>6</a:t>
            </a:r>
            <a:r>
              <a:rPr kumimoji="1" lang="ja-JP" altLang="en-US" dirty="0" smtClean="0"/>
              <a:t>人でグループを作成します（</a:t>
            </a:r>
            <a:r>
              <a:rPr kumimoji="1" lang="en-US" altLang="ja-JP" dirty="0" smtClean="0"/>
              <a:t>4</a:t>
            </a:r>
            <a:r>
              <a:rPr kumimoji="1" lang="ja-JP" altLang="en-US" dirty="0" smtClean="0"/>
              <a:t>グループ）</a:t>
            </a:r>
            <a:endParaRPr kumimoji="1" lang="en-US" altLang="ja-JP" dirty="0" smtClean="0"/>
          </a:p>
          <a:p>
            <a:endParaRPr lang="en-US" altLang="ja-JP" dirty="0" smtClean="0"/>
          </a:p>
          <a:p>
            <a:r>
              <a:rPr lang="ja-JP" altLang="en-US" dirty="0" smtClean="0"/>
              <a:t>司会者は配布資料の右肩に◎がついている人です。</a:t>
            </a:r>
            <a:endParaRPr lang="en-US" altLang="ja-JP" dirty="0"/>
          </a:p>
          <a:p>
            <a:endParaRPr lang="en-US" altLang="ja-JP" dirty="0"/>
          </a:p>
          <a:p>
            <a:r>
              <a:rPr kumimoji="1" lang="ja-JP" altLang="en-US" dirty="0" smtClean="0"/>
              <a:t>お互いに自己紹介をしてください。</a:t>
            </a:r>
            <a:endParaRPr kumimoji="1" lang="en-US" altLang="ja-JP" dirty="0" smtClean="0"/>
          </a:p>
          <a:p>
            <a:pPr lvl="1"/>
            <a:r>
              <a:rPr lang="ja-JP" altLang="en-US" dirty="0" smtClean="0"/>
              <a:t>ひとり</a:t>
            </a:r>
            <a:r>
              <a:rPr lang="en-US" altLang="ja-JP" dirty="0" smtClean="0"/>
              <a:t>1</a:t>
            </a:r>
            <a:r>
              <a:rPr lang="ja-JP" altLang="en-US" dirty="0" smtClean="0"/>
              <a:t>分以内で</a:t>
            </a:r>
            <a:endParaRPr lang="en-US" altLang="ja-JP" dirty="0" smtClean="0"/>
          </a:p>
          <a:p>
            <a:pPr lvl="1"/>
            <a:r>
              <a:rPr kumimoji="1" lang="ja-JP" altLang="en-US" dirty="0"/>
              <a:t>名前</a:t>
            </a:r>
            <a:r>
              <a:rPr kumimoji="1" lang="ja-JP" altLang="en-US" dirty="0" smtClean="0"/>
              <a:t>、所属、直近の休みでやったこと</a:t>
            </a:r>
            <a:endParaRPr kumimoji="1"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2103066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みなさまが実施してきたこと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今まで</a:t>
            </a:r>
            <a:r>
              <a:rPr kumimoji="1" lang="en-US" altLang="ja-JP" dirty="0" smtClean="0"/>
              <a:t>3</a:t>
            </a:r>
            <a:r>
              <a:rPr kumimoji="1" lang="ja-JP" altLang="en-US" dirty="0" smtClean="0"/>
              <a:t>年間やってきたことに確実に「いい取り組み」があります</a:t>
            </a:r>
            <a:r>
              <a:rPr lang="ja-JP" altLang="en-US" dirty="0" smtClean="0"/>
              <a:t>！</a:t>
            </a:r>
            <a:endParaRPr lang="en-US" altLang="ja-JP" dirty="0" smtClean="0"/>
          </a:p>
          <a:p>
            <a:endParaRPr lang="en-US" altLang="ja-JP" dirty="0"/>
          </a:p>
          <a:p>
            <a:r>
              <a:rPr lang="ja-JP" altLang="en-US" dirty="0" smtClean="0"/>
              <a:t>「いい取り組み」はみんなで共有しましょう！</a:t>
            </a:r>
            <a:endParaRPr lang="en-US" altLang="ja-JP" dirty="0" smtClean="0"/>
          </a:p>
          <a:p>
            <a:endParaRPr lang="en-US" altLang="ja-JP" dirty="0"/>
          </a:p>
          <a:p>
            <a:r>
              <a:rPr lang="ja-JP" altLang="en-US" dirty="0" smtClean="0"/>
              <a:t>「いい取り組み」は健康管理対策アクションチェックリストＶｅｒ</a:t>
            </a:r>
            <a:r>
              <a:rPr lang="en-US" altLang="ja-JP" dirty="0" smtClean="0"/>
              <a:t>3.0</a:t>
            </a:r>
            <a:r>
              <a:rPr lang="ja-JP" altLang="en-US" dirty="0" smtClean="0"/>
              <a:t>を作成する際の参考にいたします！</a:t>
            </a:r>
            <a:endParaRPr lang="en-US" altLang="ja-JP" dirty="0" smtClean="0"/>
          </a:p>
        </p:txBody>
      </p:sp>
    </p:spTree>
    <p:extLst>
      <p:ext uri="{BB962C8B-B14F-4D97-AF65-F5344CB8AC3E}">
        <p14:creationId xmlns:p14="http://schemas.microsoft.com/office/powerpoint/2010/main" val="39223722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636912"/>
            <a:ext cx="8229600" cy="1143000"/>
          </a:xfrm>
        </p:spPr>
        <p:txBody>
          <a:bodyPr>
            <a:noAutofit/>
          </a:bodyPr>
          <a:lstStyle/>
          <a:p>
            <a:r>
              <a:rPr kumimoji="1" lang="ja-JP" altLang="en-US" sz="8800" dirty="0" smtClean="0"/>
              <a:t>発表</a:t>
            </a:r>
            <a:endParaRPr kumimoji="1" lang="ja-JP" altLang="en-US" sz="8800" dirty="0"/>
          </a:p>
        </p:txBody>
      </p:sp>
    </p:spTree>
    <p:extLst>
      <p:ext uri="{BB962C8B-B14F-4D97-AF65-F5344CB8AC3E}">
        <p14:creationId xmlns:p14="http://schemas.microsoft.com/office/powerpoint/2010/main" val="3821013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個人ワーク</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グループワークを受けて、自社で実施したいアクションを</a:t>
            </a:r>
            <a:r>
              <a:rPr kumimoji="1" lang="en-US" altLang="ja-JP" dirty="0" smtClean="0"/>
              <a:t>3</a:t>
            </a:r>
            <a:r>
              <a:rPr kumimoji="1" lang="ja-JP" altLang="en-US" dirty="0" smtClean="0"/>
              <a:t>か月以内に実施したいもの、長期的に対応したいものに分けて記載して下さい</a:t>
            </a:r>
            <a:endParaRPr kumimoji="1" lang="en-US" altLang="ja-JP" dirty="0" smtClean="0"/>
          </a:p>
          <a:p>
            <a:endParaRPr lang="en-US" altLang="ja-JP" dirty="0"/>
          </a:p>
          <a:p>
            <a:r>
              <a:rPr lang="ja-JP" altLang="en-US" dirty="0"/>
              <a:t>記載後</a:t>
            </a:r>
            <a:r>
              <a:rPr lang="ja-JP" altLang="en-US" dirty="0" smtClean="0"/>
              <a:t>、回収します（発表はありません）。回収したものは後日、お返しいたします。</a:t>
            </a:r>
            <a:endParaRPr lang="en-US" altLang="ja-JP" dirty="0" smtClean="0"/>
          </a:p>
          <a:p>
            <a:endParaRPr kumimoji="1" lang="en-US" altLang="ja-JP" dirty="0"/>
          </a:p>
          <a:p>
            <a:r>
              <a:rPr lang="ja-JP" altLang="en-US" dirty="0" smtClean="0"/>
              <a:t>終わった人はアンケートの記載もお願いします。</a:t>
            </a:r>
            <a:endParaRPr kumimoji="1" lang="ja-JP" altLang="en-US" dirty="0"/>
          </a:p>
        </p:txBody>
      </p:sp>
    </p:spTree>
    <p:extLst>
      <p:ext uri="{BB962C8B-B14F-4D97-AF65-F5344CB8AC3E}">
        <p14:creationId xmlns:p14="http://schemas.microsoft.com/office/powerpoint/2010/main" val="1109801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636912"/>
            <a:ext cx="8229600" cy="1143000"/>
          </a:xfrm>
        </p:spPr>
        <p:txBody>
          <a:bodyPr>
            <a:noAutofit/>
          </a:bodyPr>
          <a:lstStyle/>
          <a:p>
            <a:r>
              <a:rPr kumimoji="1" lang="ja-JP" altLang="en-US" sz="8800" dirty="0" smtClean="0"/>
              <a:t>質疑・応答</a:t>
            </a:r>
            <a:endParaRPr kumimoji="1" lang="ja-JP" altLang="en-US" sz="8800" dirty="0"/>
          </a:p>
        </p:txBody>
      </p:sp>
    </p:spTree>
    <p:extLst>
      <p:ext uri="{BB962C8B-B14F-4D97-AF65-F5344CB8AC3E}">
        <p14:creationId xmlns:p14="http://schemas.microsoft.com/office/powerpoint/2010/main" val="1341535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52936"/>
            <a:ext cx="8229600" cy="1143000"/>
          </a:xfrm>
        </p:spPr>
        <p:txBody>
          <a:bodyPr>
            <a:normAutofit fontScale="90000"/>
          </a:bodyPr>
          <a:lstStyle/>
          <a:p>
            <a:r>
              <a:rPr kumimoji="1" lang="ja-JP" altLang="en-US" sz="6000" dirty="0" smtClean="0"/>
              <a:t>健康診断について</a:t>
            </a:r>
            <a:r>
              <a:rPr kumimoji="1" lang="en-US" altLang="ja-JP" sz="6000" dirty="0" smtClean="0"/>
              <a:t/>
            </a:r>
            <a:br>
              <a:rPr kumimoji="1" lang="en-US" altLang="ja-JP" sz="6000" dirty="0" smtClean="0"/>
            </a:br>
            <a:r>
              <a:rPr kumimoji="1" lang="ja-JP" altLang="en-US" sz="4000" dirty="0" smtClean="0"/>
              <a:t>（おさらい）</a:t>
            </a:r>
            <a:endParaRPr kumimoji="1" lang="ja-JP" altLang="en-US" sz="6000" dirty="0"/>
          </a:p>
        </p:txBody>
      </p:sp>
    </p:spTree>
    <p:extLst>
      <p:ext uri="{BB962C8B-B14F-4D97-AF65-F5344CB8AC3E}">
        <p14:creationId xmlns:p14="http://schemas.microsoft.com/office/powerpoint/2010/main" val="2991634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１</a:t>
            </a:r>
            <a:r>
              <a:rPr kumimoji="1" lang="en-US" altLang="ja-JP" dirty="0" smtClean="0"/>
              <a:t>F</a:t>
            </a:r>
            <a:r>
              <a:rPr kumimoji="1" lang="ja-JP" altLang="en-US" dirty="0" smtClean="0"/>
              <a:t>内での健康診断の目的・意義</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785651575"/>
              </p:ext>
            </p:extLst>
          </p:nvPr>
        </p:nvGraphicFramePr>
        <p:xfrm>
          <a:off x="251520" y="1600200"/>
          <a:ext cx="8640960" cy="4937760"/>
        </p:xfrm>
        <a:graphic>
          <a:graphicData uri="http://schemas.openxmlformats.org/drawingml/2006/table">
            <a:tbl>
              <a:tblPr firstRow="1" bandRow="1">
                <a:tableStyleId>{5C22544A-7EE6-4342-B048-85BDC9FD1C3A}</a:tableStyleId>
              </a:tblPr>
              <a:tblGrid>
                <a:gridCol w="4536504"/>
                <a:gridCol w="2016224"/>
                <a:gridCol w="2088232"/>
              </a:tblGrid>
              <a:tr h="796855">
                <a:tc>
                  <a:txBody>
                    <a:bodyPr/>
                    <a:lstStyle/>
                    <a:p>
                      <a:pPr algn="ctr"/>
                      <a:r>
                        <a:rPr kumimoji="1" lang="ja-JP" altLang="en-US" sz="2400" dirty="0" smtClean="0">
                          <a:solidFill>
                            <a:schemeClr val="tx1"/>
                          </a:solidFill>
                        </a:rPr>
                        <a:t>事業者側の意義</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入構時</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定期</a:t>
                      </a:r>
                      <a:endParaRPr kumimoji="1" lang="en-US" altLang="ja-JP" sz="2400" dirty="0" smtClean="0">
                        <a:solidFill>
                          <a:schemeClr val="tx1"/>
                        </a:solidFill>
                      </a:endParaRPr>
                    </a:p>
                    <a:p>
                      <a:pPr algn="ctr"/>
                      <a:r>
                        <a:rPr kumimoji="1" lang="ja-JP" altLang="en-US" sz="2400" dirty="0" smtClean="0">
                          <a:solidFill>
                            <a:schemeClr val="tx1"/>
                          </a:solidFill>
                        </a:rPr>
                        <a:t>特定業務従事</a:t>
                      </a:r>
                      <a:endParaRPr kumimoji="1" lang="ja-JP" alt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6855">
                <a:tc>
                  <a:txBody>
                    <a:bodyPr/>
                    <a:lstStyle/>
                    <a:p>
                      <a:r>
                        <a:rPr kumimoji="1" lang="ja-JP" altLang="en-US" sz="2400" dirty="0" smtClean="0">
                          <a:solidFill>
                            <a:schemeClr val="tx1"/>
                          </a:solidFill>
                        </a:rPr>
                        <a:t>病気があることを発見</a:t>
                      </a:r>
                      <a:endParaRPr kumimoji="1" lang="en-US" altLang="ja-JP" sz="2400" dirty="0" smtClean="0">
                        <a:solidFill>
                          <a:schemeClr val="tx1"/>
                        </a:solidFill>
                      </a:endParaRPr>
                    </a:p>
                    <a:p>
                      <a:endParaRPr kumimoji="1" lang="en-US" altLang="ja-JP" sz="2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6855">
                <a:tc>
                  <a:txBody>
                    <a:bodyPr/>
                    <a:lstStyle/>
                    <a:p>
                      <a:r>
                        <a:rPr kumimoji="1" lang="ja-JP" altLang="en-US" sz="2400" dirty="0" smtClean="0">
                          <a:solidFill>
                            <a:schemeClr val="tx1"/>
                          </a:solidFill>
                        </a:rPr>
                        <a:t>病気がコントロールされている</a:t>
                      </a:r>
                      <a:endParaRPr kumimoji="1" lang="en-US" altLang="ja-JP" sz="2400" dirty="0" smtClean="0">
                        <a:solidFill>
                          <a:schemeClr val="tx1"/>
                        </a:solidFill>
                      </a:endParaRPr>
                    </a:p>
                    <a:p>
                      <a:r>
                        <a:rPr kumimoji="1" lang="ja-JP" altLang="en-US" sz="2400" dirty="0" smtClean="0">
                          <a:solidFill>
                            <a:schemeClr val="tx1"/>
                          </a:solidFill>
                        </a:rPr>
                        <a:t>ことを確認</a:t>
                      </a:r>
                      <a:r>
                        <a:rPr kumimoji="1" lang="ja-JP" altLang="en-US" sz="2400" dirty="0" smtClean="0">
                          <a:solidFill>
                            <a:srgbClr val="FF0000"/>
                          </a:solidFill>
                        </a:rPr>
                        <a:t>（要精密検査など）</a:t>
                      </a:r>
                      <a:endParaRPr kumimoji="1" lang="ja-JP" altLang="en-US" sz="2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6855">
                <a:tc>
                  <a:txBody>
                    <a:bodyPr/>
                    <a:lstStyle/>
                    <a:p>
                      <a:r>
                        <a:rPr kumimoji="1" lang="ja-JP" altLang="en-US" sz="2400" dirty="0" smtClean="0">
                          <a:solidFill>
                            <a:schemeClr val="tx1"/>
                          </a:solidFill>
                        </a:rPr>
                        <a:t>仕事により病気が悪化する</a:t>
                      </a:r>
                      <a:endParaRPr kumimoji="1" lang="en-US" altLang="ja-JP" sz="2400" dirty="0" smtClean="0">
                        <a:solidFill>
                          <a:schemeClr val="tx1"/>
                        </a:solidFill>
                      </a:endParaRPr>
                    </a:p>
                    <a:p>
                      <a:r>
                        <a:rPr kumimoji="1" lang="ja-JP" altLang="en-US" sz="2400" dirty="0" smtClean="0">
                          <a:solidFill>
                            <a:schemeClr val="tx1"/>
                          </a:solidFill>
                        </a:rPr>
                        <a:t>ことを防止</a:t>
                      </a:r>
                      <a:r>
                        <a:rPr kumimoji="1" lang="ja-JP" altLang="en-US" sz="2400" dirty="0" smtClean="0">
                          <a:solidFill>
                            <a:srgbClr val="FF0000"/>
                          </a:solidFill>
                        </a:rPr>
                        <a:t>（就業判定）</a:t>
                      </a:r>
                      <a:endParaRPr kumimoji="1" lang="ja-JP" altLang="en-US" sz="2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a:t>
                      </a:r>
                      <a:endParaRPr kumimoji="1" lang="en-US" altLang="ja-JP" sz="2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2400" dirty="0" smtClean="0">
                          <a:solidFill>
                            <a:schemeClr val="tx1"/>
                          </a:solidFill>
                        </a:rPr>
                        <a:t>◎</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796855">
                <a:tc>
                  <a:txBody>
                    <a:bodyPr/>
                    <a:lstStyle/>
                    <a:p>
                      <a:r>
                        <a:rPr kumimoji="1" lang="ja-JP" altLang="en-US" sz="2400" dirty="0" smtClean="0">
                          <a:solidFill>
                            <a:schemeClr val="tx1"/>
                          </a:solidFill>
                        </a:rPr>
                        <a:t>病気が影響した</a:t>
                      </a:r>
                      <a:endParaRPr kumimoji="1" lang="en-US" altLang="ja-JP" sz="2400" dirty="0" smtClean="0">
                        <a:solidFill>
                          <a:schemeClr val="tx1"/>
                        </a:solidFill>
                      </a:endParaRPr>
                    </a:p>
                    <a:p>
                      <a:r>
                        <a:rPr kumimoji="1" lang="ja-JP" altLang="en-US" sz="2400" dirty="0" smtClean="0">
                          <a:solidFill>
                            <a:schemeClr val="tx1"/>
                          </a:solidFill>
                        </a:rPr>
                        <a:t>災害を防止する</a:t>
                      </a:r>
                      <a:r>
                        <a:rPr kumimoji="1" lang="ja-JP" altLang="en-US" sz="2400" dirty="0" smtClean="0">
                          <a:solidFill>
                            <a:srgbClr val="FF0000"/>
                          </a:solidFill>
                        </a:rPr>
                        <a:t>（就業判定）</a:t>
                      </a:r>
                      <a:endParaRPr kumimoji="1" lang="ja-JP" altLang="en-US" sz="2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ja-JP" altLang="en-US" sz="2400" dirty="0" smtClean="0">
                          <a:solidFill>
                            <a:schemeClr val="tx1"/>
                          </a:solidFill>
                        </a:rPr>
                        <a:t>◎</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796855">
                <a:tc>
                  <a:txBody>
                    <a:bodyPr/>
                    <a:lstStyle/>
                    <a:p>
                      <a:r>
                        <a:rPr kumimoji="1" lang="ja-JP" altLang="en-US" sz="2400" dirty="0" smtClean="0">
                          <a:solidFill>
                            <a:schemeClr val="tx1"/>
                          </a:solidFill>
                        </a:rPr>
                        <a:t>長期的な健康状態の支援</a:t>
                      </a:r>
                      <a:endParaRPr kumimoji="1" lang="en-US" altLang="ja-JP" sz="2400" dirty="0" smtClean="0">
                        <a:solidFill>
                          <a:schemeClr val="tx1"/>
                        </a:solidFill>
                      </a:endParaRPr>
                    </a:p>
                    <a:p>
                      <a:r>
                        <a:rPr kumimoji="1" lang="ja-JP" altLang="en-US" sz="2400" dirty="0" smtClean="0">
                          <a:solidFill>
                            <a:srgbClr val="FF0000"/>
                          </a:solidFill>
                        </a:rPr>
                        <a:t>（保健指導）</a:t>
                      </a:r>
                      <a:endParaRPr kumimoji="1" lang="ja-JP" altLang="en-US" sz="2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743717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3143"/>
            <a:ext cx="8229600" cy="1143000"/>
          </a:xfrm>
        </p:spPr>
        <p:txBody>
          <a:bodyPr>
            <a:normAutofit fontScale="90000"/>
          </a:bodyPr>
          <a:lstStyle/>
          <a:p>
            <a:r>
              <a:rPr lang="ja-JP" altLang="en-US" dirty="0" smtClean="0"/>
              <a:t>精度の高い健康診断の</a:t>
            </a:r>
            <a:r>
              <a:rPr lang="en-US" altLang="ja-JP" dirty="0" smtClean="0"/>
              <a:t/>
            </a:r>
            <a:br>
              <a:rPr lang="en-US" altLang="ja-JP" dirty="0" smtClean="0"/>
            </a:br>
            <a:r>
              <a:rPr lang="ja-JP" altLang="en-US" dirty="0" smtClean="0"/>
              <a:t>職務適性チェックを行うために</a:t>
            </a:r>
            <a:endParaRPr kumimoji="1" lang="ja-JP" altLang="en-US" dirty="0"/>
          </a:p>
        </p:txBody>
      </p:sp>
      <p:sp>
        <p:nvSpPr>
          <p:cNvPr id="3" name="コンテンツ プレースホルダー 2"/>
          <p:cNvSpPr>
            <a:spLocks noGrp="1"/>
          </p:cNvSpPr>
          <p:nvPr>
            <p:ph idx="1"/>
          </p:nvPr>
        </p:nvSpPr>
        <p:spPr>
          <a:xfrm>
            <a:off x="25442" y="4521696"/>
            <a:ext cx="8939046" cy="2009582"/>
          </a:xfrm>
          <a:ln w="3175">
            <a:solidFill>
              <a:schemeClr val="tx1"/>
            </a:solidFill>
          </a:ln>
        </p:spPr>
        <p:txBody>
          <a:bodyPr/>
          <a:lstStyle/>
          <a:p>
            <a:r>
              <a:rPr lang="ja-JP" altLang="en-US" sz="2800" dirty="0" smtClean="0"/>
              <a:t>仕事に関して特に以下の同定</a:t>
            </a:r>
            <a:r>
              <a:rPr lang="ja-JP" altLang="en-US" sz="2800" dirty="0"/>
              <a:t>が必要</a:t>
            </a:r>
            <a:r>
              <a:rPr lang="ja-JP" altLang="en-US" sz="2800" dirty="0" smtClean="0"/>
              <a:t>！</a:t>
            </a:r>
            <a:endParaRPr lang="en-US" altLang="ja-JP" sz="2800" dirty="0" smtClean="0"/>
          </a:p>
          <a:p>
            <a:pPr lvl="1"/>
            <a:r>
              <a:rPr lang="ja-JP" altLang="en-US" sz="2400" dirty="0" smtClean="0"/>
              <a:t>体への負担の大きい仕事＝</a:t>
            </a:r>
            <a:r>
              <a:rPr lang="ja-JP" altLang="en-US" sz="2400" dirty="0" smtClean="0">
                <a:solidFill>
                  <a:srgbClr val="FF0000"/>
                </a:solidFill>
              </a:rPr>
              <a:t>「高負荷業務」</a:t>
            </a:r>
            <a:endParaRPr lang="en-US" altLang="ja-JP" sz="2400" dirty="0" smtClean="0">
              <a:solidFill>
                <a:srgbClr val="FF0000"/>
              </a:solidFill>
            </a:endParaRPr>
          </a:p>
          <a:p>
            <a:pPr lvl="1"/>
            <a:r>
              <a:rPr kumimoji="1" lang="ja-JP" altLang="en-US" sz="2400" dirty="0" smtClean="0"/>
              <a:t>注意力が散漫になったら危ない仕事＝</a:t>
            </a:r>
            <a:r>
              <a:rPr kumimoji="1" lang="ja-JP" altLang="en-US" sz="2400" dirty="0" smtClean="0">
                <a:solidFill>
                  <a:srgbClr val="FF0000"/>
                </a:solidFill>
              </a:rPr>
              <a:t>「高危険業務」</a:t>
            </a:r>
            <a:endParaRPr lang="en-US" altLang="ja-JP" sz="2400" dirty="0" smtClean="0">
              <a:solidFill>
                <a:srgbClr val="FF0000"/>
              </a:solidFill>
            </a:endParaRPr>
          </a:p>
          <a:p>
            <a:pPr marL="0" indent="0">
              <a:buNone/>
            </a:pPr>
            <a:endParaRPr kumimoji="1" lang="en-US" altLang="ja-JP" dirty="0" smtClean="0"/>
          </a:p>
        </p:txBody>
      </p:sp>
      <p:sp>
        <p:nvSpPr>
          <p:cNvPr id="4" name="円形吹き出し 3"/>
          <p:cNvSpPr/>
          <p:nvPr/>
        </p:nvSpPr>
        <p:spPr>
          <a:xfrm>
            <a:off x="6372200" y="4365104"/>
            <a:ext cx="2723855" cy="812971"/>
          </a:xfrm>
          <a:prstGeom prst="wedgeEllipseCallout">
            <a:avLst>
              <a:gd name="adj1" fmla="val -59386"/>
              <a:gd name="adj2" fmla="val 450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rgbClr val="FFFF00"/>
                </a:solidFill>
              </a:rPr>
              <a:t>『</a:t>
            </a:r>
            <a:r>
              <a:rPr lang="ja-JP" altLang="en-US" sz="2400" dirty="0" smtClean="0">
                <a:solidFill>
                  <a:srgbClr val="FFFF00"/>
                </a:solidFill>
              </a:rPr>
              <a:t>きついなぁ</a:t>
            </a:r>
            <a:r>
              <a:rPr lang="en-US" altLang="ja-JP" sz="2400" dirty="0" smtClean="0">
                <a:solidFill>
                  <a:srgbClr val="FFFF00"/>
                </a:solidFill>
              </a:rPr>
              <a:t>』</a:t>
            </a:r>
            <a:endParaRPr lang="ja-JP" altLang="en-US" sz="2400" dirty="0">
              <a:solidFill>
                <a:srgbClr val="FFFF00"/>
              </a:solidFill>
            </a:endParaRPr>
          </a:p>
        </p:txBody>
      </p:sp>
      <p:sp>
        <p:nvSpPr>
          <p:cNvPr id="5" name="円形吹き出し 4"/>
          <p:cNvSpPr/>
          <p:nvPr/>
        </p:nvSpPr>
        <p:spPr>
          <a:xfrm>
            <a:off x="5940152" y="6165304"/>
            <a:ext cx="2844824" cy="635913"/>
          </a:xfrm>
          <a:prstGeom prst="wedgeEllipseCallout">
            <a:avLst>
              <a:gd name="adj1" fmla="val -32493"/>
              <a:gd name="adj2" fmla="val -817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rgbClr val="FFFF00"/>
                </a:solidFill>
              </a:rPr>
              <a:t>『</a:t>
            </a:r>
            <a:r>
              <a:rPr lang="ja-JP" altLang="en-US" sz="2400" dirty="0">
                <a:solidFill>
                  <a:srgbClr val="FFFF00"/>
                </a:solidFill>
              </a:rPr>
              <a:t>危ない</a:t>
            </a:r>
            <a:r>
              <a:rPr lang="ja-JP" altLang="en-US" sz="2400" dirty="0" smtClean="0">
                <a:solidFill>
                  <a:srgbClr val="FFFF00"/>
                </a:solidFill>
              </a:rPr>
              <a:t>なぁ</a:t>
            </a:r>
            <a:r>
              <a:rPr lang="en-US" altLang="ja-JP" sz="2400" dirty="0" smtClean="0">
                <a:solidFill>
                  <a:srgbClr val="FFFF00"/>
                </a:solidFill>
              </a:rPr>
              <a:t>』</a:t>
            </a:r>
            <a:endParaRPr lang="ja-JP" altLang="en-US" sz="2400" dirty="0">
              <a:solidFill>
                <a:srgbClr val="FFFF00"/>
              </a:solidFill>
            </a:endParaRPr>
          </a:p>
        </p:txBody>
      </p:sp>
      <p:sp>
        <p:nvSpPr>
          <p:cNvPr id="7" name="角丸四角形吹き出し 6"/>
          <p:cNvSpPr/>
          <p:nvPr/>
        </p:nvSpPr>
        <p:spPr>
          <a:xfrm>
            <a:off x="5050396" y="1461390"/>
            <a:ext cx="2376264" cy="1072937"/>
          </a:xfrm>
          <a:prstGeom prst="wedgeRoundRectCallout">
            <a:avLst>
              <a:gd name="adj1" fmla="val -60068"/>
              <a:gd name="adj2" fmla="val 825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仕事の情報</a:t>
            </a:r>
            <a:endParaRPr kumimoji="1" lang="ja-JP" altLang="en-US" sz="2400" dirty="0">
              <a:solidFill>
                <a:schemeClr val="tx1"/>
              </a:solidFill>
            </a:endParaRPr>
          </a:p>
        </p:txBody>
      </p:sp>
      <p:sp>
        <p:nvSpPr>
          <p:cNvPr id="8" name="角丸四角形吹き出し 7"/>
          <p:cNvSpPr/>
          <p:nvPr/>
        </p:nvSpPr>
        <p:spPr>
          <a:xfrm>
            <a:off x="945940" y="1409239"/>
            <a:ext cx="2160240" cy="1125088"/>
          </a:xfrm>
          <a:prstGeom prst="wedgeRoundRectCallout">
            <a:avLst>
              <a:gd name="adj1" fmla="val 74434"/>
              <a:gd name="adj2" fmla="val 8481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健康診断結果</a:t>
            </a:r>
            <a:endParaRPr kumimoji="1" lang="ja-JP" altLang="en-US" sz="2400" dirty="0">
              <a:solidFill>
                <a:schemeClr val="tx1"/>
              </a:solidFill>
            </a:endParaRPr>
          </a:p>
        </p:txBody>
      </p:sp>
      <p:sp>
        <p:nvSpPr>
          <p:cNvPr id="9" name="雲形吹き出し 8"/>
          <p:cNvSpPr/>
          <p:nvPr/>
        </p:nvSpPr>
        <p:spPr>
          <a:xfrm>
            <a:off x="5241014" y="3477614"/>
            <a:ext cx="2951820" cy="612648"/>
          </a:xfrm>
          <a:prstGeom prst="cloudCallout">
            <a:avLst>
              <a:gd name="adj1" fmla="val -63655"/>
              <a:gd name="adj2" fmla="val -370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両方必要だけど</a:t>
            </a:r>
            <a:r>
              <a:rPr kumimoji="1" lang="en-US" altLang="ja-JP" dirty="0" smtClean="0"/>
              <a:t>…</a:t>
            </a:r>
            <a:endParaRPr kumimoji="1" lang="ja-JP" altLang="en-US" dirty="0"/>
          </a:p>
        </p:txBody>
      </p:sp>
      <p:pic>
        <p:nvPicPr>
          <p:cNvPr id="1026" name="Picture 2" descr="C:\Users\OHTC-T\AppData\Local\Microsoft\Windows\Temporary Internet Files\Content.IE5\WF7Z34BB\MC90021232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4252" y="2410722"/>
            <a:ext cx="1001268" cy="1826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95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99392"/>
            <a:ext cx="8229600" cy="1143000"/>
          </a:xfrm>
        </p:spPr>
        <p:txBody>
          <a:bodyPr/>
          <a:lstStyle/>
          <a:p>
            <a:r>
              <a:rPr kumimoji="1" lang="ja-JP" altLang="en-US" dirty="0" smtClean="0"/>
              <a:t>職務情報提供書</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562057467"/>
              </p:ext>
            </p:extLst>
          </p:nvPr>
        </p:nvGraphicFramePr>
        <p:xfrm>
          <a:off x="611560" y="1124744"/>
          <a:ext cx="8136902" cy="5330190"/>
        </p:xfrm>
        <a:graphic>
          <a:graphicData uri="http://schemas.openxmlformats.org/drawingml/2006/table">
            <a:tbl>
              <a:tblPr/>
              <a:tblGrid>
                <a:gridCol w="428258"/>
                <a:gridCol w="428258"/>
                <a:gridCol w="428258"/>
                <a:gridCol w="428258"/>
                <a:gridCol w="428258"/>
                <a:gridCol w="428258"/>
                <a:gridCol w="428258"/>
                <a:gridCol w="428258"/>
                <a:gridCol w="428258"/>
                <a:gridCol w="428258"/>
                <a:gridCol w="428258"/>
                <a:gridCol w="44450"/>
                <a:gridCol w="383808"/>
                <a:gridCol w="428258"/>
                <a:gridCol w="428258"/>
                <a:gridCol w="428258"/>
                <a:gridCol w="428258"/>
                <a:gridCol w="428258"/>
                <a:gridCol w="428258"/>
                <a:gridCol w="428258"/>
              </a:tblGrid>
              <a:tr h="219075">
                <a:tc gridSpan="8">
                  <a:txBody>
                    <a:bodyPr/>
                    <a:lstStyle/>
                    <a:p>
                      <a:pPr algn="l" fontAlgn="ctr"/>
                      <a:r>
                        <a:rPr lang="ja-JP" altLang="en-US" sz="1800" b="1" i="0" u="none" strike="noStrike">
                          <a:effectLst/>
                          <a:latin typeface="ＭＳ 明朝"/>
                        </a:rPr>
                        <a:t>●作業者本人に担当させる業務</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ctr"/>
                      <a:r>
                        <a:rPr lang="ja-JP" altLang="en-US" sz="1400" b="0" i="0" u="none" strike="noStrike">
                          <a:effectLst/>
                          <a:latin typeface="ＭＳ 明朝"/>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71450">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71450">
                <a:tc gridSpan="7">
                  <a:txBody>
                    <a:bodyPr/>
                    <a:lstStyle/>
                    <a:p>
                      <a:pPr algn="l" fontAlgn="ctr"/>
                      <a:r>
                        <a:rPr lang="ja-JP" altLang="en-US" sz="1400" b="0" i="0" u="none" strike="noStrike">
                          <a:effectLst/>
                          <a:latin typeface="ＭＳ 明朝"/>
                        </a:rPr>
                        <a:t>　・作業従事期間</a:t>
                      </a:r>
                      <a:r>
                        <a:rPr lang="en-US" altLang="ja-JP" sz="1050" b="0" i="0" u="none" strike="noStrike">
                          <a:effectLst/>
                          <a:latin typeface="ＭＳ 明朝"/>
                        </a:rPr>
                        <a:t>(</a:t>
                      </a:r>
                      <a:r>
                        <a:rPr lang="ja-JP" altLang="en-US" sz="1050" b="0" i="0" u="none" strike="noStrike">
                          <a:effectLst/>
                          <a:latin typeface="ＭＳ 明朝"/>
                        </a:rPr>
                        <a:t>始期から最終予定を明示</a:t>
                      </a:r>
                      <a:r>
                        <a:rPr lang="en-US" altLang="ja-JP" sz="1050" b="0" i="0" u="none" strike="noStrike">
                          <a:effectLst/>
                          <a:latin typeface="ＭＳ 明朝"/>
                        </a:rPr>
                        <a:t>)</a:t>
                      </a:r>
                      <a:endParaRPr lang="ja-JP" altLang="en-US" sz="1400" b="0" i="0" u="none" strike="noStrike">
                        <a:effectLst/>
                        <a:latin typeface="ＭＳ 明朝"/>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400" b="0" i="0" u="none" strike="noStrike">
                        <a:effectLst/>
                        <a:latin typeface="ＭＳ 明朝"/>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10">
                  <a:txBody>
                    <a:bodyPr/>
                    <a:lstStyle/>
                    <a:p>
                      <a:pPr algn="ctr" fontAlgn="ctr"/>
                      <a:r>
                        <a:rPr lang="ja-JP" altLang="en-US" sz="1050" b="0" i="0" u="none" strike="noStrike">
                          <a:effectLst/>
                          <a:latin typeface="ＭＳ 明朝"/>
                        </a:rPr>
                        <a:t>　　　　年　　　月　　　日　～　　　年　　　月　　　日</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400" b="0" i="0" u="none" strike="noStrike">
                        <a:effectLst/>
                        <a:latin typeface="ＭＳ 明朝"/>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71450">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71450">
                <a:tc gridSpan="7">
                  <a:txBody>
                    <a:bodyPr/>
                    <a:lstStyle/>
                    <a:p>
                      <a:pPr algn="l" fontAlgn="ctr"/>
                      <a:r>
                        <a:rPr lang="ja-JP" altLang="en-US" sz="1400" b="0" i="0" u="none" strike="noStrike">
                          <a:effectLst/>
                          <a:latin typeface="ＭＳ 明朝"/>
                        </a:rPr>
                        <a:t>　・福島第一原子力発電所入構日数</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400" b="0" i="0" u="none" strike="noStrike">
                        <a:effectLst/>
                        <a:latin typeface="ＭＳ 明朝"/>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05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050" b="0" i="0" u="none" strike="noStrike">
                          <a:effectLst/>
                          <a:latin typeface="ＭＳ 明朝"/>
                        </a:rPr>
                        <a:t>日間</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l" fontAlgn="ctr"/>
                      <a:r>
                        <a:rPr lang="ja-JP" altLang="en-US" sz="1000" b="0" i="0" u="none" strike="noStrike">
                          <a:effectLst/>
                          <a:latin typeface="ＭＳ 明朝"/>
                        </a:rPr>
                        <a:t>（入構予定がないときは０日と表記）</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71450">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gridSpan="2">
                  <a:txBody>
                    <a:bodyPr/>
                    <a:lstStyle/>
                    <a:p>
                      <a:endParaRPr kumimoji="1" lang="ja-JP" altLang="en-US" dirty="0"/>
                    </a:p>
                  </a:txBody>
                  <a:tcPr marL="9525" marR="9525" marT="9525" marB="0" anchor="ctr">
                    <a:lnL>
                      <a:noFill/>
                    </a:lnL>
                    <a:lnR>
                      <a:noFill/>
                    </a:lnR>
                    <a:lnT>
                      <a:noFill/>
                    </a:lnT>
                    <a:lnB>
                      <a:noFill/>
                    </a:lnB>
                  </a:tcPr>
                </a:tc>
                <a:tc hMerge="1">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71450">
                <a:tc gridSpan="4">
                  <a:txBody>
                    <a:bodyPr/>
                    <a:lstStyle/>
                    <a:p>
                      <a:pPr algn="l" fontAlgn="ctr"/>
                      <a:r>
                        <a:rPr lang="ja-JP" altLang="en-US" sz="1400" b="0" i="0" u="none" strike="noStrike">
                          <a:effectLst/>
                          <a:latin typeface="ＭＳ 明朝"/>
                        </a:rPr>
                        <a:t>　・作業経験年数</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ja-JP" altLang="en-US" sz="1050" b="0" i="0" u="none" strike="noStrike">
                          <a:effectLst/>
                          <a:latin typeface="ＭＳ 明朝"/>
                        </a:rPr>
                        <a:t>　　　年　　　ヶ月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400" b="0" i="0" u="none" strike="noStrike">
                        <a:effectLst/>
                        <a:latin typeface="ＭＳ 明朝"/>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endParaRPr kumimoji="1" lang="ja-JP" altLang="en-US"/>
                    </a:p>
                  </a:txBody>
                  <a:tcPr marL="9525" marR="9525" marT="9525" marB="0" anchor="ctr">
                    <a:lnL>
                      <a:noFill/>
                    </a:lnL>
                    <a:lnR>
                      <a:noFill/>
                    </a:lnR>
                    <a:lnT>
                      <a:noFill/>
                    </a:lnT>
                    <a:lnB>
                      <a:noFill/>
                    </a:lnB>
                  </a:tcPr>
                </a:tc>
                <a:tc hMerge="1">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71450">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gridSpan="2">
                  <a:txBody>
                    <a:bodyPr/>
                    <a:lstStyle/>
                    <a:p>
                      <a:endParaRPr kumimoji="1" lang="ja-JP" altLang="en-US"/>
                    </a:p>
                  </a:txBody>
                  <a:tcPr marL="9525" marR="9525" marT="9525" marB="0" anchor="ctr">
                    <a:lnL>
                      <a:noFill/>
                    </a:lnL>
                    <a:lnR>
                      <a:noFill/>
                    </a:lnR>
                    <a:lnT>
                      <a:noFill/>
                    </a:lnT>
                    <a:lnB>
                      <a:noFill/>
                    </a:lnB>
                  </a:tcPr>
                </a:tc>
                <a:tc hMerge="1">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71450">
                <a:tc gridSpan="6">
                  <a:txBody>
                    <a:bodyPr/>
                    <a:lstStyle/>
                    <a:p>
                      <a:pPr algn="l" fontAlgn="ctr"/>
                      <a:r>
                        <a:rPr lang="ja-JP" altLang="en-US" sz="1400" b="0" i="0" u="none" strike="noStrike">
                          <a:effectLst/>
                          <a:latin typeface="ＭＳ 明朝"/>
                        </a:rPr>
                        <a:t>　・現雇用会社での雇用年数</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ja-JP" altLang="en-US" sz="1050" b="0" i="0" u="none" strike="noStrike">
                          <a:effectLst/>
                          <a:latin typeface="ＭＳ 明朝"/>
                        </a:rPr>
                        <a:t>　　　年　　　ヶ月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400" b="0" i="0" u="none" strike="noStrike">
                        <a:effectLst/>
                        <a:latin typeface="ＭＳ 明朝"/>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gridSpan="2">
                  <a:txBody>
                    <a:bodyPr/>
                    <a:lstStyle/>
                    <a:p>
                      <a:endParaRPr kumimoji="1" lang="ja-JP" altLang="en-US"/>
                    </a:p>
                  </a:txBody>
                  <a:tcPr marL="9525" marR="9525" marT="9525" marB="0" anchor="ctr">
                    <a:lnL>
                      <a:noFill/>
                    </a:lnL>
                    <a:lnR>
                      <a:noFill/>
                    </a:lnR>
                    <a:lnT>
                      <a:noFill/>
                    </a:lnT>
                    <a:lnB>
                      <a:noFill/>
                    </a:lnB>
                  </a:tcPr>
                </a:tc>
                <a:tc hMerge="1">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71450">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gridSpan="2">
                  <a:txBody>
                    <a:bodyPr/>
                    <a:lstStyle/>
                    <a:p>
                      <a:endParaRPr kumimoji="1" lang="ja-JP" altLang="en-US"/>
                    </a:p>
                  </a:txBody>
                  <a:tcPr marL="9525" marR="9525" marT="9525" marB="0" anchor="ctr">
                    <a:lnL>
                      <a:noFill/>
                    </a:lnL>
                    <a:lnR>
                      <a:noFill/>
                    </a:lnR>
                    <a:lnT>
                      <a:noFill/>
                    </a:lnT>
                    <a:lnB>
                      <a:noFill/>
                    </a:lnB>
                  </a:tcPr>
                </a:tc>
                <a:tc hMerge="1">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71450">
                <a:tc gridSpan="3">
                  <a:txBody>
                    <a:bodyPr/>
                    <a:lstStyle/>
                    <a:p>
                      <a:pPr algn="l" fontAlgn="ctr"/>
                      <a:r>
                        <a:rPr lang="ja-JP" altLang="en-US" sz="1400" b="0" i="0" u="none" strike="noStrike">
                          <a:effectLst/>
                          <a:latin typeface="ＭＳ 明朝"/>
                        </a:rPr>
                        <a:t>　・作業内容</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endParaRPr kumimoji="1" lang="ja-JP" altLang="en-US"/>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400" b="0" i="0" u="none" strike="noStrike">
                        <a:effectLst/>
                        <a:latin typeface="ＭＳ 明朝"/>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142875">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rowSpan="10" gridSpan="11">
                  <a:txBody>
                    <a:bodyPr/>
                    <a:lstStyle/>
                    <a:p>
                      <a:pPr algn="l" fontAlgn="t"/>
                      <a:r>
                        <a:rPr lang="ja-JP" altLang="en-US" sz="1100" b="0" i="0" u="sng" strike="noStrike">
                          <a:effectLst/>
                          <a:latin typeface="ＭＳ 明朝"/>
                        </a:rPr>
                        <a:t>作業場所、作業の具体的内容、装備する防護装備を記入</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rowSpan="10" hMerge="1">
                  <a:txBody>
                    <a:bodyPr/>
                    <a:lstStyle/>
                    <a:p>
                      <a:endParaRPr kumimoji="1" lang="ja-JP" altLang="en-US"/>
                    </a:p>
                  </a:txBody>
                  <a:tcPr/>
                </a:tc>
                <a:tc gridSpan="4">
                  <a:txBody>
                    <a:bodyPr/>
                    <a:lstStyle/>
                    <a:p>
                      <a:pPr algn="l" fontAlgn="t"/>
                      <a:r>
                        <a:rPr lang="ja-JP" altLang="en-US" sz="1050" b="0" i="0" u="sng" strike="noStrike">
                          <a:effectLst/>
                          <a:latin typeface="ＭＳ 明朝"/>
                        </a:rPr>
                        <a:t>危険作業等の有無</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pPr algn="l" fontAlgn="t"/>
                      <a:endParaRPr lang="ja-JP" altLang="en-US" sz="1050" b="0" i="0" u="sng" strike="noStrike">
                        <a:effectLst/>
                        <a:latin typeface="ＭＳ 明朝"/>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1050" b="0" i="0" u="none" strike="noStrike">
                          <a:effectLst/>
                          <a:latin typeface="ＭＳ 明朝"/>
                        </a:rPr>
                        <a:t>　</a:t>
                      </a: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ja-JP" altLang="en-US" sz="1050" b="0" i="0" u="none" strike="noStrike">
                          <a:effectLst/>
                          <a:latin typeface="ＭＳ 明朝"/>
                        </a:rPr>
                        <a:t>　</a:t>
                      </a: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r>
                        <a:rPr lang="ja-JP" altLang="en-US" sz="1050" b="0" i="0" u="none" strike="noStrike">
                          <a:effectLst/>
                          <a:latin typeface="ＭＳ 明朝"/>
                        </a:rPr>
                        <a:t>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875">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ctr"/>
                      <a:endParaRPr lang="ja-JP" altLang="en-US" sz="1400" b="0" i="0" u="none" strike="noStrike">
                        <a:effectLst/>
                        <a:latin typeface="ＭＳ 明朝"/>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ja-JP" altLang="en-US" sz="140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40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050" b="0" i="0" u="none" strike="noStrike">
                        <a:effectLst/>
                        <a:latin typeface="ＭＳ 明朝"/>
                      </a:endParaRPr>
                    </a:p>
                  </a:txBody>
                  <a:tcPr marL="9525" marR="9525" marT="9525" marB="0">
                    <a:lnL>
                      <a:noFill/>
                    </a:lnL>
                    <a:lnR>
                      <a:noFill/>
                    </a:lnR>
                    <a:lnT>
                      <a:noFill/>
                    </a:lnT>
                    <a:lnB>
                      <a:noFill/>
                    </a:lnB>
                  </a:tcPr>
                </a:tc>
                <a:tc>
                  <a:txBody>
                    <a:bodyPr/>
                    <a:lstStyle/>
                    <a:p>
                      <a:pPr algn="l" fontAlgn="ctr"/>
                      <a:endParaRPr lang="ja-JP" altLang="en-US" sz="1050" b="0" i="0" u="none" strike="noStrike">
                        <a:effectLst/>
                        <a:latin typeface="ＭＳ 明朝"/>
                      </a:endParaRPr>
                    </a:p>
                  </a:txBody>
                  <a:tcPr marL="9525" marR="9525" marT="9525" marB="0" anchor="ctr">
                    <a:lnL>
                      <a:noFill/>
                    </a:lnL>
                    <a:lnR>
                      <a:noFill/>
                    </a:lnR>
                    <a:lnT>
                      <a:noFill/>
                    </a:lnT>
                    <a:lnB>
                      <a:noFill/>
                    </a:lnB>
                  </a:tcPr>
                </a:tc>
                <a:tc>
                  <a:txBody>
                    <a:bodyPr/>
                    <a:lstStyle/>
                    <a:p>
                      <a:pPr algn="l" fontAlgn="t"/>
                      <a:r>
                        <a:rPr lang="ja-JP" altLang="en-US" sz="1050" b="0" i="0" u="none" strike="noStrike">
                          <a:effectLst/>
                          <a:latin typeface="ＭＳ 明朝"/>
                        </a:rPr>
                        <a:t>　</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875">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algn="l" fontAlgn="t"/>
                      <a:r>
                        <a:rPr lang="ja-JP" altLang="en-US" sz="1400" b="0" i="0" u="none" strike="noStrike">
                          <a:effectLst/>
                          <a:latin typeface="ＭＳ 明朝"/>
                        </a:rPr>
                        <a:t>　・運転業務</a:t>
                      </a:r>
                    </a:p>
                  </a:txBody>
                  <a:tcPr marL="9525" marR="9525" marT="9525" marB="0">
                    <a:lnL w="635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t"/>
                      <a:endParaRPr lang="ja-JP" altLang="en-US" sz="1400" b="0" i="0" u="none" strike="noStrike">
                        <a:effectLst/>
                        <a:latin typeface="ＭＳ 明朝"/>
                      </a:endParaRPr>
                    </a:p>
                  </a:txBody>
                  <a:tcPr marL="9525" marR="9525" marT="9525" marB="0">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t"/>
                      <a:endParaRPr lang="ja-JP" altLang="en-US" sz="140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050" b="0" i="0" u="none" strike="noStrike">
                        <a:effectLst/>
                        <a:latin typeface="ＭＳ 明朝"/>
                      </a:endParaRPr>
                    </a:p>
                  </a:txBody>
                  <a:tcPr marL="9525" marR="9525" marT="9525" marB="0">
                    <a:lnL>
                      <a:noFill/>
                    </a:lnL>
                    <a:lnR>
                      <a:noFill/>
                    </a:lnR>
                    <a:lnT>
                      <a:noFill/>
                    </a:lnT>
                    <a:lnB>
                      <a:noFill/>
                    </a:lnB>
                  </a:tcPr>
                </a:tc>
                <a:tc gridSpan="2">
                  <a:txBody>
                    <a:bodyPr/>
                    <a:lstStyle/>
                    <a:p>
                      <a:pPr algn="l" fontAlgn="t"/>
                      <a:r>
                        <a:rPr lang="ja-JP" altLang="en-US" sz="1050" b="0" i="0" u="none" strike="noStrike">
                          <a:effectLst/>
                          <a:latin typeface="ＭＳ 明朝"/>
                        </a:rPr>
                        <a:t>有　・　無</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875">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ctr"/>
                      <a:endParaRPr lang="ja-JP" altLang="en-US" sz="1400" b="0" i="0" u="none" strike="noStrike">
                        <a:effectLst/>
                        <a:latin typeface="ＭＳ 明朝"/>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ja-JP" altLang="en-US" sz="140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40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05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050" b="0" i="0" u="none" strike="noStrike">
                        <a:effectLst/>
                        <a:latin typeface="ＭＳ 明朝"/>
                      </a:endParaRPr>
                    </a:p>
                  </a:txBody>
                  <a:tcPr marL="9525" marR="9525" marT="9525" marB="0">
                    <a:lnL>
                      <a:noFill/>
                    </a:lnL>
                    <a:lnR>
                      <a:noFill/>
                    </a:lnR>
                    <a:lnT>
                      <a:noFill/>
                    </a:lnT>
                    <a:lnB>
                      <a:noFill/>
                    </a:lnB>
                  </a:tcPr>
                </a:tc>
                <a:tc>
                  <a:txBody>
                    <a:bodyPr/>
                    <a:lstStyle/>
                    <a:p>
                      <a:pPr algn="l" fontAlgn="t"/>
                      <a:r>
                        <a:rPr lang="ja-JP" altLang="en-US" sz="1050" b="0" i="0" u="none" strike="noStrike">
                          <a:effectLst/>
                          <a:latin typeface="ＭＳ 明朝"/>
                        </a:rPr>
                        <a:t>　</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875">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algn="l" fontAlgn="t"/>
                      <a:r>
                        <a:rPr lang="ja-JP" altLang="en-US" sz="1400" b="0" i="0" u="none" strike="noStrike">
                          <a:effectLst/>
                          <a:latin typeface="ＭＳ 明朝"/>
                        </a:rPr>
                        <a:t>　・高所作業</a:t>
                      </a:r>
                    </a:p>
                  </a:txBody>
                  <a:tcPr marL="9525" marR="9525" marT="9525" marB="0">
                    <a:lnL w="635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t"/>
                      <a:endParaRPr lang="ja-JP" altLang="en-US" sz="1400" b="0" i="0" u="none" strike="noStrike">
                        <a:effectLst/>
                        <a:latin typeface="ＭＳ 明朝"/>
                      </a:endParaRPr>
                    </a:p>
                  </a:txBody>
                  <a:tcPr marL="9525" marR="9525" marT="9525" marB="0">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t"/>
                      <a:endParaRPr lang="ja-JP" altLang="en-US" sz="140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050" b="0" i="0" u="none" strike="noStrike">
                        <a:effectLst/>
                        <a:latin typeface="ＭＳ 明朝"/>
                      </a:endParaRPr>
                    </a:p>
                  </a:txBody>
                  <a:tcPr marL="9525" marR="9525" marT="9525" marB="0">
                    <a:lnL>
                      <a:noFill/>
                    </a:lnL>
                    <a:lnR>
                      <a:noFill/>
                    </a:lnR>
                    <a:lnT>
                      <a:noFill/>
                    </a:lnT>
                    <a:lnB>
                      <a:noFill/>
                    </a:lnB>
                  </a:tcPr>
                </a:tc>
                <a:tc gridSpan="2">
                  <a:txBody>
                    <a:bodyPr/>
                    <a:lstStyle/>
                    <a:p>
                      <a:pPr algn="l" fontAlgn="t"/>
                      <a:r>
                        <a:rPr lang="ja-JP" altLang="en-US" sz="1050" b="0" i="0" u="none" strike="noStrike">
                          <a:effectLst/>
                          <a:latin typeface="ＭＳ 明朝"/>
                        </a:rPr>
                        <a:t>有　・　無</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875">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ctr"/>
                      <a:endParaRPr lang="ja-JP" altLang="en-US" sz="1400" b="0" i="0" u="none" strike="noStrike">
                        <a:effectLst/>
                        <a:latin typeface="ＭＳ 明朝"/>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ja-JP" altLang="en-US" sz="140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40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05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050" b="0" i="0" u="none" strike="noStrike">
                        <a:effectLst/>
                        <a:latin typeface="ＭＳ 明朝"/>
                      </a:endParaRPr>
                    </a:p>
                  </a:txBody>
                  <a:tcPr marL="9525" marR="9525" marT="9525" marB="0">
                    <a:lnL>
                      <a:noFill/>
                    </a:lnL>
                    <a:lnR>
                      <a:noFill/>
                    </a:lnR>
                    <a:lnT>
                      <a:noFill/>
                    </a:lnT>
                    <a:lnB>
                      <a:noFill/>
                    </a:lnB>
                  </a:tcPr>
                </a:tc>
                <a:tc>
                  <a:txBody>
                    <a:bodyPr/>
                    <a:lstStyle/>
                    <a:p>
                      <a:pPr algn="l" fontAlgn="t"/>
                      <a:r>
                        <a:rPr lang="ja-JP" altLang="en-US" sz="1050" b="0" i="0" u="none" strike="noStrike">
                          <a:effectLst/>
                          <a:latin typeface="ＭＳ 明朝"/>
                        </a:rPr>
                        <a:t>　</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875">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algn="l" fontAlgn="t"/>
                      <a:r>
                        <a:rPr lang="ja-JP" altLang="en-US" sz="1400" b="0" i="0" u="none" strike="noStrike">
                          <a:effectLst/>
                          <a:latin typeface="ＭＳ 明朝"/>
                        </a:rPr>
                        <a:t>　・夜間一人作業</a:t>
                      </a:r>
                    </a:p>
                  </a:txBody>
                  <a:tcPr marL="9525" marR="9525" marT="9525" marB="0">
                    <a:lnL w="635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t"/>
                      <a:endParaRPr lang="ja-JP" altLang="en-US" sz="1400" b="0" i="0" u="none" strike="noStrike">
                        <a:effectLst/>
                        <a:latin typeface="ＭＳ 明朝"/>
                      </a:endParaRPr>
                    </a:p>
                  </a:txBody>
                  <a:tcPr marL="9525" marR="9525" marT="9525" marB="0">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t"/>
                      <a:endParaRPr lang="ja-JP" altLang="en-US" sz="1050" b="0" i="0" u="none" strike="noStrike">
                        <a:effectLst/>
                        <a:latin typeface="ＭＳ 明朝"/>
                      </a:endParaRPr>
                    </a:p>
                  </a:txBody>
                  <a:tcPr marL="9525" marR="9525" marT="9525" marB="0">
                    <a:lnL>
                      <a:noFill/>
                    </a:lnL>
                    <a:lnR>
                      <a:noFill/>
                    </a:lnR>
                    <a:lnT>
                      <a:noFill/>
                    </a:lnT>
                    <a:lnB>
                      <a:noFill/>
                    </a:lnB>
                  </a:tcPr>
                </a:tc>
                <a:tc gridSpan="2">
                  <a:txBody>
                    <a:bodyPr/>
                    <a:lstStyle/>
                    <a:p>
                      <a:pPr algn="l" fontAlgn="t"/>
                      <a:r>
                        <a:rPr lang="ja-JP" altLang="en-US" sz="1050" b="0" i="0" u="none" strike="noStrike">
                          <a:effectLst/>
                          <a:latin typeface="ＭＳ 明朝"/>
                        </a:rPr>
                        <a:t>有　・　無</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875">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ctr"/>
                      <a:endParaRPr lang="ja-JP" altLang="en-US" sz="1400" b="0" i="0" u="none" strike="noStrike">
                        <a:effectLst/>
                        <a:latin typeface="ＭＳ 明朝"/>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endParaRPr lang="ja-JP" altLang="en-US" sz="140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40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050" b="0" i="0" u="none" strike="noStrike">
                        <a:effectLst/>
                        <a:latin typeface="ＭＳ 明朝"/>
                      </a:endParaRPr>
                    </a:p>
                  </a:txBody>
                  <a:tcPr marL="9525" marR="9525" marT="9525" marB="0">
                    <a:lnL>
                      <a:noFill/>
                    </a:lnL>
                    <a:lnR>
                      <a:noFill/>
                    </a:lnR>
                    <a:lnT>
                      <a:noFill/>
                    </a:lnT>
                    <a:lnB>
                      <a:noFill/>
                    </a:lnB>
                  </a:tcPr>
                </a:tc>
                <a:tc>
                  <a:txBody>
                    <a:bodyPr/>
                    <a:lstStyle/>
                    <a:p>
                      <a:pPr algn="l" fontAlgn="t"/>
                      <a:endParaRPr lang="ja-JP" altLang="en-US" sz="1050" b="0" i="0" u="none" strike="noStrike">
                        <a:effectLst/>
                        <a:latin typeface="ＭＳ 明朝"/>
                      </a:endParaRPr>
                    </a:p>
                  </a:txBody>
                  <a:tcPr marL="9525" marR="9525" marT="9525" marB="0">
                    <a:lnL>
                      <a:noFill/>
                    </a:lnL>
                    <a:lnR>
                      <a:noFill/>
                    </a:lnR>
                    <a:lnT>
                      <a:noFill/>
                    </a:lnT>
                    <a:lnB>
                      <a:noFill/>
                    </a:lnB>
                  </a:tcPr>
                </a:tc>
                <a:tc>
                  <a:txBody>
                    <a:bodyPr/>
                    <a:lstStyle/>
                    <a:p>
                      <a:pPr algn="l" fontAlgn="t"/>
                      <a:r>
                        <a:rPr lang="ja-JP" altLang="en-US" sz="1050" b="0" i="0" u="none" strike="noStrike">
                          <a:effectLst/>
                          <a:latin typeface="ＭＳ 明朝"/>
                        </a:rPr>
                        <a:t>　</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875">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5">
                  <a:txBody>
                    <a:bodyPr/>
                    <a:lstStyle/>
                    <a:p>
                      <a:pPr algn="l" fontAlgn="t"/>
                      <a:r>
                        <a:rPr lang="ja-JP" altLang="en-US" sz="1400" b="0" i="0" u="none" strike="noStrike" dirty="0">
                          <a:effectLst/>
                          <a:latin typeface="ＭＳ 明朝"/>
                        </a:rPr>
                        <a:t>　・重量物取扱い作業</a:t>
                      </a:r>
                    </a:p>
                  </a:txBody>
                  <a:tcPr marL="9525" marR="9525" marT="9525" marB="0">
                    <a:lnL w="6350" cap="flat" cmpd="sng" algn="ctr">
                      <a:solidFill>
                        <a:srgbClr val="000000"/>
                      </a:solidFill>
                      <a:prstDash val="solid"/>
                      <a:round/>
                      <a:headEnd type="none" w="med" len="med"/>
                      <a:tailEnd type="none" w="med" len="med"/>
                    </a:lnL>
                    <a:lnR>
                      <a:noFill/>
                    </a:lnR>
                    <a:lnT>
                      <a:noFill/>
                    </a:lnT>
                    <a:lnB>
                      <a:noFill/>
                    </a:lnB>
                  </a:tcPr>
                </a:tc>
                <a:tc hMerge="1">
                  <a:txBody>
                    <a:bodyPr/>
                    <a:lstStyle/>
                    <a:p>
                      <a:pPr algn="l" fontAlgn="t"/>
                      <a:endParaRPr lang="ja-JP" altLang="en-US" sz="1400" b="0" i="0" u="none" strike="noStrike" dirty="0">
                        <a:effectLst/>
                        <a:latin typeface="ＭＳ 明朝"/>
                      </a:endParaRPr>
                    </a:p>
                  </a:txBody>
                  <a:tcPr marL="9525" marR="9525" marT="9525" marB="0">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t"/>
                      <a:r>
                        <a:rPr lang="ja-JP" altLang="en-US" sz="1050" b="0" i="0" u="none" strike="noStrike">
                          <a:effectLst/>
                          <a:latin typeface="ＭＳ 明朝"/>
                        </a:rPr>
                        <a:t>有　・　無</a:t>
                      </a:r>
                    </a:p>
                  </a:txBody>
                  <a:tcPr marL="9525" marR="9525" marT="9525" marB="0">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42875">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1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a:txBody>
                    <a:bodyPr/>
                    <a:lstStyle/>
                    <a:p>
                      <a:pPr algn="l" fontAlgn="t"/>
                      <a:r>
                        <a:rPr lang="ja-JP" altLang="en-US" sz="1050" b="0" i="0" u="none" strike="noStrike">
                          <a:effectLst/>
                          <a:latin typeface="ＭＳ 明朝"/>
                        </a:rPr>
                        <a:t>　</a:t>
                      </a:r>
                    </a:p>
                  </a:txBody>
                  <a:tcPr marL="9525" marR="9525" marT="9525"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pPr algn="l" fontAlgn="t"/>
                      <a:endParaRPr lang="ja-JP" altLang="en-US" sz="1050" b="0" i="0" u="none" strike="noStrike">
                        <a:effectLst/>
                        <a:latin typeface="ＭＳ 明朝"/>
                      </a:endParaRPr>
                    </a:p>
                  </a:txBody>
                  <a:tcPr marL="9525" marR="9525" marT="9525" marB="0">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effectLst/>
                          <a:latin typeface="ＭＳ 明朝"/>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effectLst/>
                          <a:latin typeface="ＭＳ 明朝"/>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effectLst/>
                          <a:latin typeface="ＭＳ 明朝"/>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effectLst/>
                          <a:latin typeface="ＭＳ 明朝"/>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ja-JP" altLang="en-US" sz="1050" b="0" i="0" u="none" strike="noStrike">
                          <a:effectLst/>
                          <a:latin typeface="ＭＳ 明朝"/>
                        </a:rPr>
                        <a:t>　</a:t>
                      </a:r>
                    </a:p>
                  </a:txBody>
                  <a:tcPr marL="9525" marR="9525" marT="9525"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0975">
                <a:tc>
                  <a:txBody>
                    <a:bodyPr/>
                    <a:lstStyle/>
                    <a:p>
                      <a:pPr algn="l" fontAlgn="ctr"/>
                      <a:r>
                        <a:rPr lang="ja-JP" altLang="en-US" sz="1400" b="0" i="0" u="none" strike="noStrike">
                          <a:effectLst/>
                          <a:latin typeface="ＭＳ 明朝"/>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ctr"/>
                      <a:endParaRPr lang="ja-JP" altLang="en-US" sz="1400" b="0" i="0" u="none" strike="noStrike">
                        <a:effectLst/>
                        <a:latin typeface="ＭＳ 明朝"/>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effectLst/>
                          <a:latin typeface="ＭＳ 明朝"/>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effectLst/>
                          <a:latin typeface="ＭＳ 明朝"/>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7" name="円/楕円 6"/>
          <p:cNvSpPr/>
          <p:nvPr/>
        </p:nvSpPr>
        <p:spPr>
          <a:xfrm>
            <a:off x="4932040" y="3429000"/>
            <a:ext cx="3960440" cy="32403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179117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742950" marR="0" lvl="1" indent="-285750" algn="ctr" defTabSz="914400" rtl="0" eaLnBrk="1" fontAlgn="auto" latinLnBrk="0" hangingPunct="1">
              <a:lnSpc>
                <a:spcPct val="100000"/>
              </a:lnSpc>
              <a:spcBef>
                <a:spcPct val="20000"/>
              </a:spcBef>
              <a:spcAft>
                <a:spcPts val="0"/>
              </a:spcAft>
              <a:tabLst/>
              <a:defRPr/>
            </a:pPr>
            <a:r>
              <a:rPr kumimoji="1" lang="ja-JP" altLang="en-US" sz="3600" b="0" i="0" u="none" strike="noStrike" kern="1200" cap="none" spc="0" normalizeH="0" baseline="0" noProof="0" dirty="0" smtClean="0">
                <a:ln>
                  <a:noFill/>
                </a:ln>
                <a:solidFill>
                  <a:prstClr val="black"/>
                </a:solidFill>
                <a:effectLst/>
                <a:uLnTx/>
                <a:uFillTx/>
                <a:latin typeface="Calibri"/>
                <a:ea typeface="ＭＳ Ｐゴシック"/>
                <a:cs typeface="+mn-cs"/>
              </a:rPr>
              <a:t>体への負担の大きい仕事</a:t>
            </a:r>
            <a:r>
              <a:rPr kumimoji="1" lang="en-US" altLang="ja-JP" sz="3600" b="0" i="0" u="none" strike="noStrike" kern="1200" cap="none" spc="0" normalizeH="0" baseline="0" noProof="0" dirty="0" smtClean="0">
                <a:ln>
                  <a:noFill/>
                </a:ln>
                <a:solidFill>
                  <a:prstClr val="black"/>
                </a:solidFill>
                <a:effectLst/>
                <a:uLnTx/>
                <a:uFillTx/>
                <a:latin typeface="Calibri"/>
                <a:ea typeface="ＭＳ Ｐゴシック"/>
                <a:cs typeface="+mn-cs"/>
              </a:rPr>
              <a:t/>
            </a:r>
            <a:br>
              <a:rPr kumimoji="1" lang="en-US" altLang="ja-JP" sz="3600" b="0" i="0" u="none" strike="noStrike" kern="1200" cap="none" spc="0" normalizeH="0" baseline="0" noProof="0" dirty="0" smtClean="0">
                <a:ln>
                  <a:noFill/>
                </a:ln>
                <a:solidFill>
                  <a:prstClr val="black"/>
                </a:solidFill>
                <a:effectLst/>
                <a:uLnTx/>
                <a:uFillTx/>
                <a:latin typeface="Calibri"/>
                <a:ea typeface="ＭＳ Ｐゴシック"/>
                <a:cs typeface="+mn-cs"/>
              </a:rPr>
            </a:br>
            <a:r>
              <a:rPr kumimoji="1" lang="ja-JP" altLang="en-US" sz="3600" b="0" i="0" u="none" strike="noStrike" kern="1200" cap="none" spc="0" normalizeH="0" baseline="0" noProof="0" dirty="0" smtClean="0">
                <a:ln>
                  <a:noFill/>
                </a:ln>
                <a:solidFill>
                  <a:prstClr val="black"/>
                </a:solidFill>
                <a:effectLst/>
                <a:uLnTx/>
                <a:uFillTx/>
                <a:latin typeface="Calibri"/>
                <a:ea typeface="ＭＳ Ｐゴシック"/>
                <a:cs typeface="+mn-cs"/>
              </a:rPr>
              <a:t>＝</a:t>
            </a:r>
            <a:r>
              <a:rPr kumimoji="1" lang="ja-JP" altLang="en-US" sz="3600" b="0" i="0" u="none" strike="noStrike" kern="1200" cap="none" spc="0" normalizeH="0" baseline="0" noProof="0" dirty="0" smtClean="0">
                <a:ln>
                  <a:noFill/>
                </a:ln>
                <a:solidFill>
                  <a:srgbClr val="FF0000"/>
                </a:solidFill>
                <a:effectLst/>
                <a:uLnTx/>
                <a:uFillTx/>
                <a:latin typeface="Calibri"/>
                <a:ea typeface="ＭＳ Ｐゴシック"/>
                <a:cs typeface="+mn-cs"/>
              </a:rPr>
              <a:t>「高負担業務」</a:t>
            </a:r>
            <a:r>
              <a:rPr kumimoji="1" lang="ja-JP" altLang="en-US" sz="3600" b="0" i="0" u="none" strike="noStrike" kern="1200" cap="none" spc="0" normalizeH="0" baseline="0" noProof="0" dirty="0" smtClean="0">
                <a:ln>
                  <a:noFill/>
                </a:ln>
                <a:solidFill>
                  <a:schemeClr val="tx1"/>
                </a:solidFill>
                <a:effectLst/>
                <a:uLnTx/>
                <a:uFillTx/>
                <a:latin typeface="Calibri"/>
                <a:ea typeface="ＭＳ Ｐゴシック"/>
                <a:cs typeface="+mn-cs"/>
              </a:rPr>
              <a:t>の例</a:t>
            </a:r>
            <a:endParaRPr kumimoji="1" lang="ja-JP" altLang="en-US" sz="2400" dirty="0">
              <a:solidFill>
                <a:schemeClr val="tx1"/>
              </a:solidFill>
            </a:endParaRPr>
          </a:p>
        </p:txBody>
      </p:sp>
      <p:sp>
        <p:nvSpPr>
          <p:cNvPr id="3" name="コンテンツ プレースホルダー 2"/>
          <p:cNvSpPr>
            <a:spLocks noGrp="1"/>
          </p:cNvSpPr>
          <p:nvPr>
            <p:ph idx="1"/>
          </p:nvPr>
        </p:nvSpPr>
        <p:spPr>
          <a:xfrm>
            <a:off x="251520" y="1600200"/>
            <a:ext cx="8640960" cy="4525963"/>
          </a:xfrm>
        </p:spPr>
        <p:txBody>
          <a:bodyPr>
            <a:normAutofit lnSpcReduction="10000"/>
          </a:bodyPr>
          <a:lstStyle/>
          <a:p>
            <a:r>
              <a:rPr lang="ja-JP" altLang="en-US" dirty="0" smtClean="0"/>
              <a:t>極端に暑いところ・極端に寒いところでの作業</a:t>
            </a:r>
            <a:endParaRPr lang="en-US" altLang="ja-JP" dirty="0" smtClean="0"/>
          </a:p>
          <a:p>
            <a:endParaRPr lang="en-US" altLang="ja-JP" dirty="0" smtClean="0"/>
          </a:p>
          <a:p>
            <a:r>
              <a:rPr lang="ja-JP" altLang="en-US" dirty="0" smtClean="0"/>
              <a:t>急に力まないといけない作業、例えば重量物（概ね</a:t>
            </a:r>
            <a:r>
              <a:rPr lang="en-US" altLang="ja-JP" dirty="0" smtClean="0"/>
              <a:t>20㎏</a:t>
            </a:r>
            <a:r>
              <a:rPr lang="ja-JP" altLang="en-US" dirty="0" smtClean="0"/>
              <a:t>程度）を持ち運ぶ作業</a:t>
            </a:r>
            <a:endParaRPr lang="en-US" altLang="ja-JP" dirty="0" smtClean="0"/>
          </a:p>
          <a:p>
            <a:endParaRPr kumimoji="1" lang="en-US" altLang="ja-JP" dirty="0" smtClean="0"/>
          </a:p>
          <a:p>
            <a:r>
              <a:rPr kumimoji="1" lang="ja-JP" altLang="en-US" dirty="0" smtClean="0"/>
              <a:t>深夜勤務（</a:t>
            </a:r>
            <a:r>
              <a:rPr kumimoji="1" lang="en-US" altLang="ja-JP" dirty="0" smtClean="0"/>
              <a:t>22</a:t>
            </a:r>
            <a:r>
              <a:rPr kumimoji="1" lang="ja-JP" altLang="en-US" dirty="0" smtClean="0"/>
              <a:t>時～</a:t>
            </a:r>
            <a:r>
              <a:rPr kumimoji="1" lang="en-US" altLang="ja-JP" dirty="0" smtClean="0"/>
              <a:t>5</a:t>
            </a:r>
            <a:r>
              <a:rPr kumimoji="1" lang="ja-JP" altLang="en-US" dirty="0" smtClean="0"/>
              <a:t>時）、交代制勤務</a:t>
            </a:r>
            <a:endParaRPr kumimoji="1" lang="en-US" altLang="ja-JP" dirty="0" smtClean="0"/>
          </a:p>
          <a:p>
            <a:endParaRPr kumimoji="1" lang="en-US" altLang="ja-JP" dirty="0" smtClean="0"/>
          </a:p>
          <a:p>
            <a:r>
              <a:rPr kumimoji="1" lang="ja-JP" altLang="en-US" dirty="0" smtClean="0"/>
              <a:t>休憩がほとんど取れない作業</a:t>
            </a:r>
            <a:endParaRPr kumimoji="1" lang="en-US" altLang="ja-JP" dirty="0" smtClean="0"/>
          </a:p>
          <a:p>
            <a:endParaRPr kumimoji="1" lang="en-US" altLang="ja-JP" dirty="0" smtClean="0"/>
          </a:p>
        </p:txBody>
      </p:sp>
      <p:sp>
        <p:nvSpPr>
          <p:cNvPr id="4" name="正方形/長方形 3"/>
          <p:cNvSpPr/>
          <p:nvPr/>
        </p:nvSpPr>
        <p:spPr>
          <a:xfrm>
            <a:off x="5004048" y="5733256"/>
            <a:ext cx="374441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rgbClr val="FFFF00"/>
                </a:solidFill>
              </a:rPr>
              <a:t>主に血圧や糖尿病が</a:t>
            </a:r>
            <a:endParaRPr lang="en-US" altLang="ja-JP" sz="2800" dirty="0" smtClean="0">
              <a:solidFill>
                <a:srgbClr val="FFFF00"/>
              </a:solidFill>
            </a:endParaRPr>
          </a:p>
          <a:p>
            <a:pPr algn="ctr"/>
            <a:r>
              <a:rPr lang="ja-JP" altLang="en-US" sz="2800" dirty="0" smtClean="0">
                <a:solidFill>
                  <a:srgbClr val="FFFF00"/>
                </a:solidFill>
              </a:rPr>
              <a:t>悪くなる</a:t>
            </a:r>
            <a:endParaRPr lang="ja-JP" altLang="en-US" sz="2800" dirty="0">
              <a:solidFill>
                <a:srgbClr val="FFFF00"/>
              </a:solidFill>
            </a:endParaRPr>
          </a:p>
        </p:txBody>
      </p:sp>
    </p:spTree>
    <p:extLst>
      <p:ext uri="{BB962C8B-B14F-4D97-AF65-F5344CB8AC3E}">
        <p14:creationId xmlns:p14="http://schemas.microsoft.com/office/powerpoint/2010/main" val="610259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742950" marR="0" lvl="1" indent="-285750" algn="ctr" defTabSz="914400" rtl="0" eaLnBrk="1" fontAlgn="auto" latinLnBrk="0" hangingPunct="1">
              <a:lnSpc>
                <a:spcPct val="100000"/>
              </a:lnSpc>
              <a:spcBef>
                <a:spcPct val="20000"/>
              </a:spcBef>
              <a:spcAft>
                <a:spcPts val="0"/>
              </a:spcAft>
              <a:tabLst/>
              <a:defRPr/>
            </a:pPr>
            <a:r>
              <a:rPr kumimoji="1" lang="ja-JP" altLang="en-US" sz="3600" kern="1200" dirty="0">
                <a:solidFill>
                  <a:prstClr val="black"/>
                </a:solidFill>
                <a:latin typeface="Calibri"/>
                <a:ea typeface="ＭＳ Ｐゴシック"/>
                <a:cs typeface="+mn-cs"/>
              </a:rPr>
              <a:t>事故を引き起こす</a:t>
            </a:r>
            <a:r>
              <a:rPr kumimoji="1" lang="ja-JP" altLang="en-US" sz="3600" b="0" i="0" u="none" strike="noStrike" kern="1200" cap="none" spc="0" normalizeH="0" baseline="0" noProof="0" dirty="0" smtClean="0">
                <a:ln>
                  <a:noFill/>
                </a:ln>
                <a:solidFill>
                  <a:prstClr val="black"/>
                </a:solidFill>
                <a:effectLst/>
                <a:uLnTx/>
                <a:uFillTx/>
                <a:latin typeface="Calibri"/>
                <a:ea typeface="ＭＳ Ｐゴシック"/>
                <a:cs typeface="+mn-cs"/>
              </a:rPr>
              <a:t>仕事</a:t>
            </a:r>
            <a:r>
              <a:rPr kumimoji="1" lang="en-US" altLang="ja-JP" sz="3600" b="0" i="0" u="none" strike="noStrike" kern="1200" cap="none" spc="0" normalizeH="0" baseline="0" noProof="0" dirty="0" smtClean="0">
                <a:ln>
                  <a:noFill/>
                </a:ln>
                <a:solidFill>
                  <a:prstClr val="black"/>
                </a:solidFill>
                <a:effectLst/>
                <a:uLnTx/>
                <a:uFillTx/>
                <a:latin typeface="Calibri"/>
                <a:ea typeface="ＭＳ Ｐゴシック"/>
                <a:cs typeface="+mn-cs"/>
              </a:rPr>
              <a:t/>
            </a:r>
            <a:br>
              <a:rPr kumimoji="1" lang="en-US" altLang="ja-JP" sz="3600" b="0" i="0" u="none" strike="noStrike" kern="1200" cap="none" spc="0" normalizeH="0" baseline="0" noProof="0" dirty="0" smtClean="0">
                <a:ln>
                  <a:noFill/>
                </a:ln>
                <a:solidFill>
                  <a:prstClr val="black"/>
                </a:solidFill>
                <a:effectLst/>
                <a:uLnTx/>
                <a:uFillTx/>
                <a:latin typeface="Calibri"/>
                <a:ea typeface="ＭＳ Ｐゴシック"/>
                <a:cs typeface="+mn-cs"/>
              </a:rPr>
            </a:br>
            <a:r>
              <a:rPr kumimoji="1" lang="ja-JP" altLang="en-US" sz="3600" b="0" i="0" u="none" strike="noStrike" kern="1200" cap="none" spc="0" normalizeH="0" baseline="0" noProof="0" dirty="0" smtClean="0">
                <a:ln>
                  <a:noFill/>
                </a:ln>
                <a:solidFill>
                  <a:prstClr val="black"/>
                </a:solidFill>
                <a:effectLst/>
                <a:uLnTx/>
                <a:uFillTx/>
                <a:latin typeface="Calibri"/>
                <a:ea typeface="ＭＳ Ｐゴシック"/>
                <a:cs typeface="+mn-cs"/>
              </a:rPr>
              <a:t>＝</a:t>
            </a:r>
            <a:r>
              <a:rPr kumimoji="1" lang="ja-JP" altLang="en-US" sz="3600" b="0" i="0" u="none" strike="noStrike" kern="1200" cap="none" spc="0" normalizeH="0" baseline="0" noProof="0" dirty="0" smtClean="0">
                <a:ln>
                  <a:noFill/>
                </a:ln>
                <a:solidFill>
                  <a:srgbClr val="FF0000"/>
                </a:solidFill>
                <a:effectLst/>
                <a:uLnTx/>
                <a:uFillTx/>
                <a:latin typeface="Calibri"/>
                <a:ea typeface="ＭＳ Ｐゴシック"/>
                <a:cs typeface="+mn-cs"/>
              </a:rPr>
              <a:t>「高危険業務」</a:t>
            </a:r>
            <a:r>
              <a:rPr kumimoji="1" lang="ja-JP" altLang="en-US" sz="3600" b="0" i="0" u="none" strike="noStrike" kern="1200" cap="none" spc="0" normalizeH="0" baseline="0" noProof="0" dirty="0" smtClean="0">
                <a:ln>
                  <a:noFill/>
                </a:ln>
                <a:solidFill>
                  <a:schemeClr val="tx1"/>
                </a:solidFill>
                <a:effectLst/>
                <a:uLnTx/>
                <a:uFillTx/>
                <a:latin typeface="Calibri"/>
                <a:ea typeface="ＭＳ Ｐゴシック"/>
                <a:cs typeface="+mn-cs"/>
              </a:rPr>
              <a:t>の例</a:t>
            </a:r>
            <a:endParaRPr kumimoji="1" lang="ja-JP" altLang="en-US" sz="2400" dirty="0">
              <a:solidFill>
                <a:schemeClr val="tx1"/>
              </a:solidFill>
            </a:endParaRPr>
          </a:p>
        </p:txBody>
      </p:sp>
      <p:sp>
        <p:nvSpPr>
          <p:cNvPr id="3" name="コンテンツ プレースホルダー 2"/>
          <p:cNvSpPr>
            <a:spLocks noGrp="1"/>
          </p:cNvSpPr>
          <p:nvPr>
            <p:ph idx="1"/>
          </p:nvPr>
        </p:nvSpPr>
        <p:spPr>
          <a:xfrm>
            <a:off x="251520" y="1600200"/>
            <a:ext cx="8640960" cy="4525963"/>
          </a:xfrm>
        </p:spPr>
        <p:txBody>
          <a:bodyPr>
            <a:normAutofit/>
          </a:bodyPr>
          <a:lstStyle/>
          <a:p>
            <a:r>
              <a:rPr lang="ja-JP" altLang="en-US" dirty="0"/>
              <a:t>高所作業</a:t>
            </a:r>
            <a:r>
              <a:rPr lang="ja-JP" altLang="en-US" dirty="0" smtClean="0"/>
              <a:t>、ひとり作業</a:t>
            </a:r>
            <a:endParaRPr lang="en-US" altLang="ja-JP" dirty="0" smtClean="0"/>
          </a:p>
          <a:p>
            <a:endParaRPr lang="en-US" altLang="ja-JP" dirty="0" smtClean="0"/>
          </a:p>
          <a:p>
            <a:r>
              <a:rPr lang="ja-JP" altLang="en-US" dirty="0" smtClean="0"/>
              <a:t>自動車</a:t>
            </a:r>
            <a:r>
              <a:rPr lang="ja-JP" altLang="en-US" dirty="0"/>
              <a:t>運転</a:t>
            </a:r>
            <a:endParaRPr lang="en-US" altLang="ja-JP" dirty="0" smtClean="0"/>
          </a:p>
          <a:p>
            <a:endParaRPr kumimoji="1" lang="en-US" altLang="ja-JP" dirty="0" smtClean="0"/>
          </a:p>
          <a:p>
            <a:r>
              <a:rPr lang="ja-JP" altLang="en-US" dirty="0" smtClean="0"/>
              <a:t>重機運転（クレーンなど）</a:t>
            </a:r>
            <a:endParaRPr kumimoji="1" lang="en-US" altLang="ja-JP" dirty="0" smtClean="0"/>
          </a:p>
          <a:p>
            <a:endParaRPr kumimoji="1" lang="en-US" altLang="ja-JP" dirty="0" smtClean="0"/>
          </a:p>
          <a:p>
            <a:r>
              <a:rPr lang="ja-JP" altLang="en-US" dirty="0"/>
              <a:t>チェーンソーなどの利用</a:t>
            </a:r>
            <a:endParaRPr kumimoji="1" lang="en-US" altLang="ja-JP" dirty="0" smtClean="0"/>
          </a:p>
          <a:p>
            <a:endParaRPr kumimoji="1" lang="en-US" altLang="ja-JP" dirty="0" smtClean="0"/>
          </a:p>
        </p:txBody>
      </p:sp>
      <p:sp>
        <p:nvSpPr>
          <p:cNvPr id="4" name="正方形/長方形 3"/>
          <p:cNvSpPr/>
          <p:nvPr/>
        </p:nvSpPr>
        <p:spPr>
          <a:xfrm>
            <a:off x="5004048" y="5733256"/>
            <a:ext cx="374441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FFFF00"/>
                </a:solidFill>
              </a:rPr>
              <a:t>気を失うことに</a:t>
            </a:r>
            <a:r>
              <a:rPr lang="ja-JP" altLang="en-US" sz="2800" dirty="0" smtClean="0">
                <a:solidFill>
                  <a:srgbClr val="FFFF00"/>
                </a:solidFill>
              </a:rPr>
              <a:t>よって</a:t>
            </a:r>
            <a:endParaRPr lang="en-US" altLang="ja-JP" sz="2800" dirty="0" smtClean="0">
              <a:solidFill>
                <a:srgbClr val="FFFF00"/>
              </a:solidFill>
            </a:endParaRPr>
          </a:p>
          <a:p>
            <a:pPr algn="ctr"/>
            <a:r>
              <a:rPr lang="ja-JP" altLang="en-US" sz="2800" dirty="0">
                <a:solidFill>
                  <a:srgbClr val="FFFF00"/>
                </a:solidFill>
              </a:rPr>
              <a:t>事故</a:t>
            </a:r>
            <a:r>
              <a:rPr lang="ja-JP" altLang="en-US" sz="2800" dirty="0" smtClean="0">
                <a:solidFill>
                  <a:srgbClr val="FFFF00"/>
                </a:solidFill>
              </a:rPr>
              <a:t>を引き起こす</a:t>
            </a:r>
            <a:endParaRPr lang="en-US" altLang="ja-JP" sz="2800" dirty="0" smtClean="0">
              <a:solidFill>
                <a:srgbClr val="FFFF00"/>
              </a:solidFill>
            </a:endParaRPr>
          </a:p>
        </p:txBody>
      </p:sp>
    </p:spTree>
    <p:extLst>
      <p:ext uri="{BB962C8B-B14F-4D97-AF65-F5344CB8AC3E}">
        <p14:creationId xmlns:p14="http://schemas.microsoft.com/office/powerpoint/2010/main" val="2570256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3600</TotalTime>
  <Words>1838</Words>
  <Application>Microsoft Office PowerPoint</Application>
  <PresentationFormat>画面に合わせる (4:3)</PresentationFormat>
  <Paragraphs>413</Paragraphs>
  <Slides>32</Slides>
  <Notes>1</Notes>
  <HiddenSlides>0</HiddenSlides>
  <MMClips>0</MMClips>
  <ScaleCrop>false</ScaleCrop>
  <HeadingPairs>
    <vt:vector size="4" baseType="variant">
      <vt:variant>
        <vt:lpstr>テーマ</vt:lpstr>
      </vt:variant>
      <vt:variant>
        <vt:i4>3</vt:i4>
      </vt:variant>
      <vt:variant>
        <vt:lpstr>スライド タイトル</vt:lpstr>
      </vt:variant>
      <vt:variant>
        <vt:i4>32</vt:i4>
      </vt:variant>
    </vt:vector>
  </HeadingPairs>
  <TitlesOfParts>
    <vt:vector size="35" baseType="lpstr">
      <vt:lpstr>Office ​​テーマ</vt:lpstr>
      <vt:lpstr>1_Office ​​テーマ</vt:lpstr>
      <vt:lpstr>2_Office ​​テーマ</vt:lpstr>
      <vt:lpstr>健康管理・職務適性 ～良好事例の収集と改善計画のグループワーク～</vt:lpstr>
      <vt:lpstr>本研修の目的</vt:lpstr>
      <vt:lpstr>みなさまが実施してきたこと</vt:lpstr>
      <vt:lpstr>健康診断について （おさらい）</vt:lpstr>
      <vt:lpstr>１F内での健康診断の目的・意義</vt:lpstr>
      <vt:lpstr>精度の高い健康診断の 職務適性チェックを行うために</vt:lpstr>
      <vt:lpstr>職務情報提供書</vt:lpstr>
      <vt:lpstr>体への負担の大きい仕事 ＝「高負担業務」の例</vt:lpstr>
      <vt:lpstr>事故を引き起こす仕事 ＝「高危険業務」の例</vt:lpstr>
      <vt:lpstr>健康管理体制アクションチェックリスト</vt:lpstr>
      <vt:lpstr>健康管理体制AC　Ver. 1.0 で 採り上げられている項目（12/17）</vt:lpstr>
      <vt:lpstr>健康診断アンケート</vt:lpstr>
      <vt:lpstr>健康管理の受診対応（回収１３）</vt:lpstr>
      <vt:lpstr>健康診断の就業上の判定医師</vt:lpstr>
      <vt:lpstr>就業判定医の情報提供</vt:lpstr>
      <vt:lpstr>健康管理の対応範囲</vt:lpstr>
      <vt:lpstr>健康管理上注目している疾患</vt:lpstr>
      <vt:lpstr>就業上の意見が医師からあった場合</vt:lpstr>
      <vt:lpstr>健康管理に関連した改善活動</vt:lpstr>
      <vt:lpstr>困りごとや要望</vt:lpstr>
      <vt:lpstr>個人ワーク　‐１-</vt:lpstr>
      <vt:lpstr>良好事例の紹介</vt:lpstr>
      <vt:lpstr>他社の取り組み例</vt:lpstr>
      <vt:lpstr>就業措置の対象者</vt:lpstr>
      <vt:lpstr>就業配慮に該当する作業内容</vt:lpstr>
      <vt:lpstr>判定ランク</vt:lpstr>
      <vt:lpstr>個人ワークの解説 ～良好事例の紹介～</vt:lpstr>
      <vt:lpstr>グループワーク</vt:lpstr>
      <vt:lpstr>アイスブレーク</vt:lpstr>
      <vt:lpstr>発表</vt:lpstr>
      <vt:lpstr>個人ワーク</vt:lpstr>
      <vt:lpstr>質疑・応答</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熱中症 ～良好事例の収集と自社での改善計画～</dc:title>
  <dc:creator>立石</dc:creator>
  <cp:lastModifiedBy>立石</cp:lastModifiedBy>
  <cp:revision>61</cp:revision>
  <cp:lastPrinted>2014-07-03T03:10:53Z</cp:lastPrinted>
  <dcterms:created xsi:type="dcterms:W3CDTF">2014-03-26T01:07:22Z</dcterms:created>
  <dcterms:modified xsi:type="dcterms:W3CDTF">2014-08-18T10:56:08Z</dcterms:modified>
</cp:coreProperties>
</file>