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64" r:id="rId6"/>
    <p:sldId id="260" r:id="rId7"/>
    <p:sldId id="262" r:id="rId8"/>
    <p:sldId id="261" r:id="rId9"/>
    <p:sldId id="259" r:id="rId10"/>
    <p:sldId id="267"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9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Kota%20Fukai\Documents\&#30740;&#31350;\1F&#12493;&#12483;&#12488;&#12527;&#12540;&#12463;&#30740;&#31350;&#20250;\&#23506;&#20919;&#26178;&#12398;&#20581;&#24247;&#31649;&#29702;\&#24179;&#22343;&#27671;&#282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endParaRPr lang="ja-JP"/>
          </a:p>
        </c:rich>
      </c:tx>
      <c:layout/>
      <c:overlay val="0"/>
    </c:title>
    <c:autoTitleDeleted val="0"/>
    <c:plotArea>
      <c:layout/>
      <c:lineChart>
        <c:grouping val="standard"/>
        <c:varyColors val="0"/>
        <c:ser>
          <c:idx val="0"/>
          <c:order val="0"/>
          <c:tx>
            <c:strRef>
              <c:f>Sheet1!$B$1</c:f>
              <c:strCache>
                <c:ptCount val="1"/>
                <c:pt idx="0">
                  <c:v>平均気温</c:v>
                </c:pt>
              </c:strCache>
            </c:strRef>
          </c:tx>
          <c:cat>
            <c:strRef>
              <c:f>Sheet1!$A$2:$A$16</c:f>
              <c:strCache>
                <c:ptCount val="15"/>
                <c:pt idx="0">
                  <c:v>11月 上旬</c:v>
                </c:pt>
                <c:pt idx="1">
                  <c:v>11月 中旬</c:v>
                </c:pt>
                <c:pt idx="2">
                  <c:v>11月 下旬</c:v>
                </c:pt>
                <c:pt idx="3">
                  <c:v>12月 上旬</c:v>
                </c:pt>
                <c:pt idx="4">
                  <c:v>12月 中旬</c:v>
                </c:pt>
                <c:pt idx="5">
                  <c:v>12月 下旬</c:v>
                </c:pt>
                <c:pt idx="6">
                  <c:v>1月 上旬</c:v>
                </c:pt>
                <c:pt idx="7">
                  <c:v>1月 中旬</c:v>
                </c:pt>
                <c:pt idx="8">
                  <c:v>1月 下旬</c:v>
                </c:pt>
                <c:pt idx="9">
                  <c:v>2月 上旬</c:v>
                </c:pt>
                <c:pt idx="10">
                  <c:v>2月 中旬</c:v>
                </c:pt>
                <c:pt idx="11">
                  <c:v>2月 下旬</c:v>
                </c:pt>
                <c:pt idx="12">
                  <c:v>3月 上旬</c:v>
                </c:pt>
                <c:pt idx="13">
                  <c:v>3月 中旬</c:v>
                </c:pt>
                <c:pt idx="14">
                  <c:v>3月 下旬</c:v>
                </c:pt>
              </c:strCache>
            </c:strRef>
          </c:cat>
          <c:val>
            <c:numRef>
              <c:f>Sheet1!$B$2:$B$16</c:f>
              <c:numCache>
                <c:formatCode>0.0_ </c:formatCode>
                <c:ptCount val="15"/>
                <c:pt idx="0">
                  <c:v>12.1</c:v>
                </c:pt>
                <c:pt idx="1">
                  <c:v>10.3</c:v>
                </c:pt>
                <c:pt idx="2">
                  <c:v>8.4</c:v>
                </c:pt>
                <c:pt idx="3">
                  <c:v>7</c:v>
                </c:pt>
                <c:pt idx="4">
                  <c:v>5.5</c:v>
                </c:pt>
                <c:pt idx="5">
                  <c:v>4.5999999999999996</c:v>
                </c:pt>
                <c:pt idx="6">
                  <c:v>3.5</c:v>
                </c:pt>
                <c:pt idx="7">
                  <c:v>2.7</c:v>
                </c:pt>
                <c:pt idx="8">
                  <c:v>2.6</c:v>
                </c:pt>
                <c:pt idx="9">
                  <c:v>2.5</c:v>
                </c:pt>
                <c:pt idx="10">
                  <c:v>3.1</c:v>
                </c:pt>
                <c:pt idx="11">
                  <c:v>3.5</c:v>
                </c:pt>
                <c:pt idx="12">
                  <c:v>4.3</c:v>
                </c:pt>
                <c:pt idx="13">
                  <c:v>5.7</c:v>
                </c:pt>
                <c:pt idx="14">
                  <c:v>6.5</c:v>
                </c:pt>
              </c:numCache>
            </c:numRef>
          </c:val>
          <c:smooth val="0"/>
        </c:ser>
        <c:ser>
          <c:idx val="1"/>
          <c:order val="1"/>
          <c:tx>
            <c:strRef>
              <c:f>Sheet1!$C$1</c:f>
              <c:strCache>
                <c:ptCount val="1"/>
                <c:pt idx="0">
                  <c:v>最高気温</c:v>
                </c:pt>
              </c:strCache>
            </c:strRef>
          </c:tx>
          <c:cat>
            <c:strRef>
              <c:f>Sheet1!$A$2:$A$16</c:f>
              <c:strCache>
                <c:ptCount val="15"/>
                <c:pt idx="0">
                  <c:v>11月 上旬</c:v>
                </c:pt>
                <c:pt idx="1">
                  <c:v>11月 中旬</c:v>
                </c:pt>
                <c:pt idx="2">
                  <c:v>11月 下旬</c:v>
                </c:pt>
                <c:pt idx="3">
                  <c:v>12月 上旬</c:v>
                </c:pt>
                <c:pt idx="4">
                  <c:v>12月 中旬</c:v>
                </c:pt>
                <c:pt idx="5">
                  <c:v>12月 下旬</c:v>
                </c:pt>
                <c:pt idx="6">
                  <c:v>1月 上旬</c:v>
                </c:pt>
                <c:pt idx="7">
                  <c:v>1月 中旬</c:v>
                </c:pt>
                <c:pt idx="8">
                  <c:v>1月 下旬</c:v>
                </c:pt>
                <c:pt idx="9">
                  <c:v>2月 上旬</c:v>
                </c:pt>
                <c:pt idx="10">
                  <c:v>2月 中旬</c:v>
                </c:pt>
                <c:pt idx="11">
                  <c:v>2月 下旬</c:v>
                </c:pt>
                <c:pt idx="12">
                  <c:v>3月 上旬</c:v>
                </c:pt>
                <c:pt idx="13">
                  <c:v>3月 中旬</c:v>
                </c:pt>
                <c:pt idx="14">
                  <c:v>3月 下旬</c:v>
                </c:pt>
              </c:strCache>
            </c:strRef>
          </c:cat>
          <c:val>
            <c:numRef>
              <c:f>Sheet1!$C$2:$C$16</c:f>
              <c:numCache>
                <c:formatCode>0.0_ </c:formatCode>
                <c:ptCount val="15"/>
                <c:pt idx="0">
                  <c:v>17.100000000000001</c:v>
                </c:pt>
                <c:pt idx="1">
                  <c:v>15.5</c:v>
                </c:pt>
                <c:pt idx="2">
                  <c:v>13.6</c:v>
                </c:pt>
                <c:pt idx="3">
                  <c:v>12.1</c:v>
                </c:pt>
                <c:pt idx="4">
                  <c:v>10.5</c:v>
                </c:pt>
                <c:pt idx="5">
                  <c:v>9.5</c:v>
                </c:pt>
                <c:pt idx="6">
                  <c:v>8.4</c:v>
                </c:pt>
                <c:pt idx="7">
                  <c:v>7.5</c:v>
                </c:pt>
                <c:pt idx="8">
                  <c:v>7.4</c:v>
                </c:pt>
                <c:pt idx="9">
                  <c:v>7.5</c:v>
                </c:pt>
                <c:pt idx="10">
                  <c:v>7.7</c:v>
                </c:pt>
                <c:pt idx="11">
                  <c:v>8.4</c:v>
                </c:pt>
                <c:pt idx="12">
                  <c:v>9</c:v>
                </c:pt>
                <c:pt idx="13">
                  <c:v>10.6</c:v>
                </c:pt>
                <c:pt idx="14">
                  <c:v>11</c:v>
                </c:pt>
              </c:numCache>
            </c:numRef>
          </c:val>
          <c:smooth val="0"/>
        </c:ser>
        <c:ser>
          <c:idx val="2"/>
          <c:order val="2"/>
          <c:tx>
            <c:strRef>
              <c:f>Sheet1!$D$1</c:f>
              <c:strCache>
                <c:ptCount val="1"/>
                <c:pt idx="0">
                  <c:v>最低気温</c:v>
                </c:pt>
              </c:strCache>
            </c:strRef>
          </c:tx>
          <c:cat>
            <c:strRef>
              <c:f>Sheet1!$A$2:$A$16</c:f>
              <c:strCache>
                <c:ptCount val="15"/>
                <c:pt idx="0">
                  <c:v>11月 上旬</c:v>
                </c:pt>
                <c:pt idx="1">
                  <c:v>11月 中旬</c:v>
                </c:pt>
                <c:pt idx="2">
                  <c:v>11月 下旬</c:v>
                </c:pt>
                <c:pt idx="3">
                  <c:v>12月 上旬</c:v>
                </c:pt>
                <c:pt idx="4">
                  <c:v>12月 中旬</c:v>
                </c:pt>
                <c:pt idx="5">
                  <c:v>12月 下旬</c:v>
                </c:pt>
                <c:pt idx="6">
                  <c:v>1月 上旬</c:v>
                </c:pt>
                <c:pt idx="7">
                  <c:v>1月 中旬</c:v>
                </c:pt>
                <c:pt idx="8">
                  <c:v>1月 下旬</c:v>
                </c:pt>
                <c:pt idx="9">
                  <c:v>2月 上旬</c:v>
                </c:pt>
                <c:pt idx="10">
                  <c:v>2月 中旬</c:v>
                </c:pt>
                <c:pt idx="11">
                  <c:v>2月 下旬</c:v>
                </c:pt>
                <c:pt idx="12">
                  <c:v>3月 上旬</c:v>
                </c:pt>
                <c:pt idx="13">
                  <c:v>3月 中旬</c:v>
                </c:pt>
                <c:pt idx="14">
                  <c:v>3月 下旬</c:v>
                </c:pt>
              </c:strCache>
            </c:strRef>
          </c:cat>
          <c:val>
            <c:numRef>
              <c:f>Sheet1!$D$2:$D$16</c:f>
              <c:numCache>
                <c:formatCode>0.0_ </c:formatCode>
                <c:ptCount val="15"/>
                <c:pt idx="0">
                  <c:v>7.3</c:v>
                </c:pt>
                <c:pt idx="1">
                  <c:v>5.3</c:v>
                </c:pt>
                <c:pt idx="2">
                  <c:v>3.2</c:v>
                </c:pt>
                <c:pt idx="3">
                  <c:v>2</c:v>
                </c:pt>
                <c:pt idx="4">
                  <c:v>0.5</c:v>
                </c:pt>
                <c:pt idx="5">
                  <c:v>-0.4</c:v>
                </c:pt>
                <c:pt idx="6">
                  <c:v>-1.4</c:v>
                </c:pt>
                <c:pt idx="7">
                  <c:v>-2</c:v>
                </c:pt>
                <c:pt idx="8">
                  <c:v>-2.2999999999999998</c:v>
                </c:pt>
                <c:pt idx="9">
                  <c:v>-2.4</c:v>
                </c:pt>
                <c:pt idx="10">
                  <c:v>-1.6</c:v>
                </c:pt>
                <c:pt idx="11">
                  <c:v>-1</c:v>
                </c:pt>
                <c:pt idx="12">
                  <c:v>-0.5</c:v>
                </c:pt>
                <c:pt idx="13">
                  <c:v>0.7</c:v>
                </c:pt>
                <c:pt idx="14">
                  <c:v>1.7</c:v>
                </c:pt>
              </c:numCache>
            </c:numRef>
          </c:val>
          <c:smooth val="0"/>
        </c:ser>
        <c:dLbls>
          <c:showLegendKey val="0"/>
          <c:showVal val="0"/>
          <c:showCatName val="0"/>
          <c:showSerName val="0"/>
          <c:showPercent val="0"/>
          <c:showBubbleSize val="0"/>
        </c:dLbls>
        <c:marker val="1"/>
        <c:smooth val="0"/>
        <c:axId val="91600000"/>
        <c:axId val="91601536"/>
      </c:lineChart>
      <c:catAx>
        <c:axId val="91600000"/>
        <c:scaling>
          <c:orientation val="minMax"/>
        </c:scaling>
        <c:delete val="0"/>
        <c:axPos val="b"/>
        <c:majorTickMark val="none"/>
        <c:minorTickMark val="none"/>
        <c:tickLblPos val="nextTo"/>
        <c:crossAx val="91601536"/>
        <c:crosses val="autoZero"/>
        <c:auto val="1"/>
        <c:lblAlgn val="ctr"/>
        <c:lblOffset val="100"/>
        <c:noMultiLvlLbl val="0"/>
      </c:catAx>
      <c:valAx>
        <c:axId val="91601536"/>
        <c:scaling>
          <c:orientation val="minMax"/>
        </c:scaling>
        <c:delete val="0"/>
        <c:axPos val="l"/>
        <c:majorGridlines/>
        <c:numFmt formatCode="0.0_ " sourceLinked="1"/>
        <c:majorTickMark val="none"/>
        <c:minorTickMark val="none"/>
        <c:tickLblPos val="nextTo"/>
        <c:crossAx val="91600000"/>
        <c:crosses val="autoZero"/>
        <c:crossBetween val="between"/>
      </c:valAx>
      <c:dTable>
        <c:showHorzBorder val="1"/>
        <c:showVertBorder val="1"/>
        <c:showOutline val="1"/>
        <c:showKeys val="1"/>
        <c:txPr>
          <a:bodyPr/>
          <a:lstStyle/>
          <a:p>
            <a:pPr rtl="0">
              <a:defRPr sz="1400"/>
            </a:pPr>
            <a:endParaRPr lang="ja-JP"/>
          </a:p>
        </c:txPr>
      </c:dTable>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0.1675</cdr:x>
      <cdr:y>0.26088</cdr:y>
    </cdr:from>
    <cdr:to>
      <cdr:x>0.29</cdr:x>
      <cdr:y>0.32452</cdr:y>
    </cdr:to>
    <cdr:sp macro="" textlink="">
      <cdr:nvSpPr>
        <cdr:cNvPr id="2" name="テキスト ボックス 1"/>
        <cdr:cNvSpPr txBox="1"/>
      </cdr:nvSpPr>
      <cdr:spPr>
        <a:xfrm xmlns:a="http://schemas.openxmlformats.org/drawingml/2006/main">
          <a:off x="1378496" y="1180728"/>
          <a:ext cx="1008112"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ja-JP" altLang="en-US" sz="1100" dirty="0" smtClean="0"/>
            <a:t>平均気温</a:t>
          </a:r>
          <a:endParaRPr lang="ja-JP" altLang="en-US" sz="1100" dirty="0"/>
        </a:p>
      </cdr:txBody>
    </cdr:sp>
  </cdr:relSizeAnchor>
  <cdr:relSizeAnchor xmlns:cdr="http://schemas.openxmlformats.org/drawingml/2006/chartDrawing">
    <cdr:from>
      <cdr:x>0.1675</cdr:x>
      <cdr:y>0.1336</cdr:y>
    </cdr:from>
    <cdr:to>
      <cdr:x>0.29</cdr:x>
      <cdr:y>0.19724</cdr:y>
    </cdr:to>
    <cdr:sp macro="" textlink="">
      <cdr:nvSpPr>
        <cdr:cNvPr id="3" name="テキスト ボックス 1"/>
        <cdr:cNvSpPr txBox="1"/>
      </cdr:nvSpPr>
      <cdr:spPr>
        <a:xfrm xmlns:a="http://schemas.openxmlformats.org/drawingml/2006/main">
          <a:off x="1378496" y="604664"/>
          <a:ext cx="1008112" cy="2880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ja-JP" altLang="en-US" sz="1100" dirty="0" smtClean="0"/>
            <a:t>最高気温</a:t>
          </a:r>
          <a:endParaRPr lang="ja-JP" altLang="en-US" sz="1100" dirty="0"/>
        </a:p>
      </cdr:txBody>
    </cdr:sp>
  </cdr:relSizeAnchor>
  <cdr:relSizeAnchor xmlns:cdr="http://schemas.openxmlformats.org/drawingml/2006/chartDrawing">
    <cdr:from>
      <cdr:x>0.1675</cdr:x>
      <cdr:y>0.37268</cdr:y>
    </cdr:from>
    <cdr:to>
      <cdr:x>0.29</cdr:x>
      <cdr:y>0.43632</cdr:y>
    </cdr:to>
    <cdr:sp macro="" textlink="">
      <cdr:nvSpPr>
        <cdr:cNvPr id="4" name="テキスト ボックス 1"/>
        <cdr:cNvSpPr txBox="1"/>
      </cdr:nvSpPr>
      <cdr:spPr>
        <a:xfrm xmlns:a="http://schemas.openxmlformats.org/drawingml/2006/main">
          <a:off x="1378496" y="1686741"/>
          <a:ext cx="1008112" cy="2880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ja-JP" altLang="en-US" sz="1100" dirty="0" smtClean="0"/>
            <a:t>最低気温</a:t>
          </a:r>
          <a:endParaRPr lang="ja-JP" altLang="en-US"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1727E6A-2FE7-43C0-A330-370881DD9BD3}" type="datetimeFigureOut">
              <a:rPr kumimoji="1" lang="ja-JP" altLang="en-US" smtClean="0"/>
              <a:t>2013/1/16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7578E5-07F6-4755-8523-1A077560C3F4}" type="slidenum">
              <a:rPr kumimoji="1" lang="ja-JP" altLang="en-US" smtClean="0"/>
              <a:t>‹#›</a:t>
            </a:fld>
            <a:endParaRPr kumimoji="1" lang="ja-JP" altLang="en-US"/>
          </a:p>
        </p:txBody>
      </p:sp>
    </p:spTree>
    <p:extLst>
      <p:ext uri="{BB962C8B-B14F-4D97-AF65-F5344CB8AC3E}">
        <p14:creationId xmlns:p14="http://schemas.microsoft.com/office/powerpoint/2010/main" val="3035135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727E6A-2FE7-43C0-A330-370881DD9BD3}" type="datetimeFigureOut">
              <a:rPr kumimoji="1" lang="ja-JP" altLang="en-US" smtClean="0"/>
              <a:t>2013/1/16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7578E5-07F6-4755-8523-1A077560C3F4}" type="slidenum">
              <a:rPr kumimoji="1" lang="ja-JP" altLang="en-US" smtClean="0"/>
              <a:t>‹#›</a:t>
            </a:fld>
            <a:endParaRPr kumimoji="1" lang="ja-JP" altLang="en-US"/>
          </a:p>
        </p:txBody>
      </p:sp>
    </p:spTree>
    <p:extLst>
      <p:ext uri="{BB962C8B-B14F-4D97-AF65-F5344CB8AC3E}">
        <p14:creationId xmlns:p14="http://schemas.microsoft.com/office/powerpoint/2010/main" val="11704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727E6A-2FE7-43C0-A330-370881DD9BD3}" type="datetimeFigureOut">
              <a:rPr kumimoji="1" lang="ja-JP" altLang="en-US" smtClean="0"/>
              <a:t>2013/1/16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7578E5-07F6-4755-8523-1A077560C3F4}" type="slidenum">
              <a:rPr kumimoji="1" lang="ja-JP" altLang="en-US" smtClean="0"/>
              <a:t>‹#›</a:t>
            </a:fld>
            <a:endParaRPr kumimoji="1" lang="ja-JP" altLang="en-US"/>
          </a:p>
        </p:txBody>
      </p:sp>
    </p:spTree>
    <p:extLst>
      <p:ext uri="{BB962C8B-B14F-4D97-AF65-F5344CB8AC3E}">
        <p14:creationId xmlns:p14="http://schemas.microsoft.com/office/powerpoint/2010/main" val="1838205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727E6A-2FE7-43C0-A330-370881DD9BD3}" type="datetimeFigureOut">
              <a:rPr kumimoji="1" lang="ja-JP" altLang="en-US" smtClean="0"/>
              <a:t>2013/1/16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7578E5-07F6-4755-8523-1A077560C3F4}" type="slidenum">
              <a:rPr kumimoji="1" lang="ja-JP" altLang="en-US" smtClean="0"/>
              <a:t>‹#›</a:t>
            </a:fld>
            <a:endParaRPr kumimoji="1" lang="ja-JP" altLang="en-US"/>
          </a:p>
        </p:txBody>
      </p:sp>
    </p:spTree>
    <p:extLst>
      <p:ext uri="{BB962C8B-B14F-4D97-AF65-F5344CB8AC3E}">
        <p14:creationId xmlns:p14="http://schemas.microsoft.com/office/powerpoint/2010/main" val="4168859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1727E6A-2FE7-43C0-A330-370881DD9BD3}" type="datetimeFigureOut">
              <a:rPr kumimoji="1" lang="ja-JP" altLang="en-US" smtClean="0"/>
              <a:t>2013/1/16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7578E5-07F6-4755-8523-1A077560C3F4}" type="slidenum">
              <a:rPr kumimoji="1" lang="ja-JP" altLang="en-US" smtClean="0"/>
              <a:t>‹#›</a:t>
            </a:fld>
            <a:endParaRPr kumimoji="1" lang="ja-JP" altLang="en-US"/>
          </a:p>
        </p:txBody>
      </p:sp>
    </p:spTree>
    <p:extLst>
      <p:ext uri="{BB962C8B-B14F-4D97-AF65-F5344CB8AC3E}">
        <p14:creationId xmlns:p14="http://schemas.microsoft.com/office/powerpoint/2010/main" val="3983427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1727E6A-2FE7-43C0-A330-370881DD9BD3}" type="datetimeFigureOut">
              <a:rPr kumimoji="1" lang="ja-JP" altLang="en-US" smtClean="0"/>
              <a:t>2013/1/16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7578E5-07F6-4755-8523-1A077560C3F4}" type="slidenum">
              <a:rPr kumimoji="1" lang="ja-JP" altLang="en-US" smtClean="0"/>
              <a:t>‹#›</a:t>
            </a:fld>
            <a:endParaRPr kumimoji="1" lang="ja-JP" altLang="en-US"/>
          </a:p>
        </p:txBody>
      </p:sp>
    </p:spTree>
    <p:extLst>
      <p:ext uri="{BB962C8B-B14F-4D97-AF65-F5344CB8AC3E}">
        <p14:creationId xmlns:p14="http://schemas.microsoft.com/office/powerpoint/2010/main" val="1761103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1727E6A-2FE7-43C0-A330-370881DD9BD3}" type="datetimeFigureOut">
              <a:rPr kumimoji="1" lang="ja-JP" altLang="en-US" smtClean="0"/>
              <a:t>2013/1/16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D7578E5-07F6-4755-8523-1A077560C3F4}" type="slidenum">
              <a:rPr kumimoji="1" lang="ja-JP" altLang="en-US" smtClean="0"/>
              <a:t>‹#›</a:t>
            </a:fld>
            <a:endParaRPr kumimoji="1" lang="ja-JP" altLang="en-US"/>
          </a:p>
        </p:txBody>
      </p:sp>
    </p:spTree>
    <p:extLst>
      <p:ext uri="{BB962C8B-B14F-4D97-AF65-F5344CB8AC3E}">
        <p14:creationId xmlns:p14="http://schemas.microsoft.com/office/powerpoint/2010/main" val="1973904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1727E6A-2FE7-43C0-A330-370881DD9BD3}" type="datetimeFigureOut">
              <a:rPr kumimoji="1" lang="ja-JP" altLang="en-US" smtClean="0"/>
              <a:t>2013/1/16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D7578E5-07F6-4755-8523-1A077560C3F4}" type="slidenum">
              <a:rPr kumimoji="1" lang="ja-JP" altLang="en-US" smtClean="0"/>
              <a:t>‹#›</a:t>
            </a:fld>
            <a:endParaRPr kumimoji="1" lang="ja-JP" altLang="en-US"/>
          </a:p>
        </p:txBody>
      </p:sp>
    </p:spTree>
    <p:extLst>
      <p:ext uri="{BB962C8B-B14F-4D97-AF65-F5344CB8AC3E}">
        <p14:creationId xmlns:p14="http://schemas.microsoft.com/office/powerpoint/2010/main" val="153318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1727E6A-2FE7-43C0-A330-370881DD9BD3}" type="datetimeFigureOut">
              <a:rPr kumimoji="1" lang="ja-JP" altLang="en-US" smtClean="0"/>
              <a:t>2013/1/16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D7578E5-07F6-4755-8523-1A077560C3F4}" type="slidenum">
              <a:rPr kumimoji="1" lang="ja-JP" altLang="en-US" smtClean="0"/>
              <a:t>‹#›</a:t>
            </a:fld>
            <a:endParaRPr kumimoji="1" lang="ja-JP" altLang="en-US"/>
          </a:p>
        </p:txBody>
      </p:sp>
    </p:spTree>
    <p:extLst>
      <p:ext uri="{BB962C8B-B14F-4D97-AF65-F5344CB8AC3E}">
        <p14:creationId xmlns:p14="http://schemas.microsoft.com/office/powerpoint/2010/main" val="1295555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1727E6A-2FE7-43C0-A330-370881DD9BD3}" type="datetimeFigureOut">
              <a:rPr kumimoji="1" lang="ja-JP" altLang="en-US" smtClean="0"/>
              <a:t>2013/1/16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7578E5-07F6-4755-8523-1A077560C3F4}" type="slidenum">
              <a:rPr kumimoji="1" lang="ja-JP" altLang="en-US" smtClean="0"/>
              <a:t>‹#›</a:t>
            </a:fld>
            <a:endParaRPr kumimoji="1" lang="ja-JP" altLang="en-US"/>
          </a:p>
        </p:txBody>
      </p:sp>
    </p:spTree>
    <p:extLst>
      <p:ext uri="{BB962C8B-B14F-4D97-AF65-F5344CB8AC3E}">
        <p14:creationId xmlns:p14="http://schemas.microsoft.com/office/powerpoint/2010/main" val="98477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1727E6A-2FE7-43C0-A330-370881DD9BD3}" type="datetimeFigureOut">
              <a:rPr kumimoji="1" lang="ja-JP" altLang="en-US" smtClean="0"/>
              <a:t>2013/1/16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7578E5-07F6-4755-8523-1A077560C3F4}" type="slidenum">
              <a:rPr kumimoji="1" lang="ja-JP" altLang="en-US" smtClean="0"/>
              <a:t>‹#›</a:t>
            </a:fld>
            <a:endParaRPr kumimoji="1" lang="ja-JP" altLang="en-US"/>
          </a:p>
        </p:txBody>
      </p:sp>
    </p:spTree>
    <p:extLst>
      <p:ext uri="{BB962C8B-B14F-4D97-AF65-F5344CB8AC3E}">
        <p14:creationId xmlns:p14="http://schemas.microsoft.com/office/powerpoint/2010/main" val="3513567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727E6A-2FE7-43C0-A330-370881DD9BD3}" type="datetimeFigureOut">
              <a:rPr kumimoji="1" lang="ja-JP" altLang="en-US" smtClean="0"/>
              <a:t>2013/1/16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7578E5-07F6-4755-8523-1A077560C3F4}" type="slidenum">
              <a:rPr kumimoji="1" lang="ja-JP" altLang="en-US" smtClean="0"/>
              <a:t>‹#›</a:t>
            </a:fld>
            <a:endParaRPr kumimoji="1" lang="ja-JP" altLang="en-US"/>
          </a:p>
        </p:txBody>
      </p:sp>
    </p:spTree>
    <p:extLst>
      <p:ext uri="{BB962C8B-B14F-4D97-AF65-F5344CB8AC3E}">
        <p14:creationId xmlns:p14="http://schemas.microsoft.com/office/powerpoint/2010/main" val="2678004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冬期の</a:t>
            </a:r>
            <a:r>
              <a:rPr lang="ja-JP" altLang="en-US" dirty="0"/>
              <a:t>健康</a:t>
            </a:r>
            <a:r>
              <a:rPr lang="ja-JP" altLang="en-US" dirty="0" smtClean="0"/>
              <a:t>管理</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産業医科大学</a:t>
            </a:r>
            <a:endParaRPr kumimoji="1" lang="ja-JP" altLang="en-US" dirty="0"/>
          </a:p>
        </p:txBody>
      </p:sp>
    </p:spTree>
    <p:extLst>
      <p:ext uri="{BB962C8B-B14F-4D97-AF65-F5344CB8AC3E}">
        <p14:creationId xmlns:p14="http://schemas.microsoft.com/office/powerpoint/2010/main" val="2658760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「何よりも」大事なこと</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a:t>作業時</a:t>
            </a:r>
            <a:r>
              <a:rPr lang="ja-JP" altLang="en-US" dirty="0" smtClean="0"/>
              <a:t>に体調が悪くなったらちゅうちょすることなく５</a:t>
            </a:r>
            <a:r>
              <a:rPr lang="en-US" altLang="ja-JP" dirty="0" smtClean="0"/>
              <a:t>/</a:t>
            </a:r>
            <a:r>
              <a:rPr lang="ja-JP" altLang="en-US" dirty="0" smtClean="0"/>
              <a:t>６号機サービス建屋救急室（</a:t>
            </a:r>
            <a:r>
              <a:rPr lang="en-US" altLang="ja-JP" dirty="0" smtClean="0"/>
              <a:t>5/6ER</a:t>
            </a:r>
            <a:r>
              <a:rPr lang="ja-JP" altLang="en-US" dirty="0" smtClean="0"/>
              <a:t>）</a:t>
            </a:r>
            <a:r>
              <a:rPr lang="en-US" altLang="ja-JP" dirty="0" smtClean="0">
                <a:solidFill>
                  <a:srgbClr val="FF0000"/>
                </a:solidFill>
              </a:rPr>
              <a:t>TEL</a:t>
            </a:r>
            <a:r>
              <a:rPr lang="ja-JP" altLang="en-US" dirty="0" smtClean="0">
                <a:solidFill>
                  <a:srgbClr val="FF0000"/>
                </a:solidFill>
              </a:rPr>
              <a:t>○○</a:t>
            </a:r>
            <a:r>
              <a:rPr lang="en-US" altLang="ja-JP" dirty="0" smtClean="0">
                <a:solidFill>
                  <a:srgbClr val="FF0000"/>
                </a:solidFill>
              </a:rPr>
              <a:t>-</a:t>
            </a:r>
            <a:r>
              <a:rPr lang="ja-JP" altLang="en-US" dirty="0" smtClean="0">
                <a:solidFill>
                  <a:srgbClr val="FF0000"/>
                </a:solidFill>
              </a:rPr>
              <a:t>○○</a:t>
            </a:r>
            <a:r>
              <a:rPr lang="en-US" altLang="ja-JP" dirty="0" smtClean="0">
                <a:solidFill>
                  <a:srgbClr val="FF0000"/>
                </a:solidFill>
              </a:rPr>
              <a:t>-</a:t>
            </a:r>
            <a:r>
              <a:rPr lang="ja-JP" altLang="en-US" dirty="0" smtClean="0">
                <a:solidFill>
                  <a:srgbClr val="FF0000"/>
                </a:solidFill>
              </a:rPr>
              <a:t>○○</a:t>
            </a:r>
            <a:r>
              <a:rPr lang="ja-JP" altLang="ja-JP" dirty="0" smtClean="0">
                <a:solidFill>
                  <a:srgbClr val="FF0000"/>
                </a:solidFill>
              </a:rPr>
              <a:t>・</a:t>
            </a:r>
            <a:r>
              <a:rPr lang="en-US" altLang="ja-JP" dirty="0">
                <a:solidFill>
                  <a:srgbClr val="FF0000"/>
                </a:solidFill>
              </a:rPr>
              <a:t>PHS </a:t>
            </a:r>
            <a:r>
              <a:rPr lang="ja-JP" altLang="en-US">
                <a:solidFill>
                  <a:srgbClr val="FF0000"/>
                </a:solidFill>
              </a:rPr>
              <a:t>○○</a:t>
            </a:r>
            <a:r>
              <a:rPr lang="ja-JP" altLang="en-US" smtClean="0"/>
              <a:t>に</a:t>
            </a:r>
            <a:r>
              <a:rPr lang="ja-JP" altLang="en-US" dirty="0" smtClean="0"/>
              <a:t>連絡しましょう。</a:t>
            </a:r>
            <a:endParaRPr lang="en-US" altLang="ja-JP" dirty="0" smtClean="0"/>
          </a:p>
          <a:p>
            <a:pPr lvl="1"/>
            <a:r>
              <a:rPr lang="ja-JP" altLang="en-US" dirty="0"/>
              <a:t>とく</a:t>
            </a:r>
            <a:r>
              <a:rPr lang="ja-JP" altLang="en-US" dirty="0" smtClean="0"/>
              <a:t>に生死にかかわる症状</a:t>
            </a:r>
            <a:r>
              <a:rPr lang="ja-JP" altLang="en-US" dirty="0"/>
              <a:t>は</a:t>
            </a:r>
            <a:r>
              <a:rPr lang="ja-JP" altLang="en-US" dirty="0" smtClean="0"/>
              <a:t>、胸痛、頭痛、意識がない、息苦しさなどです。</a:t>
            </a:r>
            <a:endParaRPr lang="en-US" altLang="ja-JP" dirty="0" smtClean="0"/>
          </a:p>
          <a:p>
            <a:endParaRPr kumimoji="1" lang="en-US" altLang="ja-JP" dirty="0"/>
          </a:p>
          <a:p>
            <a:r>
              <a:rPr lang="ja-JP" altLang="en-US" dirty="0" smtClean="0"/>
              <a:t>しっかり体調管理を行っていい仕事ができるようにみんなで頑張っていきましょう！</a:t>
            </a:r>
            <a:endParaRPr kumimoji="1" lang="en-US" altLang="ja-JP" dirty="0" smtClean="0"/>
          </a:p>
        </p:txBody>
      </p:sp>
    </p:spTree>
    <p:extLst>
      <p:ext uri="{BB962C8B-B14F-4D97-AF65-F5344CB8AC3E}">
        <p14:creationId xmlns:p14="http://schemas.microsoft.com/office/powerpoint/2010/main" val="3312944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冬は体調を崩しやすい・・・</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kumimoji="1" lang="ja-JP" altLang="en-US" dirty="0" smtClean="0"/>
              <a:t>かぜ</a:t>
            </a:r>
            <a:endParaRPr kumimoji="1" lang="en-US" altLang="ja-JP" dirty="0" smtClean="0"/>
          </a:p>
          <a:p>
            <a:r>
              <a:rPr lang="ja-JP" altLang="en-US" dirty="0" smtClean="0"/>
              <a:t>インフルエンザ</a:t>
            </a:r>
            <a:endParaRPr lang="en-US" altLang="ja-JP" dirty="0" smtClean="0"/>
          </a:p>
          <a:p>
            <a:r>
              <a:rPr kumimoji="1" lang="ja-JP" altLang="en-US" dirty="0" smtClean="0"/>
              <a:t>ノロウイルス</a:t>
            </a:r>
            <a:endParaRPr kumimoji="1" lang="en-US" altLang="ja-JP" dirty="0" smtClean="0"/>
          </a:p>
          <a:p>
            <a:r>
              <a:rPr lang="ja-JP" altLang="en-US" dirty="0" smtClean="0"/>
              <a:t>心臓病</a:t>
            </a:r>
            <a:endParaRPr lang="en-US" altLang="ja-JP" dirty="0" smtClean="0"/>
          </a:p>
          <a:p>
            <a:r>
              <a:rPr kumimoji="1" lang="ja-JP" altLang="en-US" dirty="0" smtClean="0"/>
              <a:t>肺病</a:t>
            </a:r>
            <a:endParaRPr kumimoji="1" lang="en-US" altLang="ja-JP" dirty="0" smtClean="0"/>
          </a:p>
          <a:p>
            <a:endParaRPr lang="en-US" altLang="ja-JP" dirty="0"/>
          </a:p>
          <a:p>
            <a:pPr marL="0" indent="0" algn="ctr">
              <a:buNone/>
            </a:pPr>
            <a:r>
              <a:rPr kumimoji="1" lang="ja-JP" altLang="en-US" sz="4800" dirty="0" smtClean="0">
                <a:solidFill>
                  <a:srgbClr val="FF0000"/>
                </a:solidFill>
              </a:rPr>
              <a:t>冬の体調管理は</a:t>
            </a:r>
            <a:endParaRPr kumimoji="1" lang="en-US" altLang="ja-JP" sz="4800" dirty="0" smtClean="0">
              <a:solidFill>
                <a:srgbClr val="FF0000"/>
              </a:solidFill>
            </a:endParaRPr>
          </a:p>
          <a:p>
            <a:pPr marL="0" indent="0" algn="ctr">
              <a:buNone/>
            </a:pPr>
            <a:r>
              <a:rPr kumimoji="1" lang="ja-JP" altLang="en-US" sz="4800" dirty="0" smtClean="0">
                <a:solidFill>
                  <a:srgbClr val="FF0000"/>
                </a:solidFill>
              </a:rPr>
              <a:t>いつも以上に重要です！</a:t>
            </a:r>
            <a:endParaRPr kumimoji="1" lang="ja-JP" altLang="en-US" sz="4800" dirty="0">
              <a:solidFill>
                <a:srgbClr val="FF0000"/>
              </a:solidFill>
            </a:endParaRPr>
          </a:p>
        </p:txBody>
      </p:sp>
      <p:pic>
        <p:nvPicPr>
          <p:cNvPr id="1026" name="Picture 2" descr="http://ha-chi.biz/upim/p12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1273899"/>
            <a:ext cx="3816422" cy="38164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8236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なぜ</a:t>
            </a:r>
            <a:r>
              <a:rPr lang="ja-JP" altLang="en-US" dirty="0" smtClean="0"/>
              <a:t>、冬は体調を崩しやすい？</a:t>
            </a:r>
            <a:endParaRPr kumimoji="1" lang="ja-JP" altLang="en-US" dirty="0"/>
          </a:p>
        </p:txBody>
      </p:sp>
      <p:sp>
        <p:nvSpPr>
          <p:cNvPr id="3" name="コンテンツ プレースホルダー 2"/>
          <p:cNvSpPr>
            <a:spLocks noGrp="1"/>
          </p:cNvSpPr>
          <p:nvPr>
            <p:ph idx="1"/>
          </p:nvPr>
        </p:nvSpPr>
        <p:spPr>
          <a:xfrm>
            <a:off x="0" y="1600200"/>
            <a:ext cx="9252520" cy="5257800"/>
          </a:xfrm>
        </p:spPr>
        <p:txBody>
          <a:bodyPr>
            <a:normAutofit/>
          </a:bodyPr>
          <a:lstStyle/>
          <a:p>
            <a:pPr marL="514350" indent="-514350">
              <a:buFont typeface="+mj-ea"/>
              <a:buAutoNum type="circleNumDbPlain"/>
            </a:pPr>
            <a:r>
              <a:rPr lang="ja-JP" altLang="en-US" dirty="0" smtClean="0"/>
              <a:t>熱が</a:t>
            </a:r>
            <a:r>
              <a:rPr lang="ja-JP" altLang="en-US" dirty="0"/>
              <a:t>通常以上</a:t>
            </a:r>
            <a:r>
              <a:rPr lang="ja-JP" altLang="en-US" dirty="0" smtClean="0"/>
              <a:t>に奪われ、身体どんどん冷却され体力を奪ってしまう。</a:t>
            </a:r>
            <a:endParaRPr lang="en-US" altLang="ja-JP" dirty="0"/>
          </a:p>
          <a:p>
            <a:pPr marL="800100" lvl="2" indent="0">
              <a:buNone/>
            </a:pPr>
            <a:r>
              <a:rPr lang="ja-JP" altLang="en-US" dirty="0" smtClean="0"/>
              <a:t>→</a:t>
            </a:r>
            <a:r>
              <a:rPr lang="ja-JP" altLang="en-US" u="sng" dirty="0" smtClean="0"/>
              <a:t>福島の冬の屋外作業は、多くの場合、寒冷環境下の作業になる。</a:t>
            </a:r>
            <a:endParaRPr lang="en-US" altLang="ja-JP" u="sng" dirty="0" smtClean="0"/>
          </a:p>
          <a:p>
            <a:pPr marL="514350" indent="-514350">
              <a:buFont typeface="+mj-ea"/>
              <a:buAutoNum type="circleNumDbPlain"/>
            </a:pPr>
            <a:r>
              <a:rPr lang="ja-JP" altLang="en-US" dirty="0"/>
              <a:t>体力</a:t>
            </a:r>
            <a:r>
              <a:rPr lang="ja-JP" altLang="en-US" dirty="0" smtClean="0"/>
              <a:t>が</a:t>
            </a:r>
            <a:r>
              <a:rPr lang="ja-JP" altLang="en-US" dirty="0"/>
              <a:t>落ち</a:t>
            </a:r>
            <a:r>
              <a:rPr lang="ja-JP" altLang="en-US" dirty="0" smtClean="0">
                <a:solidFill>
                  <a:srgbClr val="FF0000"/>
                </a:solidFill>
              </a:rPr>
              <a:t>感染症</a:t>
            </a:r>
            <a:r>
              <a:rPr lang="ja-JP" altLang="en-US" dirty="0" smtClean="0"/>
              <a:t>（インフル・ノロ）にかかりやすい</a:t>
            </a:r>
            <a:endParaRPr lang="en-US" altLang="ja-JP" dirty="0" smtClean="0"/>
          </a:p>
          <a:p>
            <a:pPr marL="514350" indent="-514350">
              <a:buFont typeface="+mj-ea"/>
              <a:buAutoNum type="circleNumDbPlain"/>
            </a:pPr>
            <a:r>
              <a:rPr kumimoji="1" lang="ja-JP" altLang="en-US" dirty="0"/>
              <a:t>急激</a:t>
            </a:r>
            <a:r>
              <a:rPr kumimoji="1" lang="ja-JP" altLang="en-US" dirty="0" smtClean="0"/>
              <a:t>な温度変化は</a:t>
            </a:r>
            <a:r>
              <a:rPr kumimoji="1" lang="ja-JP" altLang="en-US" dirty="0" smtClean="0">
                <a:solidFill>
                  <a:srgbClr val="FF0000"/>
                </a:solidFill>
              </a:rPr>
              <a:t>心臓、</a:t>
            </a:r>
            <a:r>
              <a:rPr lang="ja-JP" altLang="en-US" dirty="0" smtClean="0">
                <a:solidFill>
                  <a:srgbClr val="FF0000"/>
                </a:solidFill>
              </a:rPr>
              <a:t>脳</a:t>
            </a:r>
            <a:r>
              <a:rPr lang="ja-JP" altLang="en-US" dirty="0">
                <a:solidFill>
                  <a:srgbClr val="FF0000"/>
                </a:solidFill>
              </a:rPr>
              <a:t>、</a:t>
            </a:r>
            <a:r>
              <a:rPr kumimoji="1" lang="ja-JP" altLang="en-US" dirty="0" smtClean="0">
                <a:solidFill>
                  <a:srgbClr val="FF0000"/>
                </a:solidFill>
              </a:rPr>
              <a:t>肺</a:t>
            </a:r>
            <a:r>
              <a:rPr kumimoji="1" lang="ja-JP" altLang="en-US" dirty="0" smtClean="0"/>
              <a:t>への負担大！</a:t>
            </a:r>
            <a:endParaRPr kumimoji="1" lang="en-US" altLang="ja-JP" dirty="0" smtClean="0"/>
          </a:p>
          <a:p>
            <a:pPr marL="514350" indent="-514350">
              <a:buFont typeface="+mj-ea"/>
              <a:buAutoNum type="circleNumDbPlain"/>
            </a:pPr>
            <a:r>
              <a:rPr kumimoji="1" lang="ja-JP" altLang="en-US" u="sng" dirty="0" smtClean="0"/>
              <a:t>風が強いと、さらに冷却される。</a:t>
            </a:r>
            <a:endParaRPr kumimoji="1" lang="en-US" altLang="ja-JP" u="sng" dirty="0" smtClean="0"/>
          </a:p>
          <a:p>
            <a:pPr marL="800100" lvl="2" indent="0">
              <a:buNone/>
            </a:pPr>
            <a:r>
              <a:rPr lang="ja-JP" altLang="en-US" dirty="0" smtClean="0"/>
              <a:t>（目安）</a:t>
            </a:r>
            <a:endParaRPr lang="ja-JP" altLang="en-US" dirty="0"/>
          </a:p>
          <a:p>
            <a:pPr marL="800100" lvl="2" indent="0">
              <a:buNone/>
            </a:pPr>
            <a:r>
              <a:rPr lang="ja-JP" altLang="en-US" dirty="0" smtClean="0"/>
              <a:t>　風速：</a:t>
            </a:r>
            <a:r>
              <a:rPr lang="en-US" altLang="ja-JP" dirty="0" smtClean="0"/>
              <a:t>2m</a:t>
            </a:r>
            <a:r>
              <a:rPr lang="ja-JP" altLang="en-US" dirty="0" smtClean="0"/>
              <a:t>で</a:t>
            </a:r>
            <a:r>
              <a:rPr lang="en-US" altLang="ja-JP" dirty="0" smtClean="0"/>
              <a:t>-1℃	3m</a:t>
            </a:r>
            <a:r>
              <a:rPr lang="ja-JP" altLang="en-US" dirty="0" smtClean="0"/>
              <a:t>で</a:t>
            </a:r>
            <a:r>
              <a:rPr lang="en-US" altLang="ja-JP" dirty="0" smtClean="0"/>
              <a:t>-4℃	5m</a:t>
            </a:r>
            <a:r>
              <a:rPr lang="ja-JP" altLang="en-US" dirty="0" smtClean="0"/>
              <a:t>で</a:t>
            </a:r>
            <a:r>
              <a:rPr lang="en-US" altLang="ja-JP" dirty="0" smtClean="0"/>
              <a:t>-9℃	10m</a:t>
            </a:r>
            <a:r>
              <a:rPr lang="ja-JP" altLang="en-US" dirty="0" smtClean="0"/>
              <a:t>で</a:t>
            </a:r>
            <a:r>
              <a:rPr lang="en-US" altLang="ja-JP" dirty="0" smtClean="0"/>
              <a:t>-15℃</a:t>
            </a:r>
            <a:endParaRPr kumimoji="1" lang="ja-JP" altLang="en-US" dirty="0"/>
          </a:p>
        </p:txBody>
      </p:sp>
    </p:spTree>
    <p:extLst>
      <p:ext uri="{BB962C8B-B14F-4D97-AF65-F5344CB8AC3E}">
        <p14:creationId xmlns:p14="http://schemas.microsoft.com/office/powerpoint/2010/main" val="24648955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福島第一原発付近の冬期平均気温</a:t>
            </a:r>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222820161"/>
              </p:ext>
            </p:extLst>
          </p:nvPr>
        </p:nvGraphicFramePr>
        <p:xfrm>
          <a:off x="467544" y="1268760"/>
          <a:ext cx="8229600" cy="4525963"/>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直線コネクタ 5"/>
          <p:cNvCxnSpPr/>
          <p:nvPr/>
        </p:nvCxnSpPr>
        <p:spPr>
          <a:xfrm>
            <a:off x="611560" y="3284984"/>
            <a:ext cx="7951733" cy="0"/>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1" name="下矢印 10"/>
          <p:cNvSpPr/>
          <p:nvPr/>
        </p:nvSpPr>
        <p:spPr>
          <a:xfrm>
            <a:off x="467544" y="3356992"/>
            <a:ext cx="792088" cy="1368152"/>
          </a:xfrm>
          <a:prstGeom prst="downArrow">
            <a:avLst>
              <a:gd name="adj1" fmla="val 66690"/>
              <a:gd name="adj2" fmla="val 50000"/>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危険温度</a:t>
            </a:r>
            <a:endParaRPr kumimoji="1" lang="ja-JP" altLang="en-US" dirty="0"/>
          </a:p>
        </p:txBody>
      </p:sp>
      <p:sp>
        <p:nvSpPr>
          <p:cNvPr id="3" name="左右矢印 2"/>
          <p:cNvSpPr/>
          <p:nvPr/>
        </p:nvSpPr>
        <p:spPr>
          <a:xfrm>
            <a:off x="2627784" y="5805264"/>
            <a:ext cx="4968552" cy="484632"/>
          </a:xfrm>
          <a:prstGeom prst="lef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3085927" y="6237312"/>
            <a:ext cx="4078361" cy="523220"/>
          </a:xfrm>
          <a:prstGeom prst="rect">
            <a:avLst/>
          </a:prstGeom>
          <a:noFill/>
        </p:spPr>
        <p:txBody>
          <a:bodyPr wrap="none" rtlCol="0">
            <a:spAutoFit/>
          </a:bodyPr>
          <a:lstStyle/>
          <a:p>
            <a:r>
              <a:rPr kumimoji="1" lang="ja-JP" altLang="en-US" sz="2800" dirty="0" smtClean="0"/>
              <a:t>＊特に注意が必要な期間</a:t>
            </a:r>
            <a:endParaRPr kumimoji="1" lang="ja-JP" altLang="en-US" sz="2800" dirty="0"/>
          </a:p>
        </p:txBody>
      </p:sp>
    </p:spTree>
    <p:extLst>
      <p:ext uri="{BB962C8B-B14F-4D97-AF65-F5344CB8AC3E}">
        <p14:creationId xmlns:p14="http://schemas.microsoft.com/office/powerpoint/2010/main" val="21863913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476672"/>
            <a:ext cx="8229600" cy="1143000"/>
          </a:xfrm>
        </p:spPr>
        <p:txBody>
          <a:bodyPr>
            <a:normAutofit fontScale="90000"/>
          </a:bodyPr>
          <a:lstStyle/>
          <a:p>
            <a:r>
              <a:rPr lang="ja-JP" altLang="en-US" dirty="0" smtClean="0"/>
              <a:t>冬は病気以外にも</a:t>
            </a:r>
            <a:r>
              <a:rPr lang="en-US" altLang="ja-JP" dirty="0" smtClean="0"/>
              <a:t/>
            </a:r>
            <a:br>
              <a:rPr lang="en-US" altLang="ja-JP" dirty="0" smtClean="0"/>
            </a:br>
            <a:r>
              <a:rPr lang="ja-JP" altLang="en-US" dirty="0" smtClean="0"/>
              <a:t>いろいろな注意が必要</a:t>
            </a:r>
            <a:endParaRPr kumimoji="1" lang="ja-JP" altLang="en-US" dirty="0"/>
          </a:p>
        </p:txBody>
      </p:sp>
      <p:sp>
        <p:nvSpPr>
          <p:cNvPr id="3" name="コンテンツ プレースホルダー 2"/>
          <p:cNvSpPr>
            <a:spLocks noGrp="1"/>
          </p:cNvSpPr>
          <p:nvPr>
            <p:ph idx="1"/>
          </p:nvPr>
        </p:nvSpPr>
        <p:spPr>
          <a:xfrm>
            <a:off x="457200" y="1600200"/>
            <a:ext cx="8229600" cy="4925144"/>
          </a:xfrm>
        </p:spPr>
        <p:txBody>
          <a:bodyPr>
            <a:normAutofit fontScale="85000" lnSpcReduction="20000"/>
          </a:bodyPr>
          <a:lstStyle/>
          <a:p>
            <a:pPr marL="0" indent="0">
              <a:buNone/>
            </a:pPr>
            <a:r>
              <a:rPr lang="ja-JP" altLang="en-US" sz="3900" b="1" i="1" dirty="0" smtClean="0"/>
              <a:t>（</a:t>
            </a:r>
            <a:r>
              <a:rPr lang="ja-JP" altLang="en-US" sz="3600" b="1" i="1" dirty="0" smtClean="0"/>
              <a:t>病気</a:t>
            </a:r>
            <a:r>
              <a:rPr lang="ja-JP" altLang="en-US" sz="3900" b="1" i="1" dirty="0" smtClean="0"/>
              <a:t>）</a:t>
            </a:r>
            <a:endParaRPr lang="en-US" altLang="ja-JP" sz="3900" b="1" i="1" dirty="0" smtClean="0"/>
          </a:p>
          <a:p>
            <a:r>
              <a:rPr lang="ja-JP" altLang="en-US" sz="3100" dirty="0" smtClean="0"/>
              <a:t>感染症</a:t>
            </a:r>
            <a:endParaRPr lang="en-US" altLang="ja-JP" sz="3100" dirty="0" smtClean="0"/>
          </a:p>
          <a:p>
            <a:r>
              <a:rPr lang="ja-JP" altLang="en-US" sz="3100" dirty="0" smtClean="0"/>
              <a:t>循環器疾患（心筋梗塞など）</a:t>
            </a:r>
            <a:endParaRPr lang="en-US" altLang="ja-JP" sz="3100" dirty="0" smtClean="0"/>
          </a:p>
          <a:p>
            <a:r>
              <a:rPr lang="ja-JP" altLang="en-US" sz="3100" dirty="0"/>
              <a:t>脳卒中</a:t>
            </a:r>
            <a:endParaRPr lang="en-US" altLang="ja-JP" sz="3100" dirty="0" smtClean="0"/>
          </a:p>
          <a:p>
            <a:r>
              <a:rPr lang="ja-JP" altLang="en-US" sz="3100" dirty="0"/>
              <a:t>呼吸器</a:t>
            </a:r>
            <a:r>
              <a:rPr lang="ja-JP" altLang="en-US" sz="3100" dirty="0" smtClean="0"/>
              <a:t>疾患</a:t>
            </a:r>
            <a:endParaRPr lang="en-US" altLang="ja-JP" sz="3100" dirty="0" smtClean="0"/>
          </a:p>
          <a:p>
            <a:r>
              <a:rPr lang="ja-JP" altLang="en-US" sz="3100" dirty="0" smtClean="0"/>
              <a:t>凍傷</a:t>
            </a:r>
            <a:endParaRPr lang="en-US" altLang="ja-JP" sz="3100" dirty="0" smtClean="0"/>
          </a:p>
          <a:p>
            <a:pPr marL="0" indent="0">
              <a:buNone/>
            </a:pPr>
            <a:r>
              <a:rPr lang="ja-JP" altLang="en-US" sz="3600" b="1" i="1" dirty="0" smtClean="0"/>
              <a:t>（作業での注意）</a:t>
            </a:r>
            <a:endParaRPr lang="en-US" altLang="ja-JP" sz="3600" b="1" i="1" dirty="0"/>
          </a:p>
          <a:p>
            <a:r>
              <a:rPr lang="ja-JP" altLang="en-US" sz="3100" dirty="0" smtClean="0"/>
              <a:t>知覚</a:t>
            </a:r>
            <a:r>
              <a:rPr lang="ja-JP" altLang="en-US" sz="3100" dirty="0"/>
              <a:t>神経、運動神経の障害による作業性の</a:t>
            </a:r>
            <a:r>
              <a:rPr lang="ja-JP" altLang="en-US" sz="3100" dirty="0" smtClean="0"/>
              <a:t>低下</a:t>
            </a:r>
            <a:endParaRPr lang="en-US" altLang="ja-JP" sz="3100" dirty="0" smtClean="0"/>
          </a:p>
          <a:p>
            <a:r>
              <a:rPr lang="ja-JP" altLang="en-US" sz="3100" dirty="0" smtClean="0"/>
              <a:t>注意力の低下、意識障害</a:t>
            </a:r>
            <a:endParaRPr lang="en-US" altLang="ja-JP" sz="3100" dirty="0" smtClean="0"/>
          </a:p>
          <a:p>
            <a:pPr marL="0" indent="0" algn="ctr">
              <a:buNone/>
            </a:pPr>
            <a:r>
              <a:rPr lang="ja-JP" altLang="en-US" sz="2800" dirty="0">
                <a:solidFill>
                  <a:srgbClr val="FF0000"/>
                </a:solidFill>
              </a:rPr>
              <a:t>これらの症状</a:t>
            </a:r>
            <a:r>
              <a:rPr lang="ja-JP" altLang="en-US" sz="2800" dirty="0" smtClean="0">
                <a:solidFill>
                  <a:srgbClr val="FF0000"/>
                </a:solidFill>
              </a:rPr>
              <a:t>で重大事故を引き起こすこともあります</a:t>
            </a:r>
            <a:endParaRPr lang="en-US" altLang="ja-JP" sz="2800" dirty="0" smtClean="0">
              <a:solidFill>
                <a:srgbClr val="FF0000"/>
              </a:solidFill>
            </a:endParaRPr>
          </a:p>
          <a:p>
            <a:pPr marL="0" indent="0" algn="r">
              <a:buNone/>
            </a:pPr>
            <a:r>
              <a:rPr lang="ja-JP" altLang="en-US" sz="2800" dirty="0" smtClean="0">
                <a:solidFill>
                  <a:srgbClr val="FF0000"/>
                </a:solidFill>
              </a:rPr>
              <a:t>→日常の体調管理が重要です</a:t>
            </a:r>
            <a:endParaRPr lang="en-US" altLang="ja-JP" sz="2800" dirty="0" smtClean="0">
              <a:solidFill>
                <a:srgbClr val="FF0000"/>
              </a:solidFill>
            </a:endParaRPr>
          </a:p>
          <a:p>
            <a:pPr marL="0" indent="0">
              <a:buNone/>
            </a:pPr>
            <a:r>
              <a:rPr lang="ja-JP" altLang="en-US" sz="2800" u="sng" dirty="0"/>
              <a:t>　</a:t>
            </a:r>
            <a:endParaRPr lang="en-US" altLang="ja-JP" sz="2800" u="sng" dirty="0" smtClean="0"/>
          </a:p>
        </p:txBody>
      </p:sp>
    </p:spTree>
    <p:extLst>
      <p:ext uri="{BB962C8B-B14F-4D97-AF65-F5344CB8AC3E}">
        <p14:creationId xmlns:p14="http://schemas.microsoft.com/office/powerpoint/2010/main" val="931468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安全な寒冷作業の</a:t>
            </a:r>
            <a:r>
              <a:rPr lang="ja-JP" altLang="en-US" dirty="0"/>
              <a:t>３つのポイント</a:t>
            </a:r>
            <a:endParaRPr kumimoji="1" lang="ja-JP" altLang="en-US" dirty="0"/>
          </a:p>
        </p:txBody>
      </p:sp>
      <p:sp>
        <p:nvSpPr>
          <p:cNvPr id="3" name="コンテンツ プレースホルダー 2"/>
          <p:cNvSpPr>
            <a:spLocks noGrp="1"/>
          </p:cNvSpPr>
          <p:nvPr>
            <p:ph idx="1"/>
          </p:nvPr>
        </p:nvSpPr>
        <p:spPr/>
        <p:txBody>
          <a:bodyPr anchor="t"/>
          <a:lstStyle/>
          <a:p>
            <a:pPr marL="514350" indent="-514350">
              <a:buFont typeface="+mj-ea"/>
              <a:buAutoNum type="circleNumDbPlain"/>
            </a:pPr>
            <a:r>
              <a:rPr kumimoji="1" lang="ja-JP" altLang="en-US" dirty="0" smtClean="0"/>
              <a:t>適切な防寒服・防寒具を着用</a:t>
            </a:r>
            <a:r>
              <a:rPr lang="ja-JP" altLang="en-US" dirty="0" smtClean="0"/>
              <a:t>します</a:t>
            </a:r>
            <a:endParaRPr lang="en-US" altLang="ja-JP" dirty="0" smtClean="0"/>
          </a:p>
          <a:p>
            <a:pPr marL="514350" indent="-514350">
              <a:buFont typeface="+mj-ea"/>
              <a:buAutoNum type="circleNumDbPlain"/>
            </a:pPr>
            <a:endParaRPr lang="en-US" altLang="ja-JP" dirty="0" smtClean="0"/>
          </a:p>
          <a:p>
            <a:pPr marL="514350" indent="-514350">
              <a:buFont typeface="+mj-ea"/>
              <a:buAutoNum type="circleNumDbPlain"/>
            </a:pPr>
            <a:r>
              <a:rPr lang="ja-JP" altLang="en-US" dirty="0" smtClean="0"/>
              <a:t>休憩時のルールを守ります</a:t>
            </a:r>
            <a:endParaRPr lang="en-US" altLang="ja-JP" dirty="0" smtClean="0"/>
          </a:p>
          <a:p>
            <a:pPr marL="514350" indent="-514350">
              <a:buFont typeface="+mj-ea"/>
              <a:buAutoNum type="circleNumDbPlain"/>
            </a:pPr>
            <a:endParaRPr lang="en-US" altLang="ja-JP" dirty="0" smtClean="0"/>
          </a:p>
          <a:p>
            <a:pPr marL="514350" indent="-514350">
              <a:buFont typeface="+mj-ea"/>
              <a:buAutoNum type="circleNumDbPlain"/>
            </a:pPr>
            <a:r>
              <a:rPr lang="ja-JP" altLang="en-US" dirty="0"/>
              <a:t>適切な体調管理を</a:t>
            </a:r>
            <a:r>
              <a:rPr lang="ja-JP" altLang="en-US" dirty="0" smtClean="0"/>
              <a:t>行います</a:t>
            </a:r>
            <a:endParaRPr lang="en-US" altLang="ja-JP" dirty="0" smtClean="0"/>
          </a:p>
        </p:txBody>
      </p:sp>
    </p:spTree>
    <p:extLst>
      <p:ext uri="{BB962C8B-B14F-4D97-AF65-F5344CB8AC3E}">
        <p14:creationId xmlns:p14="http://schemas.microsoft.com/office/powerpoint/2010/main" val="1232494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274638"/>
            <a:ext cx="8579296" cy="1143000"/>
          </a:xfrm>
        </p:spPr>
        <p:txBody>
          <a:bodyPr>
            <a:normAutofit fontScale="90000"/>
          </a:bodyPr>
          <a:lstStyle/>
          <a:p>
            <a:pPr marL="514350" indent="-514350"/>
            <a:r>
              <a:rPr lang="ja-JP" altLang="en-US" dirty="0" smtClean="0"/>
              <a:t>①適切</a:t>
            </a:r>
            <a:r>
              <a:rPr lang="ja-JP" altLang="en-US" dirty="0"/>
              <a:t>な防寒服・防寒具を着用します</a:t>
            </a:r>
            <a:endParaRPr lang="en-US" altLang="ja-JP" dirty="0"/>
          </a:p>
        </p:txBody>
      </p:sp>
      <p:sp>
        <p:nvSpPr>
          <p:cNvPr id="3" name="コンテンツ プレースホルダー 2"/>
          <p:cNvSpPr>
            <a:spLocks noGrp="1"/>
          </p:cNvSpPr>
          <p:nvPr>
            <p:ph idx="1"/>
          </p:nvPr>
        </p:nvSpPr>
        <p:spPr/>
        <p:txBody>
          <a:bodyPr>
            <a:normAutofit lnSpcReduction="10000"/>
          </a:bodyPr>
          <a:lstStyle/>
          <a:p>
            <a:r>
              <a:rPr lang="ja-JP" altLang="en-US" dirty="0"/>
              <a:t>余分な発汗はかえって体温を低下させる要因になりうるので、臨機応変に衣服を脱着し、</a:t>
            </a:r>
            <a:r>
              <a:rPr lang="ja-JP" altLang="en-US" u="sng" dirty="0"/>
              <a:t>できるだけ乾いた作業服を着て</a:t>
            </a:r>
            <a:r>
              <a:rPr lang="ja-JP" altLang="en-US" u="sng" dirty="0" smtClean="0"/>
              <a:t>作業します</a:t>
            </a:r>
            <a:r>
              <a:rPr lang="ja-JP" altLang="en-US" dirty="0" smtClean="0"/>
              <a:t>。</a:t>
            </a:r>
            <a:endParaRPr lang="ja-JP" altLang="en-US" dirty="0"/>
          </a:p>
          <a:p>
            <a:r>
              <a:rPr lang="ja-JP" altLang="en-US" dirty="0" smtClean="0"/>
              <a:t>保温性の高い</a:t>
            </a:r>
            <a:r>
              <a:rPr lang="ja-JP" altLang="en-US" u="sng" dirty="0" smtClean="0"/>
              <a:t>防寒服</a:t>
            </a:r>
            <a:r>
              <a:rPr lang="ja-JP" altLang="en-US" dirty="0" smtClean="0"/>
              <a:t>の着用</a:t>
            </a:r>
            <a:r>
              <a:rPr lang="ja-JP" altLang="en-US" dirty="0"/>
              <a:t>を</a:t>
            </a:r>
            <a:r>
              <a:rPr lang="ja-JP" altLang="en-US" dirty="0" smtClean="0"/>
              <a:t>します。</a:t>
            </a:r>
            <a:endParaRPr lang="en-US" altLang="ja-JP" dirty="0" smtClean="0"/>
          </a:p>
          <a:p>
            <a:r>
              <a:rPr lang="ja-JP" altLang="en-US" dirty="0" smtClean="0"/>
              <a:t>保護メガネ、マスク、防寒手袋、防寒靴などの保護具</a:t>
            </a:r>
            <a:r>
              <a:rPr lang="ja-JP" altLang="en-US" dirty="0"/>
              <a:t>も</a:t>
            </a:r>
            <a:r>
              <a:rPr lang="ja-JP" altLang="en-US" dirty="0" smtClean="0"/>
              <a:t>着用します。</a:t>
            </a:r>
            <a:endParaRPr lang="en-US" altLang="ja-JP" dirty="0" smtClean="0"/>
          </a:p>
          <a:p>
            <a:r>
              <a:rPr lang="ja-JP" altLang="en-US" dirty="0" smtClean="0"/>
              <a:t>重ね着をしすぎると、</a:t>
            </a:r>
            <a:r>
              <a:rPr lang="ja-JP" altLang="en-US" dirty="0"/>
              <a:t>かさばりや衣服重量の増加に</a:t>
            </a:r>
            <a:r>
              <a:rPr lang="ja-JP" altLang="en-US" dirty="0" smtClean="0"/>
              <a:t>より</a:t>
            </a:r>
            <a:r>
              <a:rPr lang="ja-JP" altLang="en-US" dirty="0"/>
              <a:t>、</a:t>
            </a:r>
            <a:r>
              <a:rPr lang="ja-JP" altLang="en-US" dirty="0" smtClean="0"/>
              <a:t>作業がしにくくなるので注意します。</a:t>
            </a:r>
            <a:endParaRPr lang="en-US" altLang="ja-JP" dirty="0" smtClean="0"/>
          </a:p>
        </p:txBody>
      </p:sp>
    </p:spTree>
    <p:extLst>
      <p:ext uri="{BB962C8B-B14F-4D97-AF65-F5344CB8AC3E}">
        <p14:creationId xmlns:p14="http://schemas.microsoft.com/office/powerpoint/2010/main" val="3873323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marL="514350" indent="-514350"/>
            <a:r>
              <a:rPr lang="ja-JP" altLang="en-US" dirty="0" smtClean="0"/>
              <a:t>②休憩</a:t>
            </a:r>
            <a:r>
              <a:rPr lang="ja-JP" altLang="en-US" dirty="0"/>
              <a:t>時のルールを守ります</a:t>
            </a:r>
            <a:endParaRPr lang="en-US" altLang="ja-JP" dirty="0"/>
          </a:p>
        </p:txBody>
      </p:sp>
      <p:sp>
        <p:nvSpPr>
          <p:cNvPr id="3" name="コンテンツ プレースホルダー 2"/>
          <p:cNvSpPr>
            <a:spLocks noGrp="1"/>
          </p:cNvSpPr>
          <p:nvPr>
            <p:ph idx="1"/>
          </p:nvPr>
        </p:nvSpPr>
        <p:spPr/>
        <p:txBody>
          <a:bodyPr>
            <a:normAutofit fontScale="92500" lnSpcReduction="20000"/>
          </a:bodyPr>
          <a:lstStyle/>
          <a:p>
            <a:r>
              <a:rPr kumimoji="1" lang="ja-JP" altLang="en-US" dirty="0" smtClean="0"/>
              <a:t>休憩室から退出時には</a:t>
            </a:r>
            <a:r>
              <a:rPr kumimoji="1" lang="ja-JP" altLang="en-US" b="1" u="sng" dirty="0" smtClean="0">
                <a:solidFill>
                  <a:srgbClr val="FF0000"/>
                </a:solidFill>
              </a:rPr>
              <a:t>ウォーミングアップ</a:t>
            </a:r>
            <a:r>
              <a:rPr kumimoji="1" lang="ja-JP" altLang="en-US" dirty="0" smtClean="0"/>
              <a:t>を行います。</a:t>
            </a:r>
            <a:endParaRPr kumimoji="1" lang="en-US" altLang="ja-JP" dirty="0" smtClean="0"/>
          </a:p>
          <a:p>
            <a:endParaRPr lang="en-US" altLang="ja-JP" dirty="0"/>
          </a:p>
          <a:p>
            <a:r>
              <a:rPr kumimoji="1" lang="ja-JP" altLang="en-US" dirty="0" smtClean="0"/>
              <a:t>休憩室では作業服や下着が</a:t>
            </a:r>
            <a:r>
              <a:rPr kumimoji="1" lang="ja-JP" altLang="en-US" u="sng" dirty="0" smtClean="0"/>
              <a:t>汗で濡れていたら、新しいものに交換</a:t>
            </a:r>
            <a:r>
              <a:rPr lang="ja-JP" altLang="en-US" u="sng" dirty="0"/>
              <a:t>します</a:t>
            </a:r>
            <a:r>
              <a:rPr kumimoji="1" lang="ja-JP" altLang="en-US" dirty="0" smtClean="0"/>
              <a:t>。</a:t>
            </a:r>
            <a:endParaRPr kumimoji="1" lang="en-US" altLang="ja-JP" dirty="0" smtClean="0"/>
          </a:p>
          <a:p>
            <a:endParaRPr kumimoji="1" lang="en-US" altLang="ja-JP" dirty="0" smtClean="0"/>
          </a:p>
          <a:p>
            <a:r>
              <a:rPr kumimoji="1" lang="ja-JP" altLang="en-US" dirty="0" smtClean="0"/>
              <a:t>休憩時には、水分とカロリーの補給を行います。</a:t>
            </a:r>
            <a:endParaRPr kumimoji="1" lang="en-US" altLang="ja-JP" dirty="0" smtClean="0"/>
          </a:p>
          <a:p>
            <a:endParaRPr kumimoji="1" lang="en-US" altLang="ja-JP" dirty="0" smtClean="0"/>
          </a:p>
          <a:p>
            <a:r>
              <a:rPr kumimoji="1" lang="ja-JP" altLang="en-US" u="sng" dirty="0" smtClean="0"/>
              <a:t>コーヒーやお茶は利尿作用（体内の水分が尿で出てしまう）があるので避けます</a:t>
            </a:r>
            <a:r>
              <a:rPr kumimoji="1" lang="ja-JP" altLang="en-US" dirty="0" smtClean="0"/>
              <a:t>。</a:t>
            </a:r>
            <a:endParaRPr kumimoji="1" lang="en-US" altLang="ja-JP" dirty="0" smtClean="0"/>
          </a:p>
        </p:txBody>
      </p:sp>
    </p:spTree>
    <p:extLst>
      <p:ext uri="{BB962C8B-B14F-4D97-AF65-F5344CB8AC3E}">
        <p14:creationId xmlns:p14="http://schemas.microsoft.com/office/powerpoint/2010/main" val="8004125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marL="514350" indent="-514350"/>
            <a:r>
              <a:rPr lang="ja-JP" altLang="en-US" dirty="0" smtClean="0"/>
              <a:t>③適切</a:t>
            </a:r>
            <a:r>
              <a:rPr lang="ja-JP" altLang="en-US" dirty="0"/>
              <a:t>な体調管理を行います</a:t>
            </a:r>
            <a:endParaRPr lang="en-US" altLang="ja-JP" dirty="0"/>
          </a:p>
        </p:txBody>
      </p:sp>
      <p:sp>
        <p:nvSpPr>
          <p:cNvPr id="3" name="コンテンツ プレースホルダー 2"/>
          <p:cNvSpPr>
            <a:spLocks noGrp="1"/>
          </p:cNvSpPr>
          <p:nvPr>
            <p:ph idx="1"/>
          </p:nvPr>
        </p:nvSpPr>
        <p:spPr/>
        <p:txBody>
          <a:bodyPr>
            <a:normAutofit/>
          </a:bodyPr>
          <a:lstStyle/>
          <a:p>
            <a:r>
              <a:rPr kumimoji="1" lang="ja-JP" altLang="en-US" dirty="0" smtClean="0">
                <a:solidFill>
                  <a:srgbClr val="FF0000"/>
                </a:solidFill>
              </a:rPr>
              <a:t>持病</a:t>
            </a:r>
            <a:r>
              <a:rPr kumimoji="1" lang="ja-JP" altLang="en-US" dirty="0" smtClean="0"/>
              <a:t>のある人は注意が必要です。</a:t>
            </a:r>
            <a:endParaRPr kumimoji="1" lang="en-US" altLang="ja-JP" dirty="0" smtClean="0"/>
          </a:p>
          <a:p>
            <a:pPr marL="400050" lvl="1" indent="0">
              <a:buNone/>
            </a:pPr>
            <a:r>
              <a:rPr lang="ja-JP" altLang="en-US" dirty="0" smtClean="0"/>
              <a:t>→</a:t>
            </a:r>
            <a:r>
              <a:rPr lang="ja-JP" altLang="en-US" dirty="0"/>
              <a:t>心臓病</a:t>
            </a:r>
            <a:r>
              <a:rPr lang="ja-JP" altLang="en-US" dirty="0" smtClean="0"/>
              <a:t>、肺疾患（喘息</a:t>
            </a:r>
            <a:r>
              <a:rPr lang="ja-JP" altLang="en-US" dirty="0"/>
              <a:t>、気管支炎等）</a:t>
            </a:r>
            <a:r>
              <a:rPr lang="ja-JP" altLang="en-US" dirty="0" smtClean="0"/>
              <a:t>、腰痛</a:t>
            </a:r>
            <a:r>
              <a:rPr lang="ja-JP" altLang="en-US" dirty="0"/>
              <a:t>、</a:t>
            </a:r>
            <a:r>
              <a:rPr lang="ja-JP" altLang="en-US" dirty="0" smtClean="0"/>
              <a:t>関節痛、高血圧、糖尿病は特に注意が必要。治療をしっかりと続けます。</a:t>
            </a:r>
            <a:endParaRPr lang="en-US" altLang="ja-JP" dirty="0" smtClean="0"/>
          </a:p>
          <a:p>
            <a:pPr marL="400050" lvl="1" indent="0">
              <a:buNone/>
            </a:pPr>
            <a:endParaRPr lang="en-US" altLang="ja-JP" dirty="0"/>
          </a:p>
          <a:p>
            <a:r>
              <a:rPr kumimoji="1" lang="ja-JP" altLang="en-US" dirty="0" smtClean="0"/>
              <a:t>作業前後の体調管理には十分注意</a:t>
            </a:r>
            <a:r>
              <a:rPr lang="ja-JP" altLang="en-US" dirty="0"/>
              <a:t>します</a:t>
            </a:r>
            <a:r>
              <a:rPr kumimoji="1" lang="ja-JP" altLang="en-US" dirty="0" smtClean="0"/>
              <a:t>。</a:t>
            </a:r>
            <a:endParaRPr kumimoji="1" lang="en-US" altLang="ja-JP" dirty="0" smtClean="0"/>
          </a:p>
          <a:p>
            <a:pPr marL="400050" lvl="1" indent="0">
              <a:buNone/>
            </a:pPr>
            <a:r>
              <a:rPr lang="ja-JP" altLang="en-US" dirty="0" smtClean="0"/>
              <a:t>→寒冷環境下では通常以上に体力を必要とするので、</a:t>
            </a:r>
            <a:r>
              <a:rPr lang="ja-JP" altLang="en-US" u="sng" dirty="0" smtClean="0">
                <a:solidFill>
                  <a:srgbClr val="FF0000"/>
                </a:solidFill>
              </a:rPr>
              <a:t>睡眠を十分に取り、過度の飲酒は避けます</a:t>
            </a:r>
            <a:r>
              <a:rPr lang="ja-JP" altLang="en-US" dirty="0" smtClean="0">
                <a:solidFill>
                  <a:srgbClr val="FF0000"/>
                </a:solidFill>
              </a:rPr>
              <a:t>。</a:t>
            </a:r>
            <a:endParaRPr lang="en-US" altLang="ja-JP" dirty="0" smtClean="0">
              <a:solidFill>
                <a:srgbClr val="FF0000"/>
              </a:solidFill>
            </a:endParaRPr>
          </a:p>
          <a:p>
            <a:pPr marL="0" indent="0">
              <a:buNone/>
            </a:pPr>
            <a:endParaRPr kumimoji="1" lang="ja-JP" altLang="en-US" dirty="0"/>
          </a:p>
        </p:txBody>
      </p:sp>
    </p:spTree>
    <p:extLst>
      <p:ext uri="{BB962C8B-B14F-4D97-AF65-F5344CB8AC3E}">
        <p14:creationId xmlns:p14="http://schemas.microsoft.com/office/powerpoint/2010/main" val="242437055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557</Words>
  <Application>Microsoft Office PowerPoint</Application>
  <PresentationFormat>画面に合わせる (4:3)</PresentationFormat>
  <Paragraphs>68</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冬期の健康管理</vt:lpstr>
      <vt:lpstr>冬は体調を崩しやすい・・・</vt:lpstr>
      <vt:lpstr>なぜ、冬は体調を崩しやすい？</vt:lpstr>
      <vt:lpstr>福島第一原発付近の冬期平均気温</vt:lpstr>
      <vt:lpstr>冬は病気以外にも いろいろな注意が必要</vt:lpstr>
      <vt:lpstr>安全な寒冷作業の３つのポイント</vt:lpstr>
      <vt:lpstr>①適切な防寒服・防寒具を着用します</vt:lpstr>
      <vt:lpstr>②休憩時のルールを守ります</vt:lpstr>
      <vt:lpstr>③適切な体調管理を行います</vt:lpstr>
      <vt:lpstr>「何よりも」大事なこと</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冬期の寒冷環境下作業対策</dc:title>
  <dc:creator>Kota Fukai</dc:creator>
  <cp:lastModifiedBy>立石</cp:lastModifiedBy>
  <cp:revision>22</cp:revision>
  <dcterms:created xsi:type="dcterms:W3CDTF">2012-09-14T03:51:26Z</dcterms:created>
  <dcterms:modified xsi:type="dcterms:W3CDTF">2013-01-15T23:34:31Z</dcterms:modified>
</cp:coreProperties>
</file>