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2" r:id="rId3"/>
    <p:sldId id="280" r:id="rId4"/>
    <p:sldId id="273" r:id="rId5"/>
    <p:sldId id="285" r:id="rId6"/>
    <p:sldId id="286" r:id="rId7"/>
    <p:sldId id="331" r:id="rId8"/>
    <p:sldId id="292" r:id="rId9"/>
    <p:sldId id="287" r:id="rId10"/>
    <p:sldId id="332" r:id="rId11"/>
    <p:sldId id="291" r:id="rId12"/>
    <p:sldId id="340" r:id="rId13"/>
    <p:sldId id="341" r:id="rId14"/>
    <p:sldId id="258" r:id="rId15"/>
    <p:sldId id="267" r:id="rId16"/>
    <p:sldId id="259" r:id="rId17"/>
    <p:sldId id="266" r:id="rId18"/>
    <p:sldId id="296" r:id="rId19"/>
    <p:sldId id="272" r:id="rId20"/>
    <p:sldId id="314" r:id="rId21"/>
    <p:sldId id="315" r:id="rId22"/>
    <p:sldId id="313" r:id="rId23"/>
    <p:sldId id="334" r:id="rId24"/>
    <p:sldId id="260" r:id="rId25"/>
    <p:sldId id="342" r:id="rId26"/>
    <p:sldId id="289" r:id="rId27"/>
    <p:sldId id="337" r:id="rId28"/>
    <p:sldId id="338" r:id="rId29"/>
    <p:sldId id="343" r:id="rId30"/>
    <p:sldId id="290" r:id="rId31"/>
    <p:sldId id="339" r:id="rId32"/>
    <p:sldId id="281" r:id="rId33"/>
    <p:sldId id="316" r:id="rId34"/>
    <p:sldId id="344" r:id="rId35"/>
    <p:sldId id="320" r:id="rId36"/>
    <p:sldId id="336" r:id="rId37"/>
    <p:sldId id="317" r:id="rId38"/>
    <p:sldId id="318" r:id="rId39"/>
    <p:sldId id="330" r:id="rId40"/>
    <p:sldId id="325" r:id="rId41"/>
    <p:sldId id="328" r:id="rId42"/>
    <p:sldId id="327" r:id="rId43"/>
    <p:sldId id="322" r:id="rId44"/>
    <p:sldId id="324" r:id="rId45"/>
    <p:sldId id="323" r:id="rId46"/>
    <p:sldId id="321" r:id="rId47"/>
    <p:sldId id="329" r:id="rId4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75140" autoAdjust="0"/>
  </p:normalViewPr>
  <p:slideViewPr>
    <p:cSldViewPr>
      <p:cViewPr varScale="1">
        <p:scale>
          <a:sx n="81" d="100"/>
          <a:sy n="81" d="100"/>
        </p:scale>
        <p:origin x="-708"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pieChart>
        <c:varyColors val="1"/>
        <c:ser>
          <c:idx val="0"/>
          <c:order val="0"/>
          <c:dLbls>
            <c:showVal val="1"/>
            <c:showPercent val="1"/>
            <c:separator>
</c:separator>
          </c:dLbls>
          <c:cat>
            <c:strRef>
              <c:f>Sheet1!$A$1:$A$5</c:f>
              <c:strCache>
                <c:ptCount val="5"/>
                <c:pt idx="0">
                  <c:v>20代</c:v>
                </c:pt>
                <c:pt idx="1">
                  <c:v>30代</c:v>
                </c:pt>
                <c:pt idx="2">
                  <c:v>40代</c:v>
                </c:pt>
                <c:pt idx="3">
                  <c:v>50代</c:v>
                </c:pt>
                <c:pt idx="4">
                  <c:v>60代</c:v>
                </c:pt>
              </c:strCache>
            </c:strRef>
          </c:cat>
          <c:val>
            <c:numRef>
              <c:f>Sheet1!$B$1:$B$5</c:f>
              <c:numCache>
                <c:formatCode>General</c:formatCode>
                <c:ptCount val="5"/>
                <c:pt idx="0">
                  <c:v>9</c:v>
                </c:pt>
                <c:pt idx="1">
                  <c:v>11</c:v>
                </c:pt>
                <c:pt idx="2">
                  <c:v>13</c:v>
                </c:pt>
                <c:pt idx="3">
                  <c:v>6</c:v>
                </c:pt>
                <c:pt idx="4">
                  <c:v>4</c:v>
                </c:pt>
              </c:numCache>
            </c:numRef>
          </c:val>
        </c:ser>
        <c:firstSliceAng val="0"/>
      </c:pieChart>
    </c:plotArea>
    <c:legend>
      <c:legendPos val="r"/>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pieChart>
        <c:varyColors val="1"/>
        <c:ser>
          <c:idx val="0"/>
          <c:order val="0"/>
          <c:dLbls>
            <c:showVal val="1"/>
            <c:showPercent val="1"/>
            <c:separator>
</c:separator>
            <c:showLeaderLines val="1"/>
          </c:dLbls>
          <c:cat>
            <c:strRef>
              <c:f>Sheet1!$A$20:$A$26</c:f>
              <c:strCache>
                <c:ptCount val="7"/>
                <c:pt idx="0">
                  <c:v>３月</c:v>
                </c:pt>
                <c:pt idx="1">
                  <c:v>４月</c:v>
                </c:pt>
                <c:pt idx="2">
                  <c:v>５月</c:v>
                </c:pt>
                <c:pt idx="3">
                  <c:v>６月</c:v>
                </c:pt>
                <c:pt idx="4">
                  <c:v>７月</c:v>
                </c:pt>
                <c:pt idx="5">
                  <c:v>８月</c:v>
                </c:pt>
                <c:pt idx="6">
                  <c:v>９月</c:v>
                </c:pt>
              </c:strCache>
            </c:strRef>
          </c:cat>
          <c:val>
            <c:numRef>
              <c:f>Sheet1!$B$20:$B$26</c:f>
              <c:numCache>
                <c:formatCode>General</c:formatCode>
                <c:ptCount val="7"/>
                <c:pt idx="0">
                  <c:v>3</c:v>
                </c:pt>
                <c:pt idx="1">
                  <c:v>5</c:v>
                </c:pt>
                <c:pt idx="2">
                  <c:v>7</c:v>
                </c:pt>
                <c:pt idx="3">
                  <c:v>20</c:v>
                </c:pt>
                <c:pt idx="4">
                  <c:v>6</c:v>
                </c:pt>
                <c:pt idx="5">
                  <c:v>1</c:v>
                </c:pt>
                <c:pt idx="6">
                  <c:v>1</c:v>
                </c:pt>
              </c:numCache>
            </c:numRef>
          </c:val>
        </c:ser>
        <c:firstSliceAng val="0"/>
      </c:pieChart>
    </c:plotArea>
    <c:legend>
      <c:legendPos val="r"/>
      <c:layout>
        <c:manualLayout>
          <c:xMode val="edge"/>
          <c:yMode val="edge"/>
          <c:x val="0.70635333426580382"/>
          <c:y val="0.15100791780350856"/>
          <c:w val="0.11991123104802699"/>
          <c:h val="0.69798373020766169"/>
        </c:manualLayout>
      </c:layout>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plotArea>
      <c:layout/>
      <c:pieChart>
        <c:varyColors val="1"/>
        <c:ser>
          <c:idx val="0"/>
          <c:order val="0"/>
          <c:dLbls>
            <c:showVal val="1"/>
            <c:showPercent val="1"/>
            <c:separator>
</c:separator>
            <c:showLeaderLines val="1"/>
          </c:dLbls>
          <c:cat>
            <c:strRef>
              <c:f>Sheet1!$A$35:$A$38</c:f>
              <c:strCache>
                <c:ptCount val="4"/>
                <c:pt idx="0">
                  <c:v>0-6j時</c:v>
                </c:pt>
                <c:pt idx="1">
                  <c:v>7-12時</c:v>
                </c:pt>
                <c:pt idx="2">
                  <c:v>13-18時</c:v>
                </c:pt>
                <c:pt idx="3">
                  <c:v>19-24時</c:v>
                </c:pt>
              </c:strCache>
            </c:strRef>
          </c:cat>
          <c:val>
            <c:numRef>
              <c:f>Sheet1!$B$35:$B$38</c:f>
              <c:numCache>
                <c:formatCode>General</c:formatCode>
                <c:ptCount val="4"/>
                <c:pt idx="0">
                  <c:v>1</c:v>
                </c:pt>
                <c:pt idx="1">
                  <c:v>30</c:v>
                </c:pt>
                <c:pt idx="2">
                  <c:v>11</c:v>
                </c:pt>
                <c:pt idx="3">
                  <c:v>0</c:v>
                </c:pt>
              </c:numCache>
            </c:numRef>
          </c:val>
        </c:ser>
        <c:firstSliceAng val="0"/>
      </c:pieChart>
    </c:plotArea>
    <c:legend>
      <c:legendPos val="r"/>
      <c:layout/>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49BC2DF-FA82-4F6B-9145-63E1B31AA339}" type="datetimeFigureOut">
              <a:rPr lang="ja-JP" altLang="en-US"/>
              <a:pPr>
                <a:defRPr/>
              </a:pPr>
              <a:t>2013/5/7</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62E17B8-1D22-4BFC-983B-DF5034092D8D}" type="slidenum">
              <a:rPr lang="ja-JP" altLang="en-US"/>
              <a:pPr>
                <a:defRPr/>
              </a:pPr>
              <a:t>&lt;#&gt;</a:t>
            </a:fld>
            <a:endParaRPr lang="ja-JP" altLang="en-US"/>
          </a:p>
        </p:txBody>
      </p:sp>
    </p:spTree>
    <p:extLst>
      <p:ext uri="{BB962C8B-B14F-4D97-AF65-F5344CB8AC3E}">
        <p14:creationId xmlns="" xmlns:p14="http://schemas.microsoft.com/office/powerpoint/2010/main" val="1554346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EC76D24A-C5F6-4D80-8067-BB3F3A1432B1}"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2D1AC116-7662-4734-9B88-5D774A4071F3}"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36BD7C5C-DA2C-4457-B056-270980C617B4}" type="slidenum">
              <a:rPr lang="ja-JP" altLang="en-US" smtClean="0"/>
              <a:pPr>
                <a:defRPr/>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32824A5-3837-4165-8071-2FE241B103AC}"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4CAD503-3069-46B5-9696-19A519F6FF16}"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4DEE213F-83EC-49BF-A5C4-DEF2C72C97B8}"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6A3AE139-40C0-4188-BA1F-F4745C57F958}"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13DC05B-1CAD-446F-A2DF-107F3C248227}"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C5B574CE-0EF7-474F-BE38-6C3EBE4D06BC}"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56ADB2E-A47C-49FC-9874-07891B8D3630}" type="slidenum">
              <a:rPr lang="ja-JP" altLang="en-US" smtClean="0"/>
              <a:pPr>
                <a:defRPr/>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2C1CCAA-73F3-47DC-A13E-EC67307AA081}"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81CDBA8-8403-4097-A813-21B2170F2B02}"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48476C40-F720-4C60-B50B-D7F3E0340BF2}" type="slidenum">
              <a:rPr lang="ja-JP" altLang="en-US" smtClean="0"/>
              <a:pPr>
                <a:defRPr/>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A31F7B72-B4E5-498E-85E9-556F0B54E374}" type="slidenum">
              <a:rPr lang="ja-JP" altLang="en-US" smtClean="0"/>
              <a:pPr>
                <a:defRPr/>
              </a:pPr>
              <a:t>3</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44799507-BDFA-43DD-A4A6-74D84F7CA319}" type="slidenum">
              <a:rPr lang="ja-JP" altLang="en-US" smtClean="0"/>
              <a:pPr>
                <a:defRPr/>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C70245EC-CEC7-41F0-AA7F-8817D3B12774}" type="slidenum">
              <a:rPr lang="ja-JP" altLang="en-US" smtClean="0"/>
              <a:pPr>
                <a:defRPr/>
              </a:pPr>
              <a:t>32</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480FE613-A1C8-446A-A39B-C13BA10AC96C}" type="slidenum">
              <a:rPr lang="ja-JP" altLang="en-US" smtClean="0"/>
              <a:pPr>
                <a:defRPr/>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34</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35</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36</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37</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38</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39</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16D76D19-3414-4C89-BA52-D9D1B1FF3BD1}" type="slidenum">
              <a:rPr lang="ja-JP" altLang="en-US" smtClean="0"/>
              <a:pPr>
                <a:defRPr/>
              </a:pPr>
              <a:t>4</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40</a:t>
            </a:fld>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41</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42</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43</a:t>
            </a:fld>
            <a:endParaRPr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44</a:t>
            </a:fld>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45</a:t>
            </a:fld>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46</a:t>
            </a:fld>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47</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78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4C76837-0D3F-4BE9-A5A4-7301A8E5429D}" type="slidenum">
              <a:rPr lang="ja-JP" altLang="en-US" smtClean="0"/>
              <a:pPr>
                <a:defRPr/>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D4B8AE9-F636-4B45-8EFB-8FBA67F13EBD}" type="slidenum">
              <a:rPr lang="ja-JP" altLang="en-US" smtClean="0"/>
              <a:pPr>
                <a:defRPr/>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2E17B8-1D22-4BFC-983B-DF5034092D8D}" type="slidenum">
              <a:rPr lang="ja-JP" altLang="en-US" smtClean="0"/>
              <a:pPr>
                <a:defRPr/>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1A260C83-038A-400B-B09E-74950E516FE1}" type="slidenum">
              <a:rPr lang="ja-JP" altLang="en-US" smtClean="0"/>
              <a:pPr>
                <a:defRPr/>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2113805-BB01-45B0-8F70-49832C91E2EE}" type="slidenum">
              <a:rPr lang="ja-JP" altLang="en-US" smtClean="0"/>
              <a:pPr>
                <a:defRPr/>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9C7614D-49BE-4A47-8CB1-C886900351C6}" type="datetimeFigureOut">
              <a:rPr lang="ja-JP" altLang="en-US"/>
              <a:pPr>
                <a:defRPr/>
              </a:pPr>
              <a:t>2013/5/7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8701030-65A6-44AD-ADD6-D6A227A5A8AC}"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00AC5F4-052E-48D7-991A-6B9A05CDAF6F}" type="datetimeFigureOut">
              <a:rPr lang="ja-JP" altLang="en-US"/>
              <a:pPr>
                <a:defRPr/>
              </a:pPr>
              <a:t>2013/5/7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AB733A2-E25C-4570-A210-AAE4E6FA1A10}"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668E1AF-6175-4776-8048-49C95EDF7C64}" type="datetimeFigureOut">
              <a:rPr lang="ja-JP" altLang="en-US"/>
              <a:pPr>
                <a:defRPr/>
              </a:pPr>
              <a:t>2013/5/7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23B624C-CF83-4507-AF22-531B3444B4F7}"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6AD0EEE-EADA-464D-B894-107B8315F196}" type="datetimeFigureOut">
              <a:rPr lang="ja-JP" altLang="en-US"/>
              <a:pPr>
                <a:defRPr/>
              </a:pPr>
              <a:t>2013/5/7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FE276C1-3655-498F-AB28-F61A746E435F}"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5115590E-A8CF-405C-AB24-853BC45EE3AF}" type="datetimeFigureOut">
              <a:rPr lang="ja-JP" altLang="en-US"/>
              <a:pPr>
                <a:defRPr/>
              </a:pPr>
              <a:t>2013/5/7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0546AF3-8B1E-4CED-BFB7-6432BED4E2EF}"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D0CF1AB0-CF61-4185-8087-A5267E5E86A3}" type="datetimeFigureOut">
              <a:rPr lang="ja-JP" altLang="en-US"/>
              <a:pPr>
                <a:defRPr/>
              </a:pPr>
              <a:t>2013/5/7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562FE6B-4276-4CCC-9C8D-CC57C8341031}"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7E377BBB-38E8-4217-84C7-FF3BA272C8CD}" type="datetimeFigureOut">
              <a:rPr lang="ja-JP" altLang="en-US"/>
              <a:pPr>
                <a:defRPr/>
              </a:pPr>
              <a:t>2013/5/7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F4038B7-001D-4554-AD88-8559F044B032}"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72178CAF-227E-4499-A51B-729318C143DB}" type="datetimeFigureOut">
              <a:rPr lang="ja-JP" altLang="en-US"/>
              <a:pPr>
                <a:defRPr/>
              </a:pPr>
              <a:t>2013/5/7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8415C07-44CA-466E-B5C8-CA3B066A99D1}"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02E36A1-33CE-4422-B322-9831047305B5}" type="datetimeFigureOut">
              <a:rPr lang="ja-JP" altLang="en-US"/>
              <a:pPr>
                <a:defRPr/>
              </a:pPr>
              <a:t>2013/5/7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74AE00FA-948E-4E3F-BE52-604ACB63393F}"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2948006-BF18-4F46-AB99-42B4EB779CD7}" type="datetimeFigureOut">
              <a:rPr lang="ja-JP" altLang="en-US"/>
              <a:pPr>
                <a:defRPr/>
              </a:pPr>
              <a:t>2013/5/7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2B9AACE-B8FD-4180-8A5E-802990D9ADA5}"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6FAF5F3-1603-42C6-A13C-493A350E0996}" type="datetimeFigureOut">
              <a:rPr lang="ja-JP" altLang="en-US"/>
              <a:pPr>
                <a:defRPr/>
              </a:pPr>
              <a:t>2013/5/7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9825ED2-A47A-4B33-8345-95E56E45E167}"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F446DF0-74D4-46CB-934C-78F773F37BA5}" type="datetimeFigureOut">
              <a:rPr lang="ja-JP" altLang="en-US"/>
              <a:pPr>
                <a:defRPr/>
              </a:pPr>
              <a:t>2013/5/7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9DB580F-FCD0-4852-90E8-18B5D8DDB67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mhlw.go.jp/bunya/roudoukijun/anzeneisei33/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ies.go.jp/health/HeatStrok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http://www.nies.go.jp/health/HeatStroke/kt/index.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ref.fukushima.jp/eisei/kanei/seiei/musi/hati/hati_index.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nake-center.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nake-center.com/" TargetMode="Externa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sunfield.ne.jp/~snake-c/" TargetMode="External"/><Relationship Id="rId3" Type="http://schemas.openxmlformats.org/officeDocument/2006/relationships/hyperlink" Target="http://www.env.go.jp/chemi/heat_stroke/" TargetMode="External"/><Relationship Id="rId7" Type="http://schemas.openxmlformats.org/officeDocument/2006/relationships/hyperlink" Target="http://www.rinya.maff.go.jp/j/routai/anzen/yonn.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rinsaibou.or.jp/cont02/items16/pdf/20hachi_reaf.pdf" TargetMode="External"/><Relationship Id="rId5" Type="http://schemas.openxmlformats.org/officeDocument/2006/relationships/hyperlink" Target="http://www.rinsaibou.or.jp/" TargetMode="External"/><Relationship Id="rId4" Type="http://schemas.openxmlformats.org/officeDocument/2006/relationships/hyperlink" Target="http://www.mhlw.go.jp/seisakunitsuite/bunya/kenkou_iryou/kenkou/nettyuu/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539750" y="2130425"/>
            <a:ext cx="8064500" cy="1470025"/>
          </a:xfrm>
        </p:spPr>
        <p:txBody>
          <a:bodyPr/>
          <a:lstStyle/>
          <a:p>
            <a:pPr algn="l" eaLnBrk="1" hangingPunct="1"/>
            <a:r>
              <a:rPr lang="ja-JP" altLang="en-US" dirty="0" smtClean="0"/>
              <a:t>１Ｆ復旧作業者健康管理</a:t>
            </a:r>
            <a:r>
              <a:rPr lang="en-US" altLang="ja-JP" dirty="0" smtClean="0"/>
              <a:t/>
            </a:r>
            <a:br>
              <a:rPr lang="en-US" altLang="ja-JP" dirty="0" smtClean="0"/>
            </a:br>
            <a:r>
              <a:rPr lang="en-US" altLang="ja-JP" dirty="0" smtClean="0"/>
              <a:t> </a:t>
            </a:r>
            <a:r>
              <a:rPr lang="ja-JP" altLang="en-US" dirty="0" smtClean="0"/>
              <a:t>３度目の夏に向けて</a:t>
            </a:r>
          </a:p>
        </p:txBody>
      </p:sp>
      <p:sp>
        <p:nvSpPr>
          <p:cNvPr id="3" name="サブタイトル 2"/>
          <p:cNvSpPr>
            <a:spLocks noGrp="1"/>
          </p:cNvSpPr>
          <p:nvPr>
            <p:ph type="subTitle" idx="1"/>
          </p:nvPr>
        </p:nvSpPr>
        <p:spPr>
          <a:xfrm>
            <a:off x="1331913" y="4653136"/>
            <a:ext cx="6945312" cy="1631777"/>
          </a:xfrm>
        </p:spPr>
        <p:txBody>
          <a:bodyPr rtlCol="0">
            <a:normAutofit/>
          </a:bodyPr>
          <a:lstStyle/>
          <a:p>
            <a:pPr eaLnBrk="1" fontAlgn="auto" hangingPunct="1">
              <a:spcAft>
                <a:spcPts val="0"/>
              </a:spcAft>
              <a:buFont typeface="Arial" pitchFamily="34" charset="0"/>
              <a:buNone/>
              <a:defRPr/>
            </a:pPr>
            <a:r>
              <a:rPr lang="ja-JP" altLang="en-US" dirty="0" smtClean="0"/>
              <a:t>産業医科大学</a:t>
            </a:r>
            <a:endParaRPr lang="ja-JP" altLang="en-US" dirty="0"/>
          </a:p>
        </p:txBody>
      </p:sp>
      <p:sp>
        <p:nvSpPr>
          <p:cNvPr id="5" name="正方形/長方形 4"/>
          <p:cNvSpPr/>
          <p:nvPr/>
        </p:nvSpPr>
        <p:spPr>
          <a:xfrm>
            <a:off x="6372200" y="188640"/>
            <a:ext cx="2539478" cy="369332"/>
          </a:xfrm>
          <a:prstGeom prst="rect">
            <a:avLst/>
          </a:prstGeom>
        </p:spPr>
        <p:txBody>
          <a:bodyPr wrap="none">
            <a:spAutoFit/>
          </a:bodyPr>
          <a:lstStyle/>
          <a:p>
            <a:r>
              <a:rPr lang="ja-JP" altLang="ja-JP" dirty="0"/>
              <a:t>平成</a:t>
            </a:r>
            <a:r>
              <a:rPr lang="en-US" altLang="ja-JP" dirty="0"/>
              <a:t>25</a:t>
            </a:r>
            <a:r>
              <a:rPr lang="ja-JP" altLang="ja-JP" dirty="0"/>
              <a:t>年</a:t>
            </a:r>
            <a:r>
              <a:rPr lang="en-US" altLang="ja-JP" dirty="0"/>
              <a:t>4</a:t>
            </a:r>
            <a:r>
              <a:rPr lang="ja-JP" altLang="ja-JP" dirty="0"/>
              <a:t>月</a:t>
            </a:r>
            <a:r>
              <a:rPr lang="en-US" altLang="ja-JP" dirty="0"/>
              <a:t>18</a:t>
            </a:r>
            <a:r>
              <a:rPr lang="ja-JP" altLang="ja-JP" dirty="0"/>
              <a:t>日（木）　</a:t>
            </a: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誰が熱中症になりやすいか？</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sz="2000" dirty="0" smtClean="0"/>
              <a:t>教科書的事項</a:t>
            </a:r>
            <a:endParaRPr kumimoji="1" lang="en-US" altLang="ja-JP" sz="2000" dirty="0" smtClean="0"/>
          </a:p>
          <a:p>
            <a:r>
              <a:rPr kumimoji="1" lang="ja-JP" altLang="en-US" sz="2000" u="sng" dirty="0" smtClean="0"/>
              <a:t>糖尿病</a:t>
            </a:r>
            <a:r>
              <a:rPr lang="ja-JP" altLang="en-US" sz="2000" u="sng" dirty="0" smtClean="0"/>
              <a:t>、高血圧、心臓病、腎臓病、広範囲の皮膚疾患、メンタルヘルス</a:t>
            </a:r>
            <a:endParaRPr lang="en-US" altLang="ja-JP" sz="2000" dirty="0" smtClean="0"/>
          </a:p>
          <a:p>
            <a:r>
              <a:rPr lang="ja-JP" altLang="en-US" sz="2000" dirty="0" smtClean="0"/>
              <a:t>壮年作業者（</a:t>
            </a:r>
            <a:r>
              <a:rPr lang="en-US" altLang="ja-JP" sz="2000" dirty="0" smtClean="0"/>
              <a:t>45-60</a:t>
            </a:r>
            <a:r>
              <a:rPr lang="ja-JP" altLang="en-US" sz="2000" dirty="0" smtClean="0"/>
              <a:t>歳）</a:t>
            </a:r>
            <a:endParaRPr lang="en-US" altLang="ja-JP" sz="2000" dirty="0" smtClean="0"/>
          </a:p>
          <a:p>
            <a:pPr marL="342900" lvl="1" indent="-342900">
              <a:buFont typeface="Arial" charset="0"/>
              <a:buChar char="•"/>
            </a:pPr>
            <a:r>
              <a:rPr lang="ja-JP" altLang="en-US" sz="2000" dirty="0" smtClean="0"/>
              <a:t>作業に不慣れな作業者（作業初日や</a:t>
            </a:r>
            <a:r>
              <a:rPr lang="en-US" altLang="ja-JP" sz="2000" dirty="0" smtClean="0"/>
              <a:t>2</a:t>
            </a:r>
            <a:r>
              <a:rPr lang="ja-JP" altLang="en-US" sz="2000" dirty="0" smtClean="0"/>
              <a:t>日目）</a:t>
            </a:r>
            <a:endParaRPr lang="en-US" altLang="ja-JP" sz="2000" dirty="0" smtClean="0"/>
          </a:p>
          <a:p>
            <a:r>
              <a:rPr lang="ja-JP" altLang="en-US" sz="2000" dirty="0" smtClean="0"/>
              <a:t>当日、体調が悪い作業者（感冒・下痢）</a:t>
            </a:r>
            <a:endParaRPr lang="en-US" altLang="ja-JP" sz="2000" dirty="0" smtClean="0"/>
          </a:p>
          <a:p>
            <a:pPr>
              <a:buNone/>
            </a:pPr>
            <a:endParaRPr lang="en-US" altLang="ja-JP" sz="2000" dirty="0" smtClean="0"/>
          </a:p>
          <a:p>
            <a:pPr>
              <a:buNone/>
            </a:pPr>
            <a:r>
              <a:rPr lang="ja-JP" altLang="en-US" sz="2000" u="sng" dirty="0" smtClean="0">
                <a:solidFill>
                  <a:srgbClr val="FF0000"/>
                </a:solidFill>
              </a:rPr>
              <a:t>福一での状況特性（Ｈ</a:t>
            </a:r>
            <a:r>
              <a:rPr lang="en-US" altLang="ja-JP" sz="2000" u="sng" dirty="0" smtClean="0">
                <a:solidFill>
                  <a:srgbClr val="FF0000"/>
                </a:solidFill>
              </a:rPr>
              <a:t>23</a:t>
            </a:r>
            <a:r>
              <a:rPr lang="ja-JP" altLang="en-US" sz="2000" u="sng" dirty="0" smtClean="0">
                <a:solidFill>
                  <a:srgbClr val="FF0000"/>
                </a:solidFill>
              </a:rPr>
              <a:t>年・福島労働局データより）</a:t>
            </a:r>
            <a:endParaRPr lang="en-US" altLang="ja-JP" sz="2000" u="sng" dirty="0" smtClean="0">
              <a:solidFill>
                <a:srgbClr val="FF0000"/>
              </a:solidFill>
            </a:endParaRPr>
          </a:p>
          <a:p>
            <a:r>
              <a:rPr lang="en-US" altLang="ja-JP" sz="2000" dirty="0" smtClean="0">
                <a:solidFill>
                  <a:srgbClr val="FF0000"/>
                </a:solidFill>
              </a:rPr>
              <a:t>20-40</a:t>
            </a:r>
            <a:r>
              <a:rPr lang="ja-JP" altLang="en-US" sz="2000" dirty="0" smtClean="0">
                <a:solidFill>
                  <a:srgbClr val="FF0000"/>
                </a:solidFill>
              </a:rPr>
              <a:t>代が</a:t>
            </a:r>
            <a:r>
              <a:rPr lang="en-US" altLang="ja-JP" sz="2000" dirty="0" smtClean="0">
                <a:solidFill>
                  <a:srgbClr val="FF0000"/>
                </a:solidFill>
              </a:rPr>
              <a:t>77</a:t>
            </a:r>
            <a:r>
              <a:rPr lang="ja-JP" altLang="en-US" sz="2000" dirty="0" smtClean="0">
                <a:solidFill>
                  <a:srgbClr val="FF0000"/>
                </a:solidFill>
              </a:rPr>
              <a:t>％</a:t>
            </a:r>
            <a:endParaRPr lang="en-US" altLang="ja-JP" sz="2000" dirty="0" smtClean="0">
              <a:solidFill>
                <a:srgbClr val="FF0000"/>
              </a:solidFill>
            </a:endParaRPr>
          </a:p>
          <a:p>
            <a:r>
              <a:rPr lang="ja-JP" altLang="en-US" sz="2000" dirty="0" smtClean="0"/>
              <a:t>最多は</a:t>
            </a:r>
            <a:r>
              <a:rPr lang="en-US" altLang="ja-JP" sz="2000" dirty="0" smtClean="0"/>
              <a:t>40</a:t>
            </a:r>
            <a:r>
              <a:rPr lang="ja-JP" altLang="en-US" sz="2000" dirty="0" smtClean="0"/>
              <a:t>代</a:t>
            </a:r>
            <a:endParaRPr lang="en-US" altLang="ja-JP" sz="2000" dirty="0" smtClean="0"/>
          </a:p>
          <a:p>
            <a:r>
              <a:rPr lang="en-US" altLang="ja-JP" sz="2000" dirty="0" smtClean="0"/>
              <a:t>20</a:t>
            </a:r>
            <a:r>
              <a:rPr lang="ja-JP" altLang="en-US" sz="2000" dirty="0" smtClean="0"/>
              <a:t>代と</a:t>
            </a:r>
            <a:r>
              <a:rPr lang="en-US" altLang="ja-JP" sz="2000" dirty="0" smtClean="0"/>
              <a:t>30</a:t>
            </a:r>
            <a:r>
              <a:rPr lang="ja-JP" altLang="en-US" sz="2000" dirty="0" smtClean="0"/>
              <a:t>代はともに２割</a:t>
            </a:r>
            <a:endParaRPr lang="en-US" altLang="ja-JP" sz="2000" dirty="0" smtClean="0"/>
          </a:p>
          <a:p>
            <a:endParaRPr lang="en-US" altLang="ja-JP" sz="2000" dirty="0" smtClean="0"/>
          </a:p>
          <a:p>
            <a:endParaRPr lang="en-US" altLang="ja-JP" sz="2000" dirty="0" smtClean="0"/>
          </a:p>
          <a:p>
            <a:endParaRPr kumimoji="1" lang="ja-JP" altLang="en-US" sz="2000" dirty="0"/>
          </a:p>
        </p:txBody>
      </p:sp>
      <p:graphicFrame>
        <p:nvGraphicFramePr>
          <p:cNvPr id="4" name="グラフ 3"/>
          <p:cNvGraphicFramePr/>
          <p:nvPr/>
        </p:nvGraphicFramePr>
        <p:xfrm>
          <a:off x="3131840" y="4005064"/>
          <a:ext cx="3742685" cy="2472490"/>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1694725" y="6237312"/>
            <a:ext cx="6261651"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ja-JP" altLang="en-US" dirty="0" smtClean="0"/>
              <a:t>福一では持病があることに加え、若年者においても注意が必要</a:t>
            </a:r>
            <a:endParaRPr lang="ja-JP" altLang="en-US" dirty="0"/>
          </a:p>
        </p:txBody>
      </p:sp>
      <p:sp>
        <p:nvSpPr>
          <p:cNvPr id="6" name="角丸四角形吹き出し 5"/>
          <p:cNvSpPr/>
          <p:nvPr/>
        </p:nvSpPr>
        <p:spPr>
          <a:xfrm>
            <a:off x="7236296" y="5733256"/>
            <a:ext cx="1656184" cy="324616"/>
          </a:xfrm>
          <a:prstGeom prst="wedgeRoundRectCallout">
            <a:avLst>
              <a:gd name="adj1" fmla="val -33119"/>
              <a:gd name="adj2" fmla="val 1212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若くてもなる</a:t>
            </a:r>
            <a:endParaRPr kumimoji="1" lang="ja-JP" altLang="en-US" dirty="0"/>
          </a:p>
        </p:txBody>
      </p:sp>
      <p:sp>
        <p:nvSpPr>
          <p:cNvPr id="7" name="正方形/長方形 6"/>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457200" y="274638"/>
            <a:ext cx="8507413" cy="1143000"/>
          </a:xfrm>
        </p:spPr>
        <p:txBody>
          <a:bodyPr/>
          <a:lstStyle/>
          <a:p>
            <a:pPr eaLnBrk="1" hangingPunct="1"/>
            <a:r>
              <a:rPr lang="ja-JP" altLang="en-US" sz="4000" dirty="0" smtClean="0"/>
              <a:t>どんな日に熱中症がおこりやすいか</a:t>
            </a:r>
          </a:p>
        </p:txBody>
      </p:sp>
      <p:sp>
        <p:nvSpPr>
          <p:cNvPr id="11267" name="コンテンツ プレースホルダ 2"/>
          <p:cNvSpPr>
            <a:spLocks noGrp="1"/>
          </p:cNvSpPr>
          <p:nvPr>
            <p:ph idx="1"/>
          </p:nvPr>
        </p:nvSpPr>
        <p:spPr>
          <a:xfrm>
            <a:off x="457200" y="1600200"/>
            <a:ext cx="8229600" cy="2981325"/>
          </a:xfrm>
        </p:spPr>
        <p:txBody>
          <a:bodyPr/>
          <a:lstStyle/>
          <a:p>
            <a:pPr eaLnBrk="1" hangingPunct="1">
              <a:buNone/>
            </a:pPr>
            <a:r>
              <a:rPr lang="ja-JP" altLang="en-US" sz="2000" dirty="0" smtClean="0"/>
              <a:t>教科書的事項</a:t>
            </a:r>
            <a:endParaRPr lang="en-US" altLang="ja-JP" sz="2000" dirty="0" smtClean="0"/>
          </a:p>
          <a:p>
            <a:pPr eaLnBrk="1" hangingPunct="1"/>
            <a:r>
              <a:rPr lang="ja-JP" altLang="en-US" sz="2000" dirty="0" smtClean="0"/>
              <a:t>気温</a:t>
            </a:r>
            <a:r>
              <a:rPr lang="ja-JP" altLang="en-US" sz="2000" u="sng" dirty="0" smtClean="0"/>
              <a:t>２５度</a:t>
            </a:r>
            <a:r>
              <a:rPr lang="ja-JP" altLang="en-US" sz="2000" dirty="0" smtClean="0"/>
              <a:t>かつ</a:t>
            </a:r>
            <a:r>
              <a:rPr lang="ja-JP" altLang="en-US" sz="2000" u="sng" dirty="0" smtClean="0"/>
              <a:t>湿度</a:t>
            </a:r>
            <a:r>
              <a:rPr lang="en-US" altLang="ja-JP" sz="2000" u="sng" dirty="0" smtClean="0"/>
              <a:t>70</a:t>
            </a:r>
            <a:r>
              <a:rPr lang="ja-JP" altLang="en-US" sz="2000" u="sng" dirty="0" smtClean="0"/>
              <a:t>％</a:t>
            </a:r>
            <a:r>
              <a:rPr lang="ja-JP" altLang="en-US" sz="2000" dirty="0" smtClean="0"/>
              <a:t>以上</a:t>
            </a:r>
          </a:p>
          <a:p>
            <a:pPr eaLnBrk="1" hangingPunct="1"/>
            <a:r>
              <a:rPr lang="ja-JP" altLang="en-US" sz="2000" dirty="0" smtClean="0"/>
              <a:t>７月（</a:t>
            </a:r>
            <a:r>
              <a:rPr lang="en-US" altLang="ja-JP" sz="2000" dirty="0" smtClean="0"/>
              <a:t>9</a:t>
            </a:r>
            <a:r>
              <a:rPr lang="ja-JP" altLang="en-US" sz="2000" dirty="0" smtClean="0"/>
              <a:t>割） 、午後（</a:t>
            </a:r>
            <a:r>
              <a:rPr lang="en-US" altLang="ja-JP" sz="2000" dirty="0" smtClean="0"/>
              <a:t>13-18</a:t>
            </a:r>
            <a:r>
              <a:rPr lang="ja-JP" altLang="en-US" sz="2000" dirty="0" smtClean="0"/>
              <a:t>時に８割、特に</a:t>
            </a:r>
            <a:r>
              <a:rPr lang="en-US" altLang="ja-JP" sz="2000" dirty="0" smtClean="0"/>
              <a:t>15</a:t>
            </a:r>
            <a:r>
              <a:rPr lang="ja-JP" altLang="en-US" sz="2000" dirty="0" smtClean="0"/>
              <a:t>～</a:t>
            </a:r>
            <a:r>
              <a:rPr lang="en-US" altLang="ja-JP" sz="2000" dirty="0" smtClean="0"/>
              <a:t>16</a:t>
            </a:r>
            <a:r>
              <a:rPr lang="ja-JP" altLang="en-US" sz="2000" dirty="0" smtClean="0"/>
              <a:t>時台）</a:t>
            </a:r>
            <a:endParaRPr lang="en-US" altLang="ja-JP" sz="2000" dirty="0" smtClean="0"/>
          </a:p>
          <a:p>
            <a:pPr eaLnBrk="1" hangingPunct="1"/>
            <a:r>
              <a:rPr lang="ja-JP" altLang="en-US" sz="2000" dirty="0" smtClean="0"/>
              <a:t>突然暑くなった日</a:t>
            </a:r>
          </a:p>
          <a:p>
            <a:pPr eaLnBrk="1" hangingPunct="1"/>
            <a:r>
              <a:rPr lang="ja-JP" altLang="en-US" sz="2000" dirty="0" smtClean="0"/>
              <a:t>不慣れな作業（者）が発生する日</a:t>
            </a:r>
            <a:endParaRPr lang="en-US" altLang="ja-JP" sz="2000" dirty="0" smtClean="0"/>
          </a:p>
          <a:p>
            <a:pPr eaLnBrk="1" hangingPunct="1">
              <a:buNone/>
            </a:pPr>
            <a:endParaRPr lang="en-US" altLang="ja-JP" sz="2000" dirty="0" smtClean="0"/>
          </a:p>
          <a:p>
            <a:pPr>
              <a:buNone/>
            </a:pPr>
            <a:r>
              <a:rPr lang="ja-JP" altLang="en-US" sz="2000" dirty="0" smtClean="0"/>
              <a:t>福一での状況特性（Ｈ</a:t>
            </a:r>
            <a:r>
              <a:rPr lang="en-US" altLang="ja-JP" sz="2000" dirty="0" smtClean="0"/>
              <a:t>23</a:t>
            </a:r>
            <a:r>
              <a:rPr lang="ja-JP" altLang="en-US" sz="2000" dirty="0" smtClean="0"/>
              <a:t>年・福島労働局データより）</a:t>
            </a:r>
            <a:endParaRPr lang="en-US" altLang="ja-JP" sz="2000" dirty="0" smtClean="0"/>
          </a:p>
          <a:p>
            <a:r>
              <a:rPr lang="ja-JP" altLang="en-US" sz="2000" dirty="0" smtClean="0"/>
              <a:t>気温２５度以上、湿度７０％以上</a:t>
            </a:r>
            <a:endParaRPr lang="en-US" altLang="ja-JP" sz="2000" dirty="0" smtClean="0"/>
          </a:p>
          <a:p>
            <a:r>
              <a:rPr lang="ja-JP" altLang="en-US" sz="2000" dirty="0"/>
              <a:t>６</a:t>
            </a:r>
            <a:r>
              <a:rPr lang="ja-JP" altLang="en-US" sz="2000" dirty="0" smtClean="0"/>
              <a:t>月（</a:t>
            </a:r>
            <a:r>
              <a:rPr lang="en-US" altLang="ja-JP" sz="2000" dirty="0" smtClean="0"/>
              <a:t>47</a:t>
            </a:r>
            <a:r>
              <a:rPr lang="ja-JP" altLang="en-US" sz="2000" dirty="0" smtClean="0"/>
              <a:t>％）、</a:t>
            </a:r>
            <a:r>
              <a:rPr lang="ja-JP" altLang="en-US" sz="2000" dirty="0" smtClean="0">
                <a:solidFill>
                  <a:schemeClr val="accent1"/>
                </a:solidFill>
              </a:rPr>
              <a:t>初年度は</a:t>
            </a:r>
            <a:r>
              <a:rPr lang="en-US" altLang="ja-JP" sz="2000" dirty="0" smtClean="0">
                <a:solidFill>
                  <a:schemeClr val="accent1"/>
                </a:solidFill>
              </a:rPr>
              <a:t>3</a:t>
            </a:r>
            <a:r>
              <a:rPr lang="ja-JP" altLang="en-US" sz="2000" dirty="0" smtClean="0">
                <a:solidFill>
                  <a:schemeClr val="accent1"/>
                </a:solidFill>
              </a:rPr>
              <a:t>月から発生</a:t>
            </a:r>
            <a:endParaRPr lang="en-US" altLang="ja-JP" sz="2000" dirty="0" smtClean="0">
              <a:solidFill>
                <a:schemeClr val="accent1"/>
              </a:solidFill>
            </a:endParaRPr>
          </a:p>
          <a:p>
            <a:r>
              <a:rPr lang="ja-JP" altLang="en-US" sz="2000" dirty="0" smtClean="0">
                <a:solidFill>
                  <a:schemeClr val="accent2"/>
                </a:solidFill>
              </a:rPr>
              <a:t>午前中（</a:t>
            </a:r>
            <a:r>
              <a:rPr lang="en-US" altLang="ja-JP" sz="2000" dirty="0" smtClean="0">
                <a:solidFill>
                  <a:schemeClr val="accent2"/>
                </a:solidFill>
              </a:rPr>
              <a:t>7</a:t>
            </a:r>
            <a:r>
              <a:rPr lang="ja-JP" altLang="en-US" sz="2000" dirty="0" smtClean="0">
                <a:solidFill>
                  <a:schemeClr val="accent2"/>
                </a:solidFill>
              </a:rPr>
              <a:t>割）</a:t>
            </a:r>
            <a:endParaRPr lang="en-US" altLang="ja-JP" sz="2000" dirty="0" smtClean="0">
              <a:solidFill>
                <a:schemeClr val="accent2"/>
              </a:solidFill>
            </a:endParaRPr>
          </a:p>
        </p:txBody>
      </p:sp>
      <p:graphicFrame>
        <p:nvGraphicFramePr>
          <p:cNvPr id="5" name="グラフ 4"/>
          <p:cNvGraphicFramePr/>
          <p:nvPr/>
        </p:nvGraphicFramePr>
        <p:xfrm>
          <a:off x="1835696" y="4725144"/>
          <a:ext cx="3581883" cy="2303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nvGraphicFramePr>
        <p:xfrm>
          <a:off x="5364088" y="4797152"/>
          <a:ext cx="3240360" cy="2204864"/>
        </p:xfrm>
        <a:graphic>
          <a:graphicData uri="http://schemas.openxmlformats.org/drawingml/2006/chart">
            <c:chart xmlns:c="http://schemas.openxmlformats.org/drawingml/2006/chart" xmlns:r="http://schemas.openxmlformats.org/officeDocument/2006/relationships" r:id="rId4"/>
          </a:graphicData>
        </a:graphic>
      </p:graphicFrame>
      <p:sp>
        <p:nvSpPr>
          <p:cNvPr id="8" name="角丸四角形吹き出し 7"/>
          <p:cNvSpPr/>
          <p:nvPr/>
        </p:nvSpPr>
        <p:spPr>
          <a:xfrm>
            <a:off x="251520" y="5805264"/>
            <a:ext cx="1728192" cy="288032"/>
          </a:xfrm>
          <a:prstGeom prst="wedgeRoundRectCallout">
            <a:avLst>
              <a:gd name="adj1" fmla="val -9486"/>
              <a:gd name="adj2" fmla="val -2641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t>14-17</a:t>
            </a:r>
            <a:r>
              <a:rPr lang="ja-JP" altLang="en-US" sz="1400" dirty="0" smtClean="0"/>
              <a:t>時の作業制限</a:t>
            </a:r>
            <a:endParaRPr lang="ja-JP" altLang="en-US" sz="1400" dirty="0"/>
          </a:p>
        </p:txBody>
      </p:sp>
      <p:sp>
        <p:nvSpPr>
          <p:cNvPr id="9" name="正方形/長方形 8"/>
          <p:cNvSpPr/>
          <p:nvPr/>
        </p:nvSpPr>
        <p:spPr>
          <a:xfrm>
            <a:off x="4644008" y="6539206"/>
            <a:ext cx="4486530" cy="30777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ja-JP" altLang="en-US" sz="1400" dirty="0" smtClean="0"/>
              <a:t>熱中症シーズンは来月</a:t>
            </a:r>
            <a:r>
              <a:rPr lang="ja-JP" altLang="en-US" sz="1400" dirty="0"/>
              <a:t>に</a:t>
            </a:r>
            <a:r>
              <a:rPr lang="ja-JP" altLang="en-US" sz="1400" dirty="0" smtClean="0"/>
              <a:t>は到来！ＡＭは対応頻度高！</a:t>
            </a:r>
            <a:endParaRPr lang="ja-JP" altLang="en-US" sz="1400" dirty="0"/>
          </a:p>
        </p:txBody>
      </p:sp>
      <p:sp>
        <p:nvSpPr>
          <p:cNvPr id="10" name="正方形/長方形 9"/>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重症例はいつ発生するか</a:t>
            </a:r>
            <a:endParaRPr kumimoji="1" lang="ja-JP" altLang="en-US" dirty="0"/>
          </a:p>
        </p:txBody>
      </p:sp>
      <p:sp>
        <p:nvSpPr>
          <p:cNvPr id="3" name="コンテンツ プレースホルダ 2"/>
          <p:cNvSpPr>
            <a:spLocks noGrp="1"/>
          </p:cNvSpPr>
          <p:nvPr>
            <p:ph idx="1"/>
          </p:nvPr>
        </p:nvSpPr>
        <p:spPr/>
        <p:txBody>
          <a:bodyPr/>
          <a:lstStyle/>
          <a:p>
            <a:pPr>
              <a:buNone/>
            </a:pPr>
            <a:r>
              <a:rPr lang="ja-JP" altLang="en-US" sz="2800" dirty="0" smtClean="0"/>
              <a:t>教科書的事項</a:t>
            </a:r>
            <a:endParaRPr lang="en-US" altLang="ja-JP" sz="2800" dirty="0" smtClean="0"/>
          </a:p>
          <a:p>
            <a:r>
              <a:rPr kumimoji="1" lang="ja-JP" altLang="en-US" sz="2800" dirty="0" smtClean="0">
                <a:solidFill>
                  <a:srgbClr val="FF0000"/>
                </a:solidFill>
              </a:rPr>
              <a:t>作業開始初日か</a:t>
            </a:r>
            <a:r>
              <a:rPr lang="ja-JP" altLang="en-US" sz="2800" dirty="0" smtClean="0">
                <a:solidFill>
                  <a:srgbClr val="FF0000"/>
                </a:solidFill>
              </a:rPr>
              <a:t>ら３</a:t>
            </a:r>
            <a:r>
              <a:rPr kumimoji="1" lang="ja-JP" altLang="en-US" sz="2800" dirty="0" smtClean="0">
                <a:solidFill>
                  <a:srgbClr val="FF0000"/>
                </a:solidFill>
              </a:rPr>
              <a:t>日目</a:t>
            </a:r>
            <a:r>
              <a:rPr kumimoji="1" lang="ja-JP" altLang="en-US" sz="2800" dirty="0" smtClean="0"/>
              <a:t>が圧倒的に多い</a:t>
            </a:r>
            <a:endParaRPr kumimoji="1" lang="en-US" altLang="ja-JP" sz="2800" dirty="0" smtClean="0"/>
          </a:p>
          <a:p>
            <a:endParaRPr lang="en-US" altLang="ja-JP" sz="2800" dirty="0" smtClean="0"/>
          </a:p>
          <a:p>
            <a:endParaRPr kumimoji="1" lang="en-US" altLang="ja-JP" sz="2800" dirty="0" smtClean="0"/>
          </a:p>
          <a:p>
            <a:endParaRPr lang="en-US" altLang="ja-JP" sz="2800" dirty="0" smtClean="0"/>
          </a:p>
          <a:p>
            <a:endParaRPr kumimoji="1" lang="en-US" altLang="ja-JP" sz="2800" dirty="0" smtClean="0"/>
          </a:p>
          <a:p>
            <a:endParaRPr kumimoji="1" lang="en-US" altLang="ja-JP" sz="2800" dirty="0" smtClean="0"/>
          </a:p>
          <a:p>
            <a:pPr>
              <a:buNone/>
            </a:pPr>
            <a:r>
              <a:rPr lang="ja-JP" altLang="en-US" sz="2800" dirty="0" smtClean="0"/>
              <a:t>福一</a:t>
            </a:r>
            <a:endParaRPr lang="en-US" altLang="ja-JP" sz="2800" dirty="0" smtClean="0"/>
          </a:p>
          <a:p>
            <a:r>
              <a:rPr lang="ja-JP" altLang="en-US" sz="2800" dirty="0" smtClean="0"/>
              <a:t>死亡例なし</a:t>
            </a:r>
            <a:endParaRPr lang="en-US" altLang="ja-JP" sz="2800" dirty="0" smtClean="0"/>
          </a:p>
          <a:p>
            <a:pPr>
              <a:buNone/>
            </a:pPr>
            <a:endParaRPr lang="en-US" altLang="ja-JP" sz="2800" dirty="0" smtClean="0"/>
          </a:p>
          <a:p>
            <a:endParaRPr kumimoji="1" lang="en-US" altLang="ja-JP" sz="2800" dirty="0" smtClean="0"/>
          </a:p>
          <a:p>
            <a:pPr>
              <a:buNone/>
            </a:pPr>
            <a:endParaRPr lang="ja-JP" altLang="en-US" sz="2800" dirty="0" smtClean="0"/>
          </a:p>
        </p:txBody>
      </p:sp>
      <p:pic>
        <p:nvPicPr>
          <p:cNvPr id="129026" name="Picture 2"/>
          <p:cNvPicPr>
            <a:picLocks noChangeAspect="1" noChangeArrowheads="1"/>
          </p:cNvPicPr>
          <p:nvPr/>
        </p:nvPicPr>
        <p:blipFill>
          <a:blip r:embed="rId3" cstate="print"/>
          <a:srcRect/>
          <a:stretch>
            <a:fillRect/>
          </a:stretch>
        </p:blipFill>
        <p:spPr bwMode="auto">
          <a:xfrm>
            <a:off x="1763688" y="2780928"/>
            <a:ext cx="6125099" cy="2376264"/>
          </a:xfrm>
          <a:prstGeom prst="rect">
            <a:avLst/>
          </a:prstGeom>
          <a:noFill/>
          <a:ln w="9525">
            <a:noFill/>
            <a:miter lim="800000"/>
            <a:headEnd/>
            <a:tailEnd/>
          </a:ln>
        </p:spPr>
      </p:pic>
      <p:sp>
        <p:nvSpPr>
          <p:cNvPr id="5" name="正方形/長方形 4"/>
          <p:cNvSpPr/>
          <p:nvPr/>
        </p:nvSpPr>
        <p:spPr>
          <a:xfrm>
            <a:off x="2123728" y="2564904"/>
            <a:ext cx="5444119" cy="461665"/>
          </a:xfrm>
          <a:prstGeom prst="rect">
            <a:avLst/>
          </a:prstGeom>
        </p:spPr>
        <p:txBody>
          <a:bodyPr wrap="none">
            <a:spAutoFit/>
          </a:bodyPr>
          <a:lstStyle/>
          <a:p>
            <a:r>
              <a:rPr lang="ja-JP" altLang="en-US" sz="2400" b="1" dirty="0" smtClean="0">
                <a:solidFill>
                  <a:srgbClr val="FF0000"/>
                </a:solidFill>
              </a:rPr>
              <a:t>熱中症死亡災害の作業日数別発生件数</a:t>
            </a:r>
            <a:endParaRPr lang="ja-JP" altLang="en-US" sz="2400" b="1" dirty="0">
              <a:solidFill>
                <a:srgbClr val="FF0000"/>
              </a:solidFill>
            </a:endParaRPr>
          </a:p>
        </p:txBody>
      </p:sp>
      <p:sp>
        <p:nvSpPr>
          <p:cNvPr id="6" name="正方形/長方形 5"/>
          <p:cNvSpPr/>
          <p:nvPr/>
        </p:nvSpPr>
        <p:spPr>
          <a:xfrm>
            <a:off x="5364088" y="3212976"/>
            <a:ext cx="2037737" cy="369332"/>
          </a:xfrm>
          <a:prstGeom prst="rect">
            <a:avLst/>
          </a:prstGeom>
        </p:spPr>
        <p:txBody>
          <a:bodyPr wrap="none">
            <a:spAutoFit/>
          </a:bodyPr>
          <a:lstStyle/>
          <a:p>
            <a:r>
              <a:rPr lang="ja-JP" altLang="en-US" dirty="0" smtClean="0"/>
              <a:t>（平成</a:t>
            </a:r>
            <a:r>
              <a:rPr lang="en-US" altLang="ja-JP" dirty="0" smtClean="0"/>
              <a:t>19</a:t>
            </a:r>
            <a:r>
              <a:rPr lang="ja-JP" altLang="en-US" dirty="0" smtClean="0"/>
              <a:t>年～</a:t>
            </a:r>
            <a:r>
              <a:rPr lang="en-US" altLang="ja-JP" dirty="0" smtClean="0"/>
              <a:t>21</a:t>
            </a:r>
            <a:r>
              <a:rPr lang="ja-JP" altLang="en-US" dirty="0" smtClean="0"/>
              <a:t>年）</a:t>
            </a:r>
            <a:endParaRPr lang="ja-JP" altLang="en-US" dirty="0"/>
          </a:p>
        </p:txBody>
      </p:sp>
      <p:sp>
        <p:nvSpPr>
          <p:cNvPr id="7" name="正方形/長方形 6"/>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
        <p:nvSpPr>
          <p:cNvPr id="4" name="正方形/長方形 3"/>
          <p:cNvSpPr/>
          <p:nvPr/>
        </p:nvSpPr>
        <p:spPr>
          <a:xfrm>
            <a:off x="1691680" y="6144840"/>
            <a:ext cx="6192688"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ja-JP" altLang="en-US" sz="2000" dirty="0" smtClean="0"/>
              <a:t>最初の数日～</a:t>
            </a:r>
            <a:r>
              <a:rPr lang="en-US" altLang="ja-JP" sz="2000" dirty="0" smtClean="0"/>
              <a:t>1</a:t>
            </a:r>
            <a:r>
              <a:rPr lang="ja-JP" altLang="en-US" sz="2000" dirty="0" smtClean="0"/>
              <a:t>週間は特に要注意！</a:t>
            </a:r>
            <a:endParaRPr lang="en-US" altLang="ja-JP" sz="2000" dirty="0" smtClean="0"/>
          </a:p>
          <a:p>
            <a:pPr algn="ctr"/>
            <a:r>
              <a:rPr lang="ja-JP" altLang="en-US" sz="2000" dirty="0" smtClean="0"/>
              <a:t>「慣れるまでが勝負」・「追々やる、では遅い」</a:t>
            </a:r>
            <a:endParaRPr lang="en-US" altLang="ja-JP"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熱順化</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作業者が順化していない状態から７日以上かけて熱への</a:t>
            </a:r>
            <a:r>
              <a:rPr lang="ja-JP" altLang="en-US" dirty="0" smtClean="0">
                <a:solidFill>
                  <a:srgbClr val="FF0000"/>
                </a:solidFill>
              </a:rPr>
              <a:t>ばく露時間（作業負荷）を次第に長く</a:t>
            </a:r>
            <a:r>
              <a:rPr lang="ja-JP" altLang="en-US" dirty="0" smtClean="0"/>
              <a:t>する</a:t>
            </a:r>
            <a:endParaRPr lang="en-US" altLang="ja-JP" dirty="0" smtClean="0"/>
          </a:p>
          <a:p>
            <a:endParaRPr lang="en-US" altLang="ja-JP" dirty="0" smtClean="0"/>
          </a:p>
          <a:p>
            <a:endParaRPr lang="en-US" altLang="ja-JP" dirty="0" smtClean="0"/>
          </a:p>
          <a:p>
            <a:r>
              <a:rPr lang="ja-JP" altLang="en-US" dirty="0" smtClean="0"/>
              <a:t>熱ばく露が中断すると４日後には順化の顕著な喪失が始まり３～４週間後には完全に失われる</a:t>
            </a:r>
          </a:p>
          <a:p>
            <a:endParaRPr kumimoji="1" lang="ja-JP" altLang="en-US" dirty="0"/>
          </a:p>
        </p:txBody>
      </p:sp>
      <p:pic>
        <p:nvPicPr>
          <p:cNvPr id="131074" name="Picture 2" descr="http://img.blog.english.vc/20100509_1389117.jpg"/>
          <p:cNvPicPr>
            <a:picLocks noChangeAspect="1" noChangeArrowheads="1"/>
          </p:cNvPicPr>
          <p:nvPr/>
        </p:nvPicPr>
        <p:blipFill>
          <a:blip r:embed="rId3" cstate="print"/>
          <a:srcRect/>
          <a:stretch>
            <a:fillRect/>
          </a:stretch>
        </p:blipFill>
        <p:spPr bwMode="auto">
          <a:xfrm>
            <a:off x="5868144" y="2708920"/>
            <a:ext cx="2808312" cy="1584176"/>
          </a:xfrm>
          <a:prstGeom prst="rect">
            <a:avLst/>
          </a:prstGeom>
          <a:noFill/>
        </p:spPr>
      </p:pic>
      <p:sp>
        <p:nvSpPr>
          <p:cNvPr id="5" name="正方形/長方形 4"/>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
        <p:nvSpPr>
          <p:cNvPr id="4" name="正方形/長方形 3"/>
          <p:cNvSpPr/>
          <p:nvPr/>
        </p:nvSpPr>
        <p:spPr>
          <a:xfrm>
            <a:off x="1043608" y="6093296"/>
            <a:ext cx="7208101"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80963" lvl="1" algn="ctr"/>
            <a:r>
              <a:rPr lang="en-US" altLang="ja-JP" sz="2400" b="1" dirty="0" smtClean="0"/>
              <a:t>『</a:t>
            </a:r>
            <a:r>
              <a:rPr lang="ja-JP" altLang="en-US" sz="2400" b="1" dirty="0" smtClean="0"/>
              <a:t>シーズン</a:t>
            </a:r>
            <a:r>
              <a:rPr lang="ja-JP" altLang="en-US" sz="2400" b="1" dirty="0"/>
              <a:t>初期は休憩・水分塩分補給をこまめ</a:t>
            </a:r>
            <a:r>
              <a:rPr lang="ja-JP" altLang="en-US" sz="2400" b="1" dirty="0" smtClean="0"/>
              <a:t>に！</a:t>
            </a:r>
            <a:r>
              <a:rPr lang="en-US" altLang="ja-JP" sz="2400" b="1" dirty="0" smtClean="0"/>
              <a:t>』</a:t>
            </a:r>
            <a:endParaRPr lang="en-US" altLang="ja-JP"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0825" y="5157788"/>
            <a:ext cx="8497888" cy="10795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eaLnBrk="1" fontAlgn="auto" hangingPunct="1">
              <a:spcAft>
                <a:spcPts val="0"/>
              </a:spcAft>
              <a:buNone/>
              <a:defRPr/>
            </a:pPr>
            <a:r>
              <a:rPr lang="en-US" altLang="ja-JP" sz="3600" dirty="0" smtClean="0">
                <a:solidFill>
                  <a:schemeClr val="bg1"/>
                </a:solidFill>
              </a:rPr>
              <a:t>『</a:t>
            </a:r>
            <a:r>
              <a:rPr lang="ja-JP" altLang="en-US" sz="3600" dirty="0" smtClean="0">
                <a:solidFill>
                  <a:schemeClr val="bg1"/>
                </a:solidFill>
              </a:rPr>
              <a:t>作業前日は飲酒は控えめにして二日酔いは絶対に避けましょう！</a:t>
            </a:r>
            <a:r>
              <a:rPr lang="en-US" altLang="ja-JP" sz="3600" dirty="0" smtClean="0">
                <a:solidFill>
                  <a:schemeClr val="bg1"/>
                </a:solidFill>
              </a:rPr>
              <a:t>』</a:t>
            </a:r>
            <a:endParaRPr lang="ja-JP" altLang="en-US" sz="3600" dirty="0">
              <a:solidFill>
                <a:schemeClr val="bg1"/>
              </a:solidFill>
            </a:endParaRPr>
          </a:p>
        </p:txBody>
      </p:sp>
      <p:sp>
        <p:nvSpPr>
          <p:cNvPr id="12291" name="タイトル 1"/>
          <p:cNvSpPr>
            <a:spLocks noGrp="1"/>
          </p:cNvSpPr>
          <p:nvPr>
            <p:ph type="title"/>
          </p:nvPr>
        </p:nvSpPr>
        <p:spPr/>
        <p:txBody>
          <a:bodyPr/>
          <a:lstStyle/>
          <a:p>
            <a:pPr eaLnBrk="1" hangingPunct="1"/>
            <a:r>
              <a:rPr lang="ja-JP" altLang="en-US" smtClean="0"/>
              <a:t>②作業前日から当日朝の注意</a:t>
            </a:r>
            <a:r>
              <a:rPr lang="en-US" altLang="ja-JP" smtClean="0"/>
              <a:t>(1)</a:t>
            </a:r>
            <a:endParaRPr lang="ja-JP" altLang="en-US" smtClean="0"/>
          </a:p>
        </p:txBody>
      </p:sp>
      <p:sp>
        <p:nvSpPr>
          <p:cNvPr id="3" name="コンテンツ プレースホルダー 2"/>
          <p:cNvSpPr>
            <a:spLocks noGrp="1"/>
          </p:cNvSpPr>
          <p:nvPr>
            <p:ph idx="1"/>
          </p:nvPr>
        </p:nvSpPr>
        <p:spPr>
          <a:xfrm>
            <a:off x="250825" y="1600201"/>
            <a:ext cx="8713788" cy="3484984"/>
          </a:xfrm>
        </p:spPr>
        <p:txBody>
          <a:bodyPr rtlCol="0">
            <a:normAutofit/>
          </a:bodyPr>
          <a:lstStyle/>
          <a:p>
            <a:pPr marL="0" indent="0" eaLnBrk="1" fontAlgn="auto" hangingPunct="1">
              <a:spcAft>
                <a:spcPts val="0"/>
              </a:spcAft>
              <a:buFont typeface="Arial" pitchFamily="34" charset="0"/>
              <a:buNone/>
              <a:defRPr/>
            </a:pPr>
            <a:r>
              <a:rPr lang="ja-JP" altLang="en-US" dirty="0"/>
              <a:t>アルコール</a:t>
            </a:r>
            <a:r>
              <a:rPr lang="ja-JP" altLang="en-US" dirty="0" smtClean="0"/>
              <a:t>は尿の量を増やし、体内の水分を排泄</a:t>
            </a:r>
            <a:endParaRPr lang="en-US" altLang="ja-JP" dirty="0" smtClean="0"/>
          </a:p>
          <a:p>
            <a:pPr eaLnBrk="1" fontAlgn="auto" hangingPunct="1">
              <a:spcAft>
                <a:spcPts val="0"/>
              </a:spcAft>
              <a:buFont typeface="Arial" pitchFamily="34" charset="0"/>
              <a:buChar char="•"/>
              <a:defRPr/>
            </a:pPr>
            <a:endParaRPr lang="en-US" altLang="ja-JP" dirty="0" smtClean="0"/>
          </a:p>
          <a:p>
            <a:pPr eaLnBrk="1" fontAlgn="auto" hangingPunct="1">
              <a:spcAft>
                <a:spcPts val="0"/>
              </a:spcAft>
              <a:buFont typeface="Arial" pitchFamily="34" charset="0"/>
              <a:buChar char="•"/>
              <a:defRPr/>
            </a:pPr>
            <a:endParaRPr lang="en-US" altLang="ja-JP" dirty="0" smtClean="0"/>
          </a:p>
          <a:p>
            <a:pPr marL="0" indent="0" eaLnBrk="1" fontAlgn="auto" hangingPunct="1">
              <a:spcAft>
                <a:spcPts val="0"/>
              </a:spcAft>
              <a:buFont typeface="Arial" pitchFamily="34" charset="0"/>
              <a:buNone/>
              <a:defRPr/>
            </a:pPr>
            <a:r>
              <a:rPr lang="ja-JP" altLang="en-US" dirty="0" smtClean="0"/>
              <a:t>脱水状態になってしまう</a:t>
            </a:r>
            <a:endParaRPr lang="en-US" altLang="ja-JP" dirty="0"/>
          </a:p>
          <a:p>
            <a:pPr marL="0" indent="0" eaLnBrk="1" fontAlgn="auto" hangingPunct="1">
              <a:spcAft>
                <a:spcPts val="0"/>
              </a:spcAft>
              <a:buFont typeface="Arial" pitchFamily="34" charset="0"/>
              <a:buNone/>
              <a:defRPr/>
            </a:pPr>
            <a:endParaRPr lang="en-US" altLang="ja-JP" dirty="0" smtClean="0"/>
          </a:p>
        </p:txBody>
      </p:sp>
      <p:sp>
        <p:nvSpPr>
          <p:cNvPr id="4" name="下矢印 3"/>
          <p:cNvSpPr/>
          <p:nvPr/>
        </p:nvSpPr>
        <p:spPr>
          <a:xfrm>
            <a:off x="2003425" y="2300288"/>
            <a:ext cx="1223963" cy="1008062"/>
          </a:xfrm>
          <a:prstGeom prst="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下矢印 5"/>
          <p:cNvSpPr/>
          <p:nvPr/>
        </p:nvSpPr>
        <p:spPr>
          <a:xfrm>
            <a:off x="2003425" y="3965575"/>
            <a:ext cx="1223963" cy="1008063"/>
          </a:xfrm>
          <a:prstGeom prst="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12295" name="Picture 3"/>
          <p:cNvPicPr>
            <a:picLocks noChangeAspect="1" noChangeArrowheads="1"/>
          </p:cNvPicPr>
          <p:nvPr/>
        </p:nvPicPr>
        <p:blipFill>
          <a:blip r:embed="rId3" cstate="print"/>
          <a:srcRect/>
          <a:stretch>
            <a:fillRect/>
          </a:stretch>
        </p:blipFill>
        <p:spPr bwMode="auto">
          <a:xfrm>
            <a:off x="6156176" y="2492896"/>
            <a:ext cx="2362200" cy="2400300"/>
          </a:xfrm>
          <a:prstGeom prst="rect">
            <a:avLst/>
          </a:prstGeom>
          <a:noFill/>
          <a:ln w="9525">
            <a:noFill/>
            <a:miter lim="800000"/>
            <a:headEnd/>
            <a:tailEnd/>
          </a:ln>
        </p:spPr>
      </p:pic>
      <p:pic>
        <p:nvPicPr>
          <p:cNvPr id="79873" name="Picture 1"/>
          <p:cNvPicPr>
            <a:picLocks noChangeAspect="1" noChangeArrowheads="1"/>
          </p:cNvPicPr>
          <p:nvPr/>
        </p:nvPicPr>
        <p:blipFill>
          <a:blip r:embed="rId4" cstate="print"/>
          <a:srcRect/>
          <a:stretch>
            <a:fillRect/>
          </a:stretch>
        </p:blipFill>
        <p:spPr bwMode="auto">
          <a:xfrm>
            <a:off x="4499992" y="2132856"/>
            <a:ext cx="1682218" cy="1576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8313" y="5445125"/>
            <a:ext cx="5256212" cy="86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15" name="タイトル 1"/>
          <p:cNvSpPr>
            <a:spLocks noGrp="1"/>
          </p:cNvSpPr>
          <p:nvPr>
            <p:ph type="title"/>
          </p:nvPr>
        </p:nvSpPr>
        <p:spPr/>
        <p:txBody>
          <a:bodyPr/>
          <a:lstStyle/>
          <a:p>
            <a:pPr eaLnBrk="1" hangingPunct="1"/>
            <a:r>
              <a:rPr lang="ja-JP" altLang="en-US" smtClean="0"/>
              <a:t>②作業前日から当日朝の注意</a:t>
            </a:r>
            <a:r>
              <a:rPr lang="en-US" altLang="ja-JP" smtClean="0"/>
              <a:t>(2)</a:t>
            </a:r>
            <a:endParaRPr lang="ja-JP" altLang="en-US" smtClean="0"/>
          </a:p>
        </p:txBody>
      </p:sp>
      <p:sp>
        <p:nvSpPr>
          <p:cNvPr id="13316" name="コンテンツ プレースホルダー 2"/>
          <p:cNvSpPr>
            <a:spLocks noGrp="1"/>
          </p:cNvSpPr>
          <p:nvPr>
            <p:ph idx="1"/>
          </p:nvPr>
        </p:nvSpPr>
        <p:spPr>
          <a:xfrm>
            <a:off x="457200" y="1600200"/>
            <a:ext cx="8229600" cy="1181100"/>
          </a:xfrm>
          <a:solidFill>
            <a:srgbClr val="FF0000"/>
          </a:solidFill>
        </p:spPr>
        <p:txBody>
          <a:bodyPr/>
          <a:lstStyle/>
          <a:p>
            <a:pPr marL="0" indent="0" eaLnBrk="1" hangingPunct="1">
              <a:buNone/>
            </a:pPr>
            <a:r>
              <a:rPr lang="en-US" altLang="ja-JP" dirty="0" smtClean="0">
                <a:solidFill>
                  <a:schemeClr val="bg1"/>
                </a:solidFill>
              </a:rPr>
              <a:t>『</a:t>
            </a:r>
            <a:r>
              <a:rPr lang="ja-JP" altLang="en-US" dirty="0" smtClean="0">
                <a:solidFill>
                  <a:schemeClr val="bg1"/>
                </a:solidFill>
              </a:rPr>
              <a:t>睡眠不足は熱中症の危険性を高めます。前日は夜更かしをせず、早めに就寝しましょう。</a:t>
            </a:r>
            <a:r>
              <a:rPr lang="en-US" altLang="ja-JP" dirty="0" smtClean="0">
                <a:solidFill>
                  <a:schemeClr val="bg1"/>
                </a:solidFill>
              </a:rPr>
              <a:t> 』</a:t>
            </a:r>
          </a:p>
          <a:p>
            <a:pPr marL="0" indent="0" eaLnBrk="1" hangingPunct="1">
              <a:buFont typeface="Arial" charset="0"/>
              <a:buNone/>
            </a:pPr>
            <a:endParaRPr lang="en-US" altLang="ja-JP" dirty="0" smtClean="0">
              <a:solidFill>
                <a:schemeClr val="bg1"/>
              </a:solidFill>
            </a:endParaRPr>
          </a:p>
          <a:p>
            <a:pPr marL="0" indent="0" eaLnBrk="1" hangingPunct="1">
              <a:buFont typeface="Arial" charset="0"/>
              <a:buNone/>
            </a:pPr>
            <a:endParaRPr lang="en-US" altLang="ja-JP" dirty="0" smtClean="0">
              <a:solidFill>
                <a:schemeClr val="bg1"/>
              </a:solidFill>
            </a:endParaRPr>
          </a:p>
          <a:p>
            <a:pPr marL="0" indent="0" eaLnBrk="1" hangingPunct="1">
              <a:buFont typeface="Arial" charset="0"/>
              <a:buNone/>
            </a:pPr>
            <a:endParaRPr lang="en-US" altLang="ja-JP" dirty="0" smtClean="0">
              <a:solidFill>
                <a:schemeClr val="bg1"/>
              </a:solidFill>
            </a:endParaRPr>
          </a:p>
          <a:p>
            <a:pPr marL="0" indent="0" eaLnBrk="1" hangingPunct="1">
              <a:buFont typeface="Arial" charset="0"/>
              <a:buNone/>
            </a:pPr>
            <a:endParaRPr lang="en-US" altLang="ja-JP" dirty="0" smtClean="0">
              <a:solidFill>
                <a:schemeClr val="bg1"/>
              </a:solidFill>
            </a:endParaRPr>
          </a:p>
          <a:p>
            <a:pPr marL="0" indent="0" eaLnBrk="1" hangingPunct="1">
              <a:buFont typeface="Arial" charset="0"/>
              <a:buNone/>
            </a:pPr>
            <a:endParaRPr lang="en-US" altLang="ja-JP" dirty="0" smtClean="0">
              <a:solidFill>
                <a:schemeClr val="bg1"/>
              </a:solidFill>
            </a:endParaRPr>
          </a:p>
          <a:p>
            <a:pPr marL="0" indent="0" eaLnBrk="1" hangingPunct="1">
              <a:buNone/>
            </a:pPr>
            <a:r>
              <a:rPr lang="en-US" altLang="ja-JP" dirty="0" smtClean="0">
                <a:solidFill>
                  <a:schemeClr val="bg1"/>
                </a:solidFill>
              </a:rPr>
              <a:t>『</a:t>
            </a:r>
            <a:r>
              <a:rPr lang="ja-JP" altLang="en-US" dirty="0" smtClean="0">
                <a:solidFill>
                  <a:schemeClr val="bg1"/>
                </a:solidFill>
              </a:rPr>
              <a:t>必ず朝食は摂りましょう。</a:t>
            </a:r>
            <a:r>
              <a:rPr lang="en-US" altLang="ja-JP" dirty="0" smtClean="0">
                <a:solidFill>
                  <a:schemeClr val="bg1"/>
                </a:solidFill>
              </a:rPr>
              <a:t>』</a:t>
            </a:r>
          </a:p>
        </p:txBody>
      </p:sp>
      <p:pic>
        <p:nvPicPr>
          <p:cNvPr id="13317" name="Picture 3" descr="C:\Users\平岡　晃\AppData\Local\Microsoft\Windows\Temporary Internet Files\Content.IE5\EIEMRHQG\MC900379137[1].wmf"/>
          <p:cNvPicPr>
            <a:picLocks noChangeAspect="1" noChangeArrowheads="1"/>
          </p:cNvPicPr>
          <p:nvPr/>
        </p:nvPicPr>
        <p:blipFill>
          <a:blip r:embed="rId3" cstate="print"/>
          <a:srcRect/>
          <a:stretch>
            <a:fillRect/>
          </a:stretch>
        </p:blipFill>
        <p:spPr bwMode="auto">
          <a:xfrm>
            <a:off x="3851275" y="2908300"/>
            <a:ext cx="1909763" cy="1528763"/>
          </a:xfrm>
          <a:prstGeom prst="rect">
            <a:avLst/>
          </a:prstGeom>
          <a:noFill/>
          <a:ln w="9525">
            <a:noFill/>
            <a:miter lim="800000"/>
            <a:headEnd/>
            <a:tailEnd/>
          </a:ln>
        </p:spPr>
      </p:pic>
      <p:pic>
        <p:nvPicPr>
          <p:cNvPr id="13318" name="Picture 4"/>
          <p:cNvPicPr>
            <a:picLocks noChangeAspect="1" noChangeArrowheads="1"/>
          </p:cNvPicPr>
          <p:nvPr/>
        </p:nvPicPr>
        <p:blipFill>
          <a:blip r:embed="rId4" cstate="print"/>
          <a:srcRect/>
          <a:stretch>
            <a:fillRect/>
          </a:stretch>
        </p:blipFill>
        <p:spPr bwMode="auto">
          <a:xfrm>
            <a:off x="971550" y="2790825"/>
            <a:ext cx="2376488" cy="1784350"/>
          </a:xfrm>
          <a:prstGeom prst="rect">
            <a:avLst/>
          </a:prstGeom>
          <a:noFill/>
          <a:ln w="9525">
            <a:noFill/>
            <a:miter lim="800000"/>
            <a:headEnd/>
            <a:tailEnd/>
          </a:ln>
        </p:spPr>
      </p:pic>
      <p:pic>
        <p:nvPicPr>
          <p:cNvPr id="77825" name="Picture 1"/>
          <p:cNvPicPr>
            <a:picLocks noChangeAspect="1" noChangeArrowheads="1"/>
          </p:cNvPicPr>
          <p:nvPr/>
        </p:nvPicPr>
        <p:blipFill>
          <a:blip r:embed="rId5" cstate="print"/>
          <a:srcRect/>
          <a:stretch>
            <a:fillRect/>
          </a:stretch>
        </p:blipFill>
        <p:spPr bwMode="auto">
          <a:xfrm>
            <a:off x="6012160" y="4221088"/>
            <a:ext cx="2834765" cy="2350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8313" y="1700213"/>
            <a:ext cx="8280400" cy="23048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339" name="タイトル 1"/>
          <p:cNvSpPr>
            <a:spLocks noGrp="1"/>
          </p:cNvSpPr>
          <p:nvPr>
            <p:ph type="title"/>
          </p:nvPr>
        </p:nvSpPr>
        <p:spPr>
          <a:xfrm>
            <a:off x="457200" y="476250"/>
            <a:ext cx="8229600" cy="1143000"/>
          </a:xfrm>
        </p:spPr>
        <p:txBody>
          <a:bodyPr/>
          <a:lstStyle/>
          <a:p>
            <a:pPr eaLnBrk="1" hangingPunct="1"/>
            <a:r>
              <a:rPr lang="ja-JP" altLang="en-US" smtClean="0"/>
              <a:t>③　作業前のチェック</a:t>
            </a:r>
          </a:p>
        </p:txBody>
      </p:sp>
      <p:sp>
        <p:nvSpPr>
          <p:cNvPr id="14340" name="コンテンツ プレースホルダー 2"/>
          <p:cNvSpPr>
            <a:spLocks noGrp="1"/>
          </p:cNvSpPr>
          <p:nvPr>
            <p:ph idx="1"/>
          </p:nvPr>
        </p:nvSpPr>
        <p:spPr>
          <a:xfrm>
            <a:off x="501774" y="5157192"/>
            <a:ext cx="8606730" cy="1439863"/>
          </a:xfrm>
        </p:spPr>
        <p:txBody>
          <a:bodyPr/>
          <a:lstStyle/>
          <a:p>
            <a:pPr eaLnBrk="1" hangingPunct="1">
              <a:buFont typeface="Wingdings" pitchFamily="2" charset="2"/>
              <a:buChar char="ü"/>
            </a:pPr>
            <a:r>
              <a:rPr lang="ja-JP" altLang="en-US" sz="2800" dirty="0" smtClean="0"/>
              <a:t>作業前の体調不良は熱中症発生と強い関連</a:t>
            </a:r>
            <a:endParaRPr lang="en-US" altLang="ja-JP" sz="2800" dirty="0" smtClean="0"/>
          </a:p>
          <a:p>
            <a:pPr eaLnBrk="1" hangingPunct="1">
              <a:buFont typeface="Wingdings" pitchFamily="2" charset="2"/>
              <a:buChar char="ü"/>
            </a:pPr>
            <a:r>
              <a:rPr lang="ja-JP" altLang="en-US" sz="2800" dirty="0" smtClean="0"/>
              <a:t>協力企業さん含め、当日の体調チェックの励行を！</a:t>
            </a:r>
            <a:endParaRPr lang="en-US" altLang="ja-JP" sz="2800" dirty="0" smtClean="0"/>
          </a:p>
        </p:txBody>
      </p:sp>
      <p:sp>
        <p:nvSpPr>
          <p:cNvPr id="14341" name="テキスト ボックス 3"/>
          <p:cNvSpPr txBox="1">
            <a:spLocks noChangeArrowheads="1"/>
          </p:cNvSpPr>
          <p:nvPr/>
        </p:nvSpPr>
        <p:spPr bwMode="auto">
          <a:xfrm>
            <a:off x="827088" y="1830388"/>
            <a:ext cx="7632700" cy="1938992"/>
          </a:xfrm>
          <a:prstGeom prst="rect">
            <a:avLst/>
          </a:prstGeom>
          <a:noFill/>
          <a:ln w="9525">
            <a:noFill/>
            <a:miter lim="800000"/>
            <a:headEnd/>
            <a:tailEnd/>
          </a:ln>
        </p:spPr>
        <p:txBody>
          <a:bodyPr>
            <a:spAutoFit/>
          </a:bodyPr>
          <a:lstStyle/>
          <a:p>
            <a:r>
              <a:rPr lang="en-US" altLang="ja-JP" sz="4000" b="1" dirty="0" smtClean="0">
                <a:solidFill>
                  <a:schemeClr val="bg1"/>
                </a:solidFill>
              </a:rPr>
              <a:t>『</a:t>
            </a:r>
            <a:r>
              <a:rPr lang="ja-JP" altLang="en-US" sz="4000" b="1" dirty="0" smtClean="0">
                <a:solidFill>
                  <a:schemeClr val="bg1"/>
                </a:solidFill>
              </a:rPr>
              <a:t>発熱</a:t>
            </a:r>
            <a:r>
              <a:rPr lang="ja-JP" altLang="en-US" sz="4000" b="1" dirty="0">
                <a:solidFill>
                  <a:schemeClr val="bg1"/>
                </a:solidFill>
              </a:rPr>
              <a:t>・下痢などの症状は熱中症をおこしやすい状態です。</a:t>
            </a:r>
            <a:endParaRPr lang="en-US" altLang="ja-JP" sz="4000" b="1" dirty="0">
              <a:solidFill>
                <a:schemeClr val="bg1"/>
              </a:solidFill>
            </a:endParaRPr>
          </a:p>
          <a:p>
            <a:r>
              <a:rPr lang="ja-JP" altLang="en-US" sz="4000" b="1" dirty="0" smtClean="0">
                <a:solidFill>
                  <a:schemeClr val="bg1"/>
                </a:solidFill>
              </a:rPr>
              <a:t>速やかに上長に報告を！</a:t>
            </a:r>
            <a:r>
              <a:rPr lang="en-US" altLang="ja-JP" sz="4000" b="1" dirty="0" smtClean="0">
                <a:solidFill>
                  <a:schemeClr val="bg1"/>
                </a:solidFill>
              </a:rPr>
              <a:t>』</a:t>
            </a:r>
            <a:endParaRPr lang="ja-JP" altLang="en-US" sz="40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コンテンツ プレースホルダー 3" descr="熱中症予防問診(日立製作所).pdf - Adobe Reader"/>
          <p:cNvPicPr>
            <a:picLocks noGrp="1" noChangeAspect="1"/>
          </p:cNvPicPr>
          <p:nvPr>
            <p:ph idx="1"/>
          </p:nvPr>
        </p:nvPicPr>
        <p:blipFill>
          <a:blip r:embed="rId3" cstate="print"/>
          <a:srcRect l="4961" t="18268" r="3471" b="1994"/>
          <a:stretch>
            <a:fillRect/>
          </a:stretch>
        </p:blipFill>
        <p:spPr>
          <a:xfrm>
            <a:off x="151815" y="1340768"/>
            <a:ext cx="8884681" cy="4680198"/>
          </a:xfrm>
        </p:spPr>
      </p:pic>
      <p:sp>
        <p:nvSpPr>
          <p:cNvPr id="15363" name="タイトル 1"/>
          <p:cNvSpPr>
            <a:spLocks noGrp="1"/>
          </p:cNvSpPr>
          <p:nvPr>
            <p:ph type="title"/>
          </p:nvPr>
        </p:nvSpPr>
        <p:spPr>
          <a:xfrm>
            <a:off x="386084" y="288032"/>
            <a:ext cx="8434388" cy="908720"/>
          </a:xfrm>
          <a:solidFill>
            <a:schemeClr val="bg1"/>
          </a:solidFill>
        </p:spPr>
        <p:txBody>
          <a:bodyPr/>
          <a:lstStyle/>
          <a:p>
            <a:pPr eaLnBrk="1" hangingPunct="1"/>
            <a:r>
              <a:rPr lang="ja-JP" altLang="en-US" dirty="0" smtClean="0"/>
              <a:t>（例）毎朝の体調チェックシート</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ja-JP" altLang="en-US" dirty="0" smtClean="0"/>
              <a:t>作業前集合時のチェック事項</a:t>
            </a:r>
          </a:p>
        </p:txBody>
      </p:sp>
      <p:sp>
        <p:nvSpPr>
          <p:cNvPr id="16387" name="Rectangle 3"/>
          <p:cNvSpPr>
            <a:spLocks noGrp="1"/>
          </p:cNvSpPr>
          <p:nvPr>
            <p:ph type="body" idx="1"/>
          </p:nvPr>
        </p:nvSpPr>
        <p:spPr/>
        <p:txBody>
          <a:bodyPr/>
          <a:lstStyle/>
          <a:p>
            <a:pPr marL="539750" indent="-539750">
              <a:buFont typeface="Wingdings" pitchFamily="2" charset="2"/>
              <a:buChar char="ü"/>
            </a:pPr>
            <a:r>
              <a:rPr lang="ja-JP" altLang="en-US" dirty="0" smtClean="0"/>
              <a:t>作業工程で</a:t>
            </a:r>
            <a:r>
              <a:rPr lang="ja-JP" altLang="en-US" u="sng" dirty="0" smtClean="0"/>
              <a:t>休憩のタイミング</a:t>
            </a:r>
            <a:r>
              <a:rPr lang="ja-JP" altLang="en-US" dirty="0" smtClean="0"/>
              <a:t>と</a:t>
            </a:r>
            <a:r>
              <a:rPr lang="ja-JP" altLang="en-US" u="sng" dirty="0" smtClean="0"/>
              <a:t>場所</a:t>
            </a:r>
            <a:r>
              <a:rPr lang="ja-JP" altLang="en-US" dirty="0" smtClean="0"/>
              <a:t>を確認</a:t>
            </a:r>
          </a:p>
          <a:p>
            <a:pPr marL="539750" indent="-539750">
              <a:buFont typeface="Wingdings" pitchFamily="2" charset="2"/>
              <a:buChar char="ü"/>
            </a:pPr>
            <a:r>
              <a:rPr lang="ja-JP" altLang="en-US" u="sng" dirty="0" smtClean="0"/>
              <a:t>休憩場所と設備</a:t>
            </a:r>
            <a:r>
              <a:rPr lang="ja-JP" altLang="en-US" dirty="0" smtClean="0"/>
              <a:t>を確認</a:t>
            </a:r>
          </a:p>
          <a:p>
            <a:pPr marL="539750" indent="-539750">
              <a:buFont typeface="Wingdings" pitchFamily="2" charset="2"/>
              <a:buChar char="ü"/>
            </a:pPr>
            <a:r>
              <a:rPr lang="ja-JP" altLang="en-US" u="sng" dirty="0" smtClean="0"/>
              <a:t>作業前に水分・塩分を</a:t>
            </a:r>
            <a:r>
              <a:rPr lang="ja-JP" altLang="en-US" dirty="0" smtClean="0"/>
              <a:t>とって体内に水分と電解質（特にナトリウムが重要）を補充</a:t>
            </a:r>
            <a:endParaRPr lang="en-US" altLang="ja-JP" dirty="0" smtClean="0"/>
          </a:p>
          <a:p>
            <a:pPr marL="539750" indent="-539750">
              <a:buFont typeface="Wingdings" pitchFamily="2" charset="2"/>
              <a:buChar char="ü"/>
            </a:pPr>
            <a:r>
              <a:rPr lang="ja-JP" altLang="en-US" u="sng" dirty="0" smtClean="0"/>
              <a:t>クールベスト</a:t>
            </a:r>
            <a:r>
              <a:rPr lang="ja-JP" altLang="en-US" dirty="0" smtClean="0"/>
              <a:t>の場所を確認して、保冷剤などを漏れなく装備</a:t>
            </a:r>
          </a:p>
          <a:p>
            <a:pPr marL="539750" indent="-539750">
              <a:buFont typeface="Wingdings" pitchFamily="2" charset="2"/>
              <a:buChar char="ü"/>
            </a:pPr>
            <a:r>
              <a:rPr lang="ja-JP" altLang="en-US" u="sng" dirty="0" smtClean="0"/>
              <a:t>必要な保護具</a:t>
            </a:r>
            <a:r>
              <a:rPr lang="ja-JP" altLang="en-US" dirty="0" smtClean="0"/>
              <a:t>を装着（過剰な装着は熱中症リスク）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smtClean="0"/>
              <a:t>④定期的な休憩と飲水</a:t>
            </a:r>
            <a:r>
              <a:rPr lang="en-US" altLang="ja-JP" smtClean="0"/>
              <a:t>(1)</a:t>
            </a:r>
            <a:endParaRPr lang="ja-JP" altLang="en-US" smtClean="0"/>
          </a:p>
        </p:txBody>
      </p:sp>
      <p:sp>
        <p:nvSpPr>
          <p:cNvPr id="17411" name="コンテンツ プレースホルダー 2"/>
          <p:cNvSpPr>
            <a:spLocks noGrp="1"/>
          </p:cNvSpPr>
          <p:nvPr>
            <p:ph idx="1"/>
          </p:nvPr>
        </p:nvSpPr>
        <p:spPr>
          <a:xfrm>
            <a:off x="539750" y="1412875"/>
            <a:ext cx="7993063" cy="5140325"/>
          </a:xfrm>
        </p:spPr>
        <p:txBody>
          <a:bodyPr/>
          <a:lstStyle/>
          <a:p>
            <a:pPr eaLnBrk="1" hangingPunct="1"/>
            <a:r>
              <a:rPr lang="ja-JP" altLang="en-US" sz="3600" dirty="0" smtClean="0"/>
              <a:t>休憩</a:t>
            </a:r>
            <a:endParaRPr lang="en-US" altLang="ja-JP" sz="3600" dirty="0" smtClean="0"/>
          </a:p>
          <a:p>
            <a:pPr lvl="1">
              <a:buFont typeface="Arial" charset="0"/>
              <a:buChar char="•"/>
              <a:defRPr/>
            </a:pPr>
            <a:r>
              <a:rPr lang="ja-JP" altLang="en-US" sz="3200" dirty="0" smtClean="0"/>
              <a:t>作業内容や強度にもよりますが、できるだけ</a:t>
            </a:r>
            <a:r>
              <a:rPr lang="en-US" altLang="ja-JP" sz="3200" b="1" dirty="0" smtClean="0">
                <a:solidFill>
                  <a:srgbClr val="FF0000"/>
                </a:solidFill>
              </a:rPr>
              <a:t>20</a:t>
            </a:r>
            <a:r>
              <a:rPr lang="ja-JP" altLang="en-US" sz="3200" b="1" dirty="0" smtClean="0">
                <a:solidFill>
                  <a:srgbClr val="FF0000"/>
                </a:solidFill>
              </a:rPr>
              <a:t>～</a:t>
            </a:r>
            <a:r>
              <a:rPr lang="en-US" altLang="ja-JP" sz="3200" b="1" dirty="0" smtClean="0">
                <a:solidFill>
                  <a:srgbClr val="FF0000"/>
                </a:solidFill>
              </a:rPr>
              <a:t>30</a:t>
            </a:r>
            <a:r>
              <a:rPr lang="ja-JP" altLang="en-US" sz="3200" b="1" dirty="0" smtClean="0">
                <a:solidFill>
                  <a:srgbClr val="FF0000"/>
                </a:solidFill>
              </a:rPr>
              <a:t>分に</a:t>
            </a:r>
            <a:r>
              <a:rPr lang="en-US" altLang="ja-JP" sz="3200" b="1" dirty="0" smtClean="0">
                <a:solidFill>
                  <a:srgbClr val="FF0000"/>
                </a:solidFill>
              </a:rPr>
              <a:t>1</a:t>
            </a:r>
            <a:r>
              <a:rPr lang="ja-JP" altLang="en-US" sz="3200" b="1" dirty="0" smtClean="0">
                <a:solidFill>
                  <a:srgbClr val="FF0000"/>
                </a:solidFill>
              </a:rPr>
              <a:t>回</a:t>
            </a:r>
            <a:r>
              <a:rPr lang="ja-JP" altLang="en-US" sz="3200" dirty="0" smtClean="0"/>
              <a:t>、長くても</a:t>
            </a:r>
            <a:r>
              <a:rPr lang="en-US" altLang="ja-JP" sz="3200" dirty="0" smtClean="0"/>
              <a:t>1</a:t>
            </a:r>
            <a:r>
              <a:rPr lang="ja-JP" altLang="en-US" sz="3200" dirty="0" smtClean="0"/>
              <a:t>時間に</a:t>
            </a:r>
            <a:r>
              <a:rPr lang="en-US" altLang="ja-JP" sz="3200" dirty="0" smtClean="0"/>
              <a:t>1</a:t>
            </a:r>
            <a:r>
              <a:rPr lang="ja-JP" altLang="en-US" sz="3200" dirty="0" smtClean="0"/>
              <a:t>回は</a:t>
            </a:r>
            <a:r>
              <a:rPr lang="ja-JP" altLang="en-US" sz="3200" b="1" dirty="0" smtClean="0">
                <a:solidFill>
                  <a:srgbClr val="FF0000"/>
                </a:solidFill>
              </a:rPr>
              <a:t>空調の効いた涼しい休憩室</a:t>
            </a:r>
            <a:r>
              <a:rPr lang="ja-JP" altLang="en-US" sz="3200" dirty="0" smtClean="0"/>
              <a:t>や車内で休憩を取る</a:t>
            </a:r>
            <a:endParaRPr lang="en-US" altLang="ja-JP" sz="3200" dirty="0" smtClean="0"/>
          </a:p>
          <a:p>
            <a:pPr lvl="1">
              <a:buFont typeface="Arial" charset="0"/>
              <a:buChar char="•"/>
              <a:defRPr/>
            </a:pPr>
            <a:endParaRPr lang="en-US" altLang="ja-JP" sz="1600" dirty="0" smtClean="0"/>
          </a:p>
          <a:p>
            <a:pPr lvl="1">
              <a:buFont typeface="Arial" charset="0"/>
              <a:buChar char="•"/>
              <a:defRPr/>
            </a:pPr>
            <a:r>
              <a:rPr lang="ja-JP" altLang="en-US" sz="3200" dirty="0" smtClean="0"/>
              <a:t>休憩室がない場合は直射日光をさけて風通しのよい場所で休憩しましょう。</a:t>
            </a:r>
            <a:endParaRPr lang="en-US" altLang="ja-JP" sz="3200" dirty="0" smtClean="0"/>
          </a:p>
          <a:p>
            <a:pPr lvl="1">
              <a:buFont typeface="Arial" charset="0"/>
              <a:buChar char="•"/>
              <a:defRPr/>
            </a:pPr>
            <a:endParaRPr lang="en-US" altLang="ja-JP" sz="1400" dirty="0" smtClean="0"/>
          </a:p>
          <a:p>
            <a:pPr lvl="1">
              <a:buFont typeface="Arial" charset="0"/>
              <a:buChar char="•"/>
              <a:defRPr/>
            </a:pPr>
            <a:r>
              <a:rPr lang="ja-JP" altLang="en-US" sz="3200" dirty="0" smtClean="0"/>
              <a:t>保護具をはずし、リラックス</a:t>
            </a:r>
            <a:endParaRPr lang="en-US" altLang="ja-JP" sz="3200" dirty="0" smtClean="0"/>
          </a:p>
          <a:p>
            <a:pPr eaLnBrk="1" hangingPunct="1">
              <a:buFont typeface="Arial" charset="0"/>
              <a:buNone/>
            </a:pPr>
            <a:endParaRPr lang="en-US" altLang="ja-JP" dirty="0" smtClean="0"/>
          </a:p>
        </p:txBody>
      </p:sp>
      <p:pic>
        <p:nvPicPr>
          <p:cNvPr id="69633" name="Picture 1"/>
          <p:cNvPicPr>
            <a:picLocks noChangeAspect="1" noChangeArrowheads="1"/>
          </p:cNvPicPr>
          <p:nvPr/>
        </p:nvPicPr>
        <p:blipFill>
          <a:blip r:embed="rId3" cstate="print"/>
          <a:srcRect/>
          <a:stretch>
            <a:fillRect/>
          </a:stretch>
        </p:blipFill>
        <p:spPr bwMode="auto">
          <a:xfrm>
            <a:off x="7164288" y="5445224"/>
            <a:ext cx="1730442" cy="1412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a:t>
            </a:r>
            <a:r>
              <a:rPr lang="ja-JP" altLang="en-US" dirty="0" smtClean="0"/>
              <a:t>シーズン目の夏に向けて</a:t>
            </a:r>
            <a:endParaRPr kumimoji="1" lang="ja-JP" altLang="en-US" dirty="0"/>
          </a:p>
        </p:txBody>
      </p:sp>
      <p:sp>
        <p:nvSpPr>
          <p:cNvPr id="3" name="コンテンツ プレースホルダ 2"/>
          <p:cNvSpPr>
            <a:spLocks noGrp="1"/>
          </p:cNvSpPr>
          <p:nvPr>
            <p:ph idx="1"/>
          </p:nvPr>
        </p:nvSpPr>
        <p:spPr>
          <a:xfrm>
            <a:off x="467544" y="1988840"/>
            <a:ext cx="8229600" cy="3672408"/>
          </a:xfrm>
        </p:spPr>
        <p:txBody>
          <a:bodyPr/>
          <a:lstStyle/>
          <a:p>
            <a:pPr algn="ctr">
              <a:buNone/>
            </a:pPr>
            <a:endParaRPr lang="en-US" altLang="ja-JP" dirty="0" smtClean="0"/>
          </a:p>
          <a:p>
            <a:r>
              <a:rPr lang="ja-JP" altLang="ja-JP" dirty="0" smtClean="0"/>
              <a:t>熱中症予防</a:t>
            </a:r>
            <a:endParaRPr lang="en-US" altLang="ja-JP" dirty="0" smtClean="0"/>
          </a:p>
          <a:p>
            <a:endParaRPr lang="en-US" altLang="ja-JP" dirty="0" smtClean="0"/>
          </a:p>
          <a:p>
            <a:r>
              <a:rPr lang="ja-JP" altLang="en-US" u="sng" dirty="0" smtClean="0"/>
              <a:t>害虫対策</a:t>
            </a:r>
            <a:r>
              <a:rPr lang="ja-JP" altLang="en-US" dirty="0" smtClean="0"/>
              <a:t>（</a:t>
            </a:r>
            <a:r>
              <a:rPr lang="ja-JP" altLang="ja-JP" dirty="0" smtClean="0"/>
              <a:t>ハチ・ヘビ</a:t>
            </a:r>
            <a:r>
              <a:rPr lang="ja-JP" altLang="en-US" dirty="0" smtClean="0"/>
              <a:t>）</a:t>
            </a:r>
            <a:endParaRPr lang="en-US" altLang="ja-JP" dirty="0" smtClean="0"/>
          </a:p>
          <a:p>
            <a:endParaRPr kumimoji="1" lang="ja-JP" altLang="en-US" dirty="0"/>
          </a:p>
        </p:txBody>
      </p:sp>
      <p:sp>
        <p:nvSpPr>
          <p:cNvPr id="4" name="正方形/長方形 3"/>
          <p:cNvSpPr/>
          <p:nvPr/>
        </p:nvSpPr>
        <p:spPr>
          <a:xfrm>
            <a:off x="1979790" y="1268760"/>
            <a:ext cx="5017719" cy="52322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buNone/>
            </a:pPr>
            <a:r>
              <a:rPr lang="ja-JP" altLang="en-US" sz="2800" dirty="0" smtClean="0"/>
              <a:t>昨季までの経験を生かすために</a:t>
            </a:r>
            <a:endParaRPr lang="en-US" altLang="ja-JP"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b="1" dirty="0" smtClean="0"/>
              <a:t>熱中症予防用飲料</a:t>
            </a:r>
            <a:endParaRPr lang="ja-JP" altLang="en-US" dirty="0" smtClean="0"/>
          </a:p>
        </p:txBody>
      </p:sp>
      <p:sp>
        <p:nvSpPr>
          <p:cNvPr id="18435" name="コンテンツ プレースホルダ 2"/>
          <p:cNvSpPr>
            <a:spLocks noGrp="1"/>
          </p:cNvSpPr>
          <p:nvPr>
            <p:ph idx="1"/>
          </p:nvPr>
        </p:nvSpPr>
        <p:spPr>
          <a:xfrm>
            <a:off x="457200" y="1484784"/>
            <a:ext cx="8229600" cy="4525963"/>
          </a:xfrm>
        </p:spPr>
        <p:txBody>
          <a:bodyPr/>
          <a:lstStyle/>
          <a:p>
            <a:pPr>
              <a:buFont typeface="Arial" pitchFamily="34" charset="0"/>
              <a:buNone/>
            </a:pPr>
            <a:r>
              <a:rPr lang="en-US" altLang="ja-JP" sz="2800" dirty="0" smtClean="0"/>
              <a:t>※</a:t>
            </a:r>
            <a:r>
              <a:rPr lang="ja-JP" altLang="en-US" sz="2800" dirty="0" smtClean="0"/>
              <a:t>厚生労働省通達</a:t>
            </a:r>
            <a:endParaRPr lang="en-US" altLang="ja-JP" sz="2800" dirty="0" smtClean="0"/>
          </a:p>
          <a:p>
            <a:r>
              <a:rPr lang="en-US" altLang="ja-JP" sz="2800" dirty="0" smtClean="0"/>
              <a:t>0.1</a:t>
            </a:r>
            <a:r>
              <a:rPr lang="ja-JP" altLang="en-US" sz="2800" dirty="0" smtClean="0"/>
              <a:t>～</a:t>
            </a:r>
            <a:r>
              <a:rPr lang="en-US" altLang="ja-JP" sz="2800" dirty="0" smtClean="0"/>
              <a:t>0.2</a:t>
            </a:r>
            <a:r>
              <a:rPr lang="ja-JP" altLang="en-US" sz="2800" dirty="0" smtClean="0"/>
              <a:t>％の食塩水、または</a:t>
            </a:r>
            <a:r>
              <a:rPr lang="ja-JP" altLang="en-US" sz="2800" b="1" dirty="0" smtClean="0">
                <a:solidFill>
                  <a:srgbClr val="FF0000"/>
                </a:solidFill>
              </a:rPr>
              <a:t>ナトリウム </a:t>
            </a:r>
            <a:r>
              <a:rPr lang="en-US" altLang="ja-JP" sz="2800" b="1" dirty="0" smtClean="0">
                <a:solidFill>
                  <a:srgbClr val="FF0000"/>
                </a:solidFill>
              </a:rPr>
              <a:t>40</a:t>
            </a:r>
            <a:r>
              <a:rPr lang="ja-JP" altLang="en-US" sz="2800" b="1" dirty="0" smtClean="0">
                <a:solidFill>
                  <a:srgbClr val="FF0000"/>
                </a:solidFill>
              </a:rPr>
              <a:t>～</a:t>
            </a:r>
            <a:r>
              <a:rPr lang="en-US" altLang="ja-JP" sz="2800" b="1" dirty="0" smtClean="0">
                <a:solidFill>
                  <a:srgbClr val="FF0000"/>
                </a:solidFill>
              </a:rPr>
              <a:t>80mg/100ml</a:t>
            </a:r>
            <a:r>
              <a:rPr lang="ja-JP" altLang="en-US" sz="2800" dirty="0" smtClean="0"/>
              <a:t>のスポーツドリンク又は経口補水液等を</a:t>
            </a:r>
            <a:r>
              <a:rPr lang="en-US" altLang="ja-JP" sz="2800" b="1" dirty="0" smtClean="0">
                <a:solidFill>
                  <a:srgbClr val="FF0000"/>
                </a:solidFill>
              </a:rPr>
              <a:t>20</a:t>
            </a:r>
            <a:r>
              <a:rPr lang="ja-JP" altLang="en-US" sz="2800" b="1" dirty="0" smtClean="0">
                <a:solidFill>
                  <a:srgbClr val="FF0000"/>
                </a:solidFill>
              </a:rPr>
              <a:t>～</a:t>
            </a:r>
            <a:r>
              <a:rPr lang="en-US" altLang="ja-JP" sz="2800" b="1" dirty="0" smtClean="0">
                <a:solidFill>
                  <a:srgbClr val="FF0000"/>
                </a:solidFill>
              </a:rPr>
              <a:t>30 </a:t>
            </a:r>
            <a:r>
              <a:rPr lang="ja-JP" altLang="en-US" sz="2800" b="1" dirty="0" smtClean="0">
                <a:solidFill>
                  <a:srgbClr val="FF0000"/>
                </a:solidFill>
              </a:rPr>
              <a:t>分ごと</a:t>
            </a:r>
            <a:r>
              <a:rPr lang="ja-JP" altLang="en-US" sz="2800" dirty="0" smtClean="0"/>
              <a:t>に</a:t>
            </a:r>
            <a:r>
              <a:rPr lang="ja-JP" altLang="en-US" sz="2800" b="1" dirty="0" smtClean="0">
                <a:solidFill>
                  <a:srgbClr val="FF0000"/>
                </a:solidFill>
              </a:rPr>
              <a:t>カップ</a:t>
            </a:r>
            <a:r>
              <a:rPr lang="en-US" altLang="ja-JP" sz="2800" b="1" dirty="0" smtClean="0">
                <a:solidFill>
                  <a:srgbClr val="FF0000"/>
                </a:solidFill>
              </a:rPr>
              <a:t>1</a:t>
            </a:r>
            <a:r>
              <a:rPr lang="ja-JP" altLang="en-US" sz="2800" b="1" dirty="0" smtClean="0">
                <a:solidFill>
                  <a:srgbClr val="FF0000"/>
                </a:solidFill>
              </a:rPr>
              <a:t>～</a:t>
            </a:r>
            <a:r>
              <a:rPr lang="en-US" altLang="ja-JP" sz="2800" b="1" dirty="0" smtClean="0">
                <a:solidFill>
                  <a:srgbClr val="FF0000"/>
                </a:solidFill>
              </a:rPr>
              <a:t>2</a:t>
            </a:r>
            <a:r>
              <a:rPr lang="ja-JP" altLang="en-US" sz="2800" b="1" dirty="0" smtClean="0">
                <a:solidFill>
                  <a:srgbClr val="FF0000"/>
                </a:solidFill>
              </a:rPr>
              <a:t>杯</a:t>
            </a:r>
            <a:r>
              <a:rPr lang="ja-JP" altLang="en-US" sz="2800" dirty="0" smtClean="0"/>
              <a:t>程度を摂取することが望ましい。</a:t>
            </a:r>
            <a:endParaRPr lang="en-US" altLang="ja-JP" sz="2800" dirty="0" smtClean="0"/>
          </a:p>
          <a:p>
            <a:r>
              <a:rPr lang="ja-JP" altLang="en-US" sz="2800" dirty="0" smtClean="0"/>
              <a:t>上記を満たす飲料を準備（スポーツドリンクのなかには基準に満たないものも）</a:t>
            </a:r>
            <a:endParaRPr lang="en-US" altLang="ja-JP" sz="2800" dirty="0" smtClean="0"/>
          </a:p>
          <a:p>
            <a:endParaRPr lang="en-US" altLang="ja-JP" sz="2800" dirty="0" smtClean="0"/>
          </a:p>
        </p:txBody>
      </p:sp>
      <p:pic>
        <p:nvPicPr>
          <p:cNvPr id="59393" name="Picture 1"/>
          <p:cNvPicPr>
            <a:picLocks noChangeAspect="1" noChangeArrowheads="1"/>
          </p:cNvPicPr>
          <p:nvPr/>
        </p:nvPicPr>
        <p:blipFill>
          <a:blip r:embed="rId3" cstate="print"/>
          <a:srcRect/>
          <a:stretch>
            <a:fillRect/>
          </a:stretch>
        </p:blipFill>
        <p:spPr bwMode="auto">
          <a:xfrm>
            <a:off x="5796136" y="4234869"/>
            <a:ext cx="2592288" cy="2074451"/>
          </a:xfrm>
          <a:prstGeom prst="rect">
            <a:avLst/>
          </a:prstGeom>
          <a:noFill/>
          <a:ln w="9525">
            <a:noFill/>
            <a:miter lim="800000"/>
            <a:headEnd/>
            <a:tailEnd/>
          </a:ln>
        </p:spPr>
      </p:pic>
      <p:sp>
        <p:nvSpPr>
          <p:cNvPr id="5" name="正方形/長方形 4"/>
          <p:cNvSpPr/>
          <p:nvPr/>
        </p:nvSpPr>
        <p:spPr>
          <a:xfrm>
            <a:off x="252536" y="6402814"/>
            <a:ext cx="8855968" cy="338554"/>
          </a:xfrm>
          <a:prstGeom prst="rect">
            <a:avLst/>
          </a:prstGeom>
        </p:spPr>
        <p:txBody>
          <a:bodyPr wrap="square">
            <a:spAutoFit/>
          </a:bodyPr>
          <a:lstStyle/>
          <a:p>
            <a:pPr lvl="1" indent="-361950" algn="r">
              <a:buNone/>
            </a:pPr>
            <a:r>
              <a:rPr lang="ja-JP" altLang="en-US" sz="1600" dirty="0" smtClean="0">
                <a:hlinkClick r:id="rId4"/>
              </a:rPr>
              <a:t>職場における熱中症の予防について（</a:t>
            </a:r>
            <a:r>
              <a:rPr lang="zh-CN" altLang="en-US" sz="1600" dirty="0" smtClean="0">
                <a:hlinkClick r:id="rId4"/>
              </a:rPr>
              <a:t>基発第</a:t>
            </a:r>
            <a:r>
              <a:rPr lang="en-US" altLang="zh-CN" sz="1600" dirty="0" smtClean="0">
                <a:hlinkClick r:id="rId4"/>
              </a:rPr>
              <a:t>0619001</a:t>
            </a:r>
            <a:r>
              <a:rPr lang="zh-CN" altLang="en-US" sz="1600" dirty="0" smtClean="0">
                <a:hlinkClick r:id="rId4"/>
              </a:rPr>
              <a:t>号</a:t>
            </a:r>
            <a:r>
              <a:rPr lang="ja-JP" altLang="en-US" sz="1600" dirty="0" smtClean="0">
                <a:hlinkClick r:id="rId4"/>
              </a:rPr>
              <a:t>・</a:t>
            </a:r>
            <a:r>
              <a:rPr lang="zh-CN" altLang="en-US" sz="1600" dirty="0" smtClean="0">
                <a:hlinkClick r:id="rId4"/>
              </a:rPr>
              <a:t>平成</a:t>
            </a:r>
            <a:r>
              <a:rPr lang="en-US" altLang="ja-JP" sz="1600" dirty="0" smtClean="0">
                <a:hlinkClick r:id="rId4"/>
              </a:rPr>
              <a:t>21</a:t>
            </a:r>
            <a:r>
              <a:rPr lang="ja-JP" altLang="en-US" sz="1600" dirty="0" smtClean="0">
                <a:hlinkClick r:id="rId4"/>
              </a:rPr>
              <a:t>年</a:t>
            </a:r>
            <a:r>
              <a:rPr lang="en-US" altLang="ja-JP" sz="1600" dirty="0" smtClean="0">
                <a:hlinkClick r:id="rId4"/>
              </a:rPr>
              <a:t>6</a:t>
            </a:r>
            <a:r>
              <a:rPr lang="ja-JP" altLang="en-US" sz="1600" dirty="0" smtClean="0">
                <a:hlinkClick r:id="rId4"/>
              </a:rPr>
              <a:t>月・</a:t>
            </a:r>
            <a:r>
              <a:rPr lang="zh-TW" altLang="en-US" sz="1600" dirty="0" smtClean="0">
                <a:hlinkClick r:id="rId4"/>
              </a:rPr>
              <a:t>厚生労働省労働基準局長</a:t>
            </a:r>
            <a:r>
              <a:rPr lang="ja-JP" altLang="en-US" sz="1600" dirty="0" smtClean="0">
                <a:hlinkClick r:id="rId4"/>
              </a:rPr>
              <a:t>）</a:t>
            </a:r>
            <a:endParaRPr lang="ja-JP" altLang="en-US" sz="1600" dirty="0" smtClean="0"/>
          </a:p>
        </p:txBody>
      </p:sp>
      <p:sp>
        <p:nvSpPr>
          <p:cNvPr id="6" name="正方形/長方形 5"/>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smtClean="0"/>
              <a:t>スポーツドリンク</a:t>
            </a:r>
          </a:p>
        </p:txBody>
      </p:sp>
      <p:graphicFrame>
        <p:nvGraphicFramePr>
          <p:cNvPr id="6" name="コンテンツ プレースホルダー 5"/>
          <p:cNvGraphicFramePr>
            <a:graphicFrameLocks noGrp="1"/>
          </p:cNvGraphicFramePr>
          <p:nvPr>
            <p:ph idx="1"/>
          </p:nvPr>
        </p:nvGraphicFramePr>
        <p:xfrm>
          <a:off x="244475" y="3160713"/>
          <a:ext cx="8575675" cy="3017279"/>
        </p:xfrm>
        <a:graphic>
          <a:graphicData uri="http://schemas.openxmlformats.org/drawingml/2006/table">
            <a:tbl>
              <a:tblPr firstRow="1" bandRow="1">
                <a:tableStyleId>{5C22544A-7EE6-4342-B048-85BDC9FD1C3A}</a:tableStyleId>
              </a:tblPr>
              <a:tblGrid>
                <a:gridCol w="1150392"/>
                <a:gridCol w="1054530"/>
                <a:gridCol w="1010957"/>
                <a:gridCol w="895148"/>
                <a:gridCol w="1152167"/>
                <a:gridCol w="1168563"/>
                <a:gridCol w="1071959"/>
                <a:gridCol w="1071959"/>
              </a:tblGrid>
              <a:tr h="639927">
                <a:tc>
                  <a:txBody>
                    <a:bodyPr/>
                    <a:lstStyle/>
                    <a:p>
                      <a:r>
                        <a:rPr kumimoji="1" lang="en-US" altLang="ja-JP" sz="1800" dirty="0" smtClean="0"/>
                        <a:t>100mL</a:t>
                      </a:r>
                    </a:p>
                    <a:p>
                      <a:r>
                        <a:rPr kumimoji="1" lang="ja-JP" altLang="en-US" sz="1800" dirty="0" smtClean="0"/>
                        <a:t>当たり</a:t>
                      </a:r>
                      <a:endParaRPr kumimoji="1" lang="ja-JP" altLang="en-US" sz="1800" dirty="0"/>
                    </a:p>
                  </a:txBody>
                  <a:tcPr marL="91443" marR="91443" marT="45709" marB="45709"/>
                </a:tc>
                <a:tc>
                  <a:txBody>
                    <a:bodyPr/>
                    <a:lstStyle/>
                    <a:p>
                      <a:r>
                        <a:rPr kumimoji="1" lang="ja-JP" altLang="en-US" sz="1800" dirty="0" smtClean="0"/>
                        <a:t>エネルギー</a:t>
                      </a:r>
                      <a:endParaRPr kumimoji="1" lang="ja-JP" altLang="en-US" sz="1800" dirty="0"/>
                    </a:p>
                  </a:txBody>
                  <a:tcPr marL="91443" marR="91443" marT="45709" marB="45709"/>
                </a:tc>
                <a:tc>
                  <a:txBody>
                    <a:bodyPr/>
                    <a:lstStyle/>
                    <a:p>
                      <a:r>
                        <a:rPr kumimoji="1" lang="ja-JP" altLang="en-US" sz="1800" dirty="0" smtClean="0"/>
                        <a:t>タンパク質</a:t>
                      </a:r>
                      <a:endParaRPr kumimoji="1" lang="ja-JP" altLang="en-US" sz="1800" dirty="0"/>
                    </a:p>
                  </a:txBody>
                  <a:tcPr marL="91443" marR="91443" marT="45709" marB="45709"/>
                </a:tc>
                <a:tc>
                  <a:txBody>
                    <a:bodyPr/>
                    <a:lstStyle/>
                    <a:p>
                      <a:r>
                        <a:rPr kumimoji="1" lang="ja-JP" altLang="en-US" sz="1800" dirty="0" smtClean="0"/>
                        <a:t>脂質</a:t>
                      </a:r>
                      <a:endParaRPr kumimoji="1" lang="ja-JP" altLang="en-US" sz="1800" dirty="0"/>
                    </a:p>
                  </a:txBody>
                  <a:tcPr marL="91443" marR="91443" marT="45709" marB="45709"/>
                </a:tc>
                <a:tc>
                  <a:txBody>
                    <a:bodyPr/>
                    <a:lstStyle/>
                    <a:p>
                      <a:r>
                        <a:rPr kumimoji="1" lang="ja-JP" altLang="en-US" sz="1800" dirty="0" smtClean="0"/>
                        <a:t>炭水化物</a:t>
                      </a:r>
                      <a:endParaRPr kumimoji="1" lang="ja-JP" altLang="en-US" sz="1800" dirty="0"/>
                    </a:p>
                  </a:txBody>
                  <a:tcPr marL="91443" marR="91443" marT="45709" marB="45709"/>
                </a:tc>
                <a:tc>
                  <a:txBody>
                    <a:bodyPr/>
                    <a:lstStyle/>
                    <a:p>
                      <a:r>
                        <a:rPr kumimoji="1" lang="ja-JP" altLang="en-US" sz="1800" dirty="0" smtClean="0"/>
                        <a:t>ナトリウム</a:t>
                      </a:r>
                      <a:endParaRPr kumimoji="1" lang="ja-JP" altLang="en-US" sz="1800" dirty="0"/>
                    </a:p>
                  </a:txBody>
                  <a:tcPr marL="91443" marR="91443" marT="45709" marB="45709"/>
                </a:tc>
                <a:tc>
                  <a:txBody>
                    <a:bodyPr/>
                    <a:lstStyle/>
                    <a:p>
                      <a:r>
                        <a:rPr kumimoji="1" lang="ja-JP" altLang="en-US" sz="1800" dirty="0" smtClean="0"/>
                        <a:t>カリウム</a:t>
                      </a:r>
                      <a:endParaRPr kumimoji="1" lang="ja-JP" altLang="en-US" sz="1800" dirty="0"/>
                    </a:p>
                  </a:txBody>
                  <a:tcPr marL="91443" marR="91443" marT="45709" marB="45709"/>
                </a:tc>
                <a:tc>
                  <a:txBody>
                    <a:bodyPr/>
                    <a:lstStyle/>
                    <a:p>
                      <a:r>
                        <a:rPr kumimoji="1" lang="ja-JP" altLang="en-US" sz="1800" dirty="0" smtClean="0"/>
                        <a:t>マグネシウム</a:t>
                      </a:r>
                      <a:endParaRPr kumimoji="1" lang="ja-JP" altLang="en-US" sz="1800" dirty="0"/>
                    </a:p>
                  </a:txBody>
                  <a:tcPr marL="91443" marR="91443" marT="45709" marB="45709"/>
                </a:tc>
              </a:tr>
              <a:tr h="639927">
                <a:tc>
                  <a:txBody>
                    <a:bodyPr/>
                    <a:lstStyle/>
                    <a:p>
                      <a:r>
                        <a:rPr kumimoji="1" lang="ja-JP" altLang="en-US" sz="1800" dirty="0" smtClean="0"/>
                        <a:t>アクエリアス</a:t>
                      </a:r>
                      <a:endParaRPr kumimoji="1" lang="ja-JP" altLang="en-US" sz="1800" dirty="0"/>
                    </a:p>
                  </a:txBody>
                  <a:tcPr marL="91443" marR="91443" marT="45709" marB="45709"/>
                </a:tc>
                <a:tc>
                  <a:txBody>
                    <a:bodyPr/>
                    <a:lstStyle/>
                    <a:p>
                      <a:r>
                        <a:rPr kumimoji="1" lang="en-US" altLang="ja-JP" sz="1800" dirty="0" smtClean="0"/>
                        <a:t>19kcal</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4.7g</a:t>
                      </a:r>
                      <a:endParaRPr kumimoji="1" lang="ja-JP" altLang="en-US" sz="1800" dirty="0"/>
                    </a:p>
                  </a:txBody>
                  <a:tcPr marL="91443" marR="91443" marT="45709" marB="45709"/>
                </a:tc>
                <a:tc>
                  <a:txBody>
                    <a:bodyPr/>
                    <a:lstStyle/>
                    <a:p>
                      <a:r>
                        <a:rPr kumimoji="1" lang="en-US" altLang="ja-JP" sz="1800" dirty="0" smtClean="0"/>
                        <a:t>(34mg)</a:t>
                      </a:r>
                    </a:p>
                    <a:p>
                      <a:r>
                        <a:rPr kumimoji="1" lang="ja-JP" altLang="en-US" sz="2400" b="1" dirty="0" smtClean="0">
                          <a:solidFill>
                            <a:srgbClr val="FF0000"/>
                          </a:solidFill>
                        </a:rPr>
                        <a:t>→</a:t>
                      </a:r>
                      <a:r>
                        <a:rPr kumimoji="1" lang="en-US" altLang="ja-JP" sz="2400" b="1" dirty="0" smtClean="0">
                          <a:solidFill>
                            <a:srgbClr val="FF0000"/>
                          </a:solidFill>
                        </a:rPr>
                        <a:t>40mg</a:t>
                      </a:r>
                    </a:p>
                    <a:p>
                      <a:endParaRPr kumimoji="1" lang="ja-JP" altLang="en-US" sz="1800" dirty="0"/>
                    </a:p>
                  </a:txBody>
                  <a:tcPr marL="91443" marR="91443" marT="45709" marB="45709"/>
                </a:tc>
                <a:tc>
                  <a:txBody>
                    <a:bodyPr/>
                    <a:lstStyle/>
                    <a:p>
                      <a:r>
                        <a:rPr kumimoji="1" lang="en-US" altLang="ja-JP" sz="1800" dirty="0" smtClean="0"/>
                        <a:t>8mg</a:t>
                      </a:r>
                      <a:endParaRPr kumimoji="1" lang="ja-JP" altLang="en-US" sz="1800" dirty="0"/>
                    </a:p>
                  </a:txBody>
                  <a:tcPr marL="91443" marR="91443" marT="45709" marB="45709"/>
                </a:tc>
                <a:tc>
                  <a:txBody>
                    <a:bodyPr/>
                    <a:lstStyle/>
                    <a:p>
                      <a:r>
                        <a:rPr kumimoji="1" lang="en-US" altLang="ja-JP" sz="1800" dirty="0" smtClean="0"/>
                        <a:t>1.2mg</a:t>
                      </a:r>
                      <a:endParaRPr kumimoji="1" lang="ja-JP" altLang="en-US" sz="1800" dirty="0"/>
                    </a:p>
                  </a:txBody>
                  <a:tcPr marL="91443" marR="91443" marT="45709" marB="45709"/>
                </a:tc>
              </a:tr>
              <a:tr h="639927">
                <a:tc>
                  <a:txBody>
                    <a:bodyPr/>
                    <a:lstStyle/>
                    <a:p>
                      <a:r>
                        <a:rPr kumimoji="1" lang="ja-JP" altLang="en-US" sz="1800" dirty="0" smtClean="0"/>
                        <a:t>ポカリスエット</a:t>
                      </a:r>
                      <a:endParaRPr kumimoji="1" lang="en-US" altLang="ja-JP" sz="1800" dirty="0" smtClean="0"/>
                    </a:p>
                  </a:txBody>
                  <a:tcPr marL="91443" marR="91443" marT="45709" marB="45709"/>
                </a:tc>
                <a:tc>
                  <a:txBody>
                    <a:bodyPr/>
                    <a:lstStyle/>
                    <a:p>
                      <a:r>
                        <a:rPr kumimoji="1" lang="en-US" altLang="ja-JP" sz="1800" dirty="0" smtClean="0"/>
                        <a:t>27kcal</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6.7g</a:t>
                      </a:r>
                      <a:endParaRPr kumimoji="1" lang="ja-JP" altLang="en-US" sz="1800" dirty="0"/>
                    </a:p>
                  </a:txBody>
                  <a:tcPr marL="91443" marR="91443" marT="45709" marB="45709"/>
                </a:tc>
                <a:tc>
                  <a:txBody>
                    <a:bodyPr/>
                    <a:lstStyle/>
                    <a:p>
                      <a:r>
                        <a:rPr kumimoji="1" lang="en-US" altLang="ja-JP" sz="2400" b="1" dirty="0" smtClean="0">
                          <a:solidFill>
                            <a:srgbClr val="FF0000"/>
                          </a:solidFill>
                        </a:rPr>
                        <a:t>49mg</a:t>
                      </a:r>
                      <a:endParaRPr kumimoji="1" lang="ja-JP" altLang="en-US" sz="2400" b="1" dirty="0">
                        <a:solidFill>
                          <a:srgbClr val="FF0000"/>
                        </a:solidFill>
                      </a:endParaRPr>
                    </a:p>
                  </a:txBody>
                  <a:tcPr marL="91443" marR="91443" marT="45709" marB="45709"/>
                </a:tc>
                <a:tc>
                  <a:txBody>
                    <a:bodyPr/>
                    <a:lstStyle/>
                    <a:p>
                      <a:r>
                        <a:rPr kumimoji="1" lang="en-US" altLang="ja-JP" sz="1800" dirty="0" smtClean="0"/>
                        <a:t>29mg</a:t>
                      </a:r>
                      <a:endParaRPr kumimoji="1" lang="ja-JP" altLang="en-US" sz="1800" dirty="0"/>
                    </a:p>
                  </a:txBody>
                  <a:tcPr marL="91443" marR="91443" marT="45709" marB="45709"/>
                </a:tc>
                <a:tc>
                  <a:txBody>
                    <a:bodyPr/>
                    <a:lstStyle/>
                    <a:p>
                      <a:r>
                        <a:rPr kumimoji="1" lang="en-US" altLang="ja-JP" sz="1800" dirty="0" smtClean="0"/>
                        <a:t>0.6mg</a:t>
                      </a:r>
                      <a:endParaRPr kumimoji="1" lang="ja-JP" altLang="en-US" sz="1800" dirty="0"/>
                    </a:p>
                  </a:txBody>
                  <a:tcPr marL="91443" marR="91443" marT="45709" marB="45709"/>
                </a:tc>
              </a:tr>
              <a:tr h="731345">
                <a:tc>
                  <a:txBody>
                    <a:bodyPr/>
                    <a:lstStyle/>
                    <a:p>
                      <a:r>
                        <a:rPr kumimoji="1" lang="en-US" altLang="ja-JP" sz="1800" b="0" dirty="0" smtClean="0">
                          <a:solidFill>
                            <a:schemeClr val="tx1"/>
                          </a:solidFill>
                        </a:rPr>
                        <a:t>OS-1</a:t>
                      </a:r>
                    </a:p>
                    <a:p>
                      <a:endParaRPr kumimoji="1" lang="en-US" altLang="ja-JP" sz="1800" dirty="0" smtClean="0"/>
                    </a:p>
                  </a:txBody>
                  <a:tcPr marL="91443" marR="91443" marT="45709" marB="45709"/>
                </a:tc>
                <a:tc>
                  <a:txBody>
                    <a:bodyPr/>
                    <a:lstStyle/>
                    <a:p>
                      <a:r>
                        <a:rPr kumimoji="1" lang="en-US" altLang="ja-JP" sz="1800" dirty="0" smtClean="0"/>
                        <a:t>10kcl</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0g</a:t>
                      </a:r>
                      <a:endParaRPr kumimoji="1" lang="ja-JP" altLang="en-US" sz="1800" dirty="0"/>
                    </a:p>
                  </a:txBody>
                  <a:tcPr marL="91443" marR="91443" marT="45709" marB="45709"/>
                </a:tc>
                <a:tc>
                  <a:txBody>
                    <a:bodyPr/>
                    <a:lstStyle/>
                    <a:p>
                      <a:r>
                        <a:rPr kumimoji="1" lang="en-US" altLang="ja-JP" sz="1800" dirty="0" smtClean="0"/>
                        <a:t>2.5g</a:t>
                      </a:r>
                      <a:endParaRPr kumimoji="1" lang="ja-JP" altLang="en-US" sz="1800" dirty="0"/>
                    </a:p>
                  </a:txBody>
                  <a:tcPr marL="91443" marR="91443" marT="45709" marB="45709"/>
                </a:tc>
                <a:tc>
                  <a:txBody>
                    <a:bodyPr/>
                    <a:lstStyle/>
                    <a:p>
                      <a:r>
                        <a:rPr kumimoji="1" lang="en-US" altLang="ja-JP" sz="2400" b="1" dirty="0" smtClean="0">
                          <a:solidFill>
                            <a:srgbClr val="FF0000"/>
                          </a:solidFill>
                        </a:rPr>
                        <a:t>115mg</a:t>
                      </a:r>
                      <a:endParaRPr kumimoji="1" lang="ja-JP" altLang="en-US" sz="2400" b="1" dirty="0">
                        <a:solidFill>
                          <a:srgbClr val="FF0000"/>
                        </a:solidFill>
                      </a:endParaRPr>
                    </a:p>
                  </a:txBody>
                  <a:tcPr marL="91443" marR="91443" marT="45709" marB="45709"/>
                </a:tc>
                <a:tc>
                  <a:txBody>
                    <a:bodyPr/>
                    <a:lstStyle/>
                    <a:p>
                      <a:r>
                        <a:rPr kumimoji="1" lang="en-US" altLang="ja-JP" sz="1800" dirty="0" smtClean="0"/>
                        <a:t>78mg</a:t>
                      </a:r>
                      <a:endParaRPr kumimoji="1" lang="ja-JP" altLang="en-US" sz="1800" dirty="0"/>
                    </a:p>
                  </a:txBody>
                  <a:tcPr marL="91443" marR="91443" marT="45709" marB="45709"/>
                </a:tc>
                <a:tc>
                  <a:txBody>
                    <a:bodyPr/>
                    <a:lstStyle/>
                    <a:p>
                      <a:r>
                        <a:rPr kumimoji="1" lang="en-US" altLang="ja-JP" sz="1800" dirty="0" smtClean="0"/>
                        <a:t>2.4mg</a:t>
                      </a:r>
                      <a:endParaRPr kumimoji="1" lang="ja-JP" altLang="en-US" sz="1800" dirty="0"/>
                    </a:p>
                  </a:txBody>
                  <a:tcPr marL="91443" marR="91443" marT="45709" marB="45709"/>
                </a:tc>
              </a:tr>
            </a:tbl>
          </a:graphicData>
        </a:graphic>
      </p:graphicFrame>
      <p:pic>
        <p:nvPicPr>
          <p:cNvPr id="19506" name="Picture 4" descr="商品情報"/>
          <p:cNvPicPr>
            <a:picLocks noChangeAspect="1" noChangeArrowheads="1"/>
          </p:cNvPicPr>
          <p:nvPr/>
        </p:nvPicPr>
        <p:blipFill>
          <a:blip r:embed="rId3" cstate="print"/>
          <a:srcRect l="8633" t="7362" r="6633" b="14275"/>
          <a:stretch>
            <a:fillRect/>
          </a:stretch>
        </p:blipFill>
        <p:spPr bwMode="auto">
          <a:xfrm>
            <a:off x="3313113" y="1081088"/>
            <a:ext cx="2517775" cy="1695450"/>
          </a:xfrm>
          <a:prstGeom prst="rect">
            <a:avLst/>
          </a:prstGeom>
          <a:noFill/>
          <a:ln w="9525">
            <a:noFill/>
            <a:miter lim="800000"/>
            <a:headEnd/>
            <a:tailEnd/>
          </a:ln>
        </p:spPr>
      </p:pic>
      <p:pic>
        <p:nvPicPr>
          <p:cNvPr id="19507" name="Picture 6" descr="アクエリアス / AQUARIUS"/>
          <p:cNvPicPr>
            <a:picLocks noChangeAspect="1" noChangeArrowheads="1"/>
          </p:cNvPicPr>
          <p:nvPr/>
        </p:nvPicPr>
        <p:blipFill>
          <a:blip r:embed="rId4" cstate="print"/>
          <a:srcRect r="35196" b="45097"/>
          <a:stretch>
            <a:fillRect/>
          </a:stretch>
        </p:blipFill>
        <p:spPr bwMode="auto">
          <a:xfrm>
            <a:off x="212725" y="1144588"/>
            <a:ext cx="2419350" cy="1568450"/>
          </a:xfrm>
          <a:prstGeom prst="rect">
            <a:avLst/>
          </a:prstGeom>
          <a:noFill/>
          <a:ln w="9525">
            <a:noFill/>
            <a:miter lim="800000"/>
            <a:headEnd/>
            <a:tailEnd/>
          </a:ln>
        </p:spPr>
      </p:pic>
      <p:pic>
        <p:nvPicPr>
          <p:cNvPr id="19508" name="Picture 10" descr="OS-1"/>
          <p:cNvPicPr>
            <a:picLocks noChangeAspect="1" noChangeArrowheads="1"/>
          </p:cNvPicPr>
          <p:nvPr/>
        </p:nvPicPr>
        <p:blipFill>
          <a:blip r:embed="rId5" cstate="print"/>
          <a:srcRect/>
          <a:stretch>
            <a:fillRect/>
          </a:stretch>
        </p:blipFill>
        <p:spPr bwMode="auto">
          <a:xfrm>
            <a:off x="6588125" y="1052513"/>
            <a:ext cx="1660525" cy="1660525"/>
          </a:xfrm>
          <a:prstGeom prst="rect">
            <a:avLst/>
          </a:prstGeom>
          <a:noFill/>
          <a:ln w="9525">
            <a:noFill/>
            <a:miter lim="800000"/>
            <a:headEnd/>
            <a:tailEnd/>
          </a:ln>
        </p:spPr>
      </p:pic>
      <p:sp>
        <p:nvSpPr>
          <p:cNvPr id="19509" name="テキスト ボックス 2"/>
          <p:cNvSpPr txBox="1">
            <a:spLocks noChangeArrowheads="1"/>
          </p:cNvSpPr>
          <p:nvPr/>
        </p:nvSpPr>
        <p:spPr bwMode="auto">
          <a:xfrm>
            <a:off x="611188" y="6488113"/>
            <a:ext cx="1511300" cy="369887"/>
          </a:xfrm>
          <a:prstGeom prst="rect">
            <a:avLst/>
          </a:prstGeom>
          <a:noFill/>
          <a:ln w="9525">
            <a:noFill/>
            <a:miter lim="800000"/>
            <a:headEnd/>
            <a:tailEnd/>
          </a:ln>
        </p:spPr>
        <p:txBody>
          <a:bodyPr wrap="none">
            <a:spAutoFit/>
          </a:bodyPr>
          <a:lstStyle/>
          <a:p>
            <a:r>
              <a:rPr lang="ja-JP" altLang="en-US"/>
              <a:t>各社の</a:t>
            </a:r>
            <a:r>
              <a:rPr lang="en-US" altLang="ja-JP"/>
              <a:t>HP</a:t>
            </a:r>
            <a:r>
              <a:rPr lang="ja-JP" altLang="en-US"/>
              <a:t>より</a:t>
            </a:r>
          </a:p>
        </p:txBody>
      </p:sp>
      <p:sp>
        <p:nvSpPr>
          <p:cNvPr id="8" name="正方形/長方形 7"/>
          <p:cNvSpPr/>
          <p:nvPr/>
        </p:nvSpPr>
        <p:spPr>
          <a:xfrm>
            <a:off x="6156176" y="5877272"/>
            <a:ext cx="273618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600" b="1" dirty="0">
                <a:solidFill>
                  <a:srgbClr val="FF0000"/>
                </a:solidFill>
              </a:rPr>
              <a:t>厚生労働省通達：</a:t>
            </a:r>
            <a:endParaRPr lang="en-US" altLang="ja-JP" sz="1600" b="1" dirty="0">
              <a:solidFill>
                <a:srgbClr val="FF0000"/>
              </a:solidFill>
            </a:endParaRPr>
          </a:p>
          <a:p>
            <a:pPr>
              <a:defRPr/>
            </a:pPr>
            <a:r>
              <a:rPr lang="ja-JP" altLang="en-US" sz="1600" b="1" dirty="0">
                <a:solidFill>
                  <a:srgbClr val="FF0000"/>
                </a:solidFill>
              </a:rPr>
              <a:t>・ナトリウム </a:t>
            </a:r>
            <a:r>
              <a:rPr lang="en-US" altLang="ja-JP" sz="1600" b="1" dirty="0" smtClean="0">
                <a:solidFill>
                  <a:srgbClr val="FF0000"/>
                </a:solidFill>
              </a:rPr>
              <a:t>40-80mg/100ml</a:t>
            </a:r>
            <a:endParaRPr lang="en-US" altLang="ja-JP" sz="1600" b="1" dirty="0">
              <a:solidFill>
                <a:srgbClr val="FF0000"/>
              </a:solidFill>
            </a:endParaRPr>
          </a:p>
          <a:p>
            <a:pPr>
              <a:defRPr/>
            </a:pPr>
            <a:r>
              <a:rPr lang="ja-JP" altLang="en-US" sz="1600" b="1" dirty="0">
                <a:solidFill>
                  <a:srgbClr val="FF0000"/>
                </a:solidFill>
              </a:rPr>
              <a:t>・</a:t>
            </a:r>
            <a:r>
              <a:rPr lang="en-US" altLang="ja-JP" sz="1600" b="1" dirty="0">
                <a:solidFill>
                  <a:srgbClr val="FF0000"/>
                </a:solidFill>
              </a:rPr>
              <a:t>0.1</a:t>
            </a:r>
            <a:r>
              <a:rPr lang="ja-JP" altLang="en-US" sz="1600" b="1" dirty="0">
                <a:solidFill>
                  <a:srgbClr val="FF0000"/>
                </a:solidFill>
              </a:rPr>
              <a:t>～</a:t>
            </a:r>
            <a:r>
              <a:rPr lang="en-US" altLang="ja-JP" sz="1600" b="1" dirty="0">
                <a:solidFill>
                  <a:srgbClr val="FF0000"/>
                </a:solidFill>
              </a:rPr>
              <a:t>0.2</a:t>
            </a:r>
            <a:r>
              <a:rPr lang="ja-JP" altLang="en-US" sz="1600" b="1" dirty="0">
                <a:solidFill>
                  <a:srgbClr val="FF0000"/>
                </a:solidFill>
              </a:rPr>
              <a:t>％の食塩水</a:t>
            </a:r>
            <a:endParaRPr lang="en-US" altLang="ja-JP" sz="1600" b="1" dirty="0">
              <a:solidFill>
                <a:srgbClr val="FF0000"/>
              </a:solidFill>
            </a:endParaRPr>
          </a:p>
        </p:txBody>
      </p:sp>
      <p:sp>
        <p:nvSpPr>
          <p:cNvPr id="9" name="正方形/長方形 8"/>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274638"/>
            <a:ext cx="8229600" cy="850900"/>
          </a:xfrm>
        </p:spPr>
        <p:txBody>
          <a:bodyPr/>
          <a:lstStyle/>
          <a:p>
            <a:pPr eaLnBrk="1" hangingPunct="1"/>
            <a:r>
              <a:rPr lang="ja-JP" altLang="en-US" smtClean="0"/>
              <a:t>⑤飲水と塩分摂取</a:t>
            </a:r>
          </a:p>
        </p:txBody>
      </p:sp>
      <p:sp>
        <p:nvSpPr>
          <p:cNvPr id="6" name="コンテンツ プレースホルダー 2"/>
          <p:cNvSpPr>
            <a:spLocks noGrp="1"/>
          </p:cNvSpPr>
          <p:nvPr>
            <p:ph idx="1"/>
          </p:nvPr>
        </p:nvSpPr>
        <p:spPr>
          <a:xfrm>
            <a:off x="323850" y="1340768"/>
            <a:ext cx="8568630" cy="5517232"/>
          </a:xfrm>
        </p:spPr>
        <p:txBody>
          <a:bodyPr rtlCol="0">
            <a:normAutofit lnSpcReduction="10000"/>
          </a:bodyPr>
          <a:lstStyle/>
          <a:p>
            <a:pPr lvl="1" eaLnBrk="1" fontAlgn="auto" hangingPunct="1">
              <a:spcBef>
                <a:spcPts val="600"/>
              </a:spcBef>
              <a:spcAft>
                <a:spcPts val="0"/>
              </a:spcAft>
              <a:buFont typeface="Wingdings" pitchFamily="2" charset="2"/>
              <a:buChar char="Ø"/>
              <a:defRPr/>
            </a:pPr>
            <a:r>
              <a:rPr lang="ja-JP" altLang="en-US" dirty="0" smtClean="0"/>
              <a:t>作業前と休憩のたびに、</a:t>
            </a:r>
            <a:r>
              <a:rPr lang="ja-JP" altLang="en-US" b="1" dirty="0" smtClean="0">
                <a:solidFill>
                  <a:srgbClr val="FF0000"/>
                </a:solidFill>
              </a:rPr>
              <a:t>コップ</a:t>
            </a:r>
            <a:r>
              <a:rPr lang="en-US" altLang="ja-JP" b="1" dirty="0" smtClean="0">
                <a:solidFill>
                  <a:srgbClr val="FF0000"/>
                </a:solidFill>
              </a:rPr>
              <a:t>1</a:t>
            </a:r>
            <a:r>
              <a:rPr lang="ja-JP" altLang="en-US" b="1" dirty="0" smtClean="0">
                <a:solidFill>
                  <a:srgbClr val="FF0000"/>
                </a:solidFill>
              </a:rPr>
              <a:t>杯～</a:t>
            </a:r>
            <a:r>
              <a:rPr lang="en-US" altLang="ja-JP" b="1" dirty="0" smtClean="0">
                <a:solidFill>
                  <a:srgbClr val="FF0000"/>
                </a:solidFill>
              </a:rPr>
              <a:t>2</a:t>
            </a:r>
            <a:r>
              <a:rPr lang="ja-JP" altLang="en-US" b="1" dirty="0" smtClean="0">
                <a:solidFill>
                  <a:srgbClr val="FF0000"/>
                </a:solidFill>
              </a:rPr>
              <a:t>杯程度</a:t>
            </a:r>
            <a:r>
              <a:rPr lang="en-US" altLang="ja-JP" b="1" dirty="0" smtClean="0">
                <a:solidFill>
                  <a:srgbClr val="FF0000"/>
                </a:solidFill>
              </a:rPr>
              <a:t>(150mL</a:t>
            </a:r>
            <a:r>
              <a:rPr lang="ja-JP" altLang="en-US" b="1" dirty="0" smtClean="0">
                <a:solidFill>
                  <a:srgbClr val="FF0000"/>
                </a:solidFill>
              </a:rPr>
              <a:t>～</a:t>
            </a:r>
            <a:r>
              <a:rPr lang="en-US" altLang="ja-JP" b="1" dirty="0" smtClean="0">
                <a:solidFill>
                  <a:srgbClr val="FF0000"/>
                </a:solidFill>
              </a:rPr>
              <a:t>250mL)</a:t>
            </a:r>
            <a:r>
              <a:rPr lang="ja-JP" altLang="en-US" dirty="0" smtClean="0"/>
              <a:t>以上の食塩水（ </a:t>
            </a:r>
            <a:r>
              <a:rPr lang="en-US" altLang="ja-JP" dirty="0" smtClean="0"/>
              <a:t>0.1-0.2</a:t>
            </a:r>
            <a:r>
              <a:rPr lang="ja-JP" altLang="en-US" dirty="0" smtClean="0"/>
              <a:t>％）</a:t>
            </a:r>
            <a:r>
              <a:rPr lang="ja-JP" altLang="en-US" dirty="0" err="1" smtClean="0"/>
              <a:t>か</a:t>
            </a:r>
            <a:r>
              <a:rPr lang="ja-JP" altLang="en-US" b="1" dirty="0" smtClean="0">
                <a:solidFill>
                  <a:srgbClr val="FF0000"/>
                </a:solidFill>
              </a:rPr>
              <a:t>経口補水液やスポーツドリンク（</a:t>
            </a:r>
            <a:r>
              <a:rPr lang="en-US" altLang="ja-JP" b="1" dirty="0" smtClean="0">
                <a:solidFill>
                  <a:srgbClr val="FF0000"/>
                </a:solidFill>
              </a:rPr>
              <a:t>Na40</a:t>
            </a:r>
            <a:r>
              <a:rPr lang="ja-JP" altLang="en-US" b="1" dirty="0" smtClean="0">
                <a:solidFill>
                  <a:srgbClr val="FF0000"/>
                </a:solidFill>
              </a:rPr>
              <a:t>～</a:t>
            </a:r>
            <a:r>
              <a:rPr lang="en-US" altLang="ja-JP" b="1" dirty="0" smtClean="0">
                <a:solidFill>
                  <a:srgbClr val="FF0000"/>
                </a:solidFill>
              </a:rPr>
              <a:t>80mg/100mℓ </a:t>
            </a:r>
            <a:r>
              <a:rPr lang="ja-JP" altLang="en-US" b="1" dirty="0" smtClean="0">
                <a:solidFill>
                  <a:srgbClr val="FF0000"/>
                </a:solidFill>
              </a:rPr>
              <a:t>）</a:t>
            </a:r>
            <a:r>
              <a:rPr lang="ja-JP" altLang="en-US" dirty="0" smtClean="0"/>
              <a:t>を必ず飲むこと！</a:t>
            </a:r>
            <a:endParaRPr lang="en-US" altLang="ja-JP" dirty="0" smtClean="0"/>
          </a:p>
          <a:p>
            <a:pPr marL="1250950" lvl="2" indent="-336550" eaLnBrk="1" fontAlgn="auto" hangingPunct="1">
              <a:spcBef>
                <a:spcPts val="600"/>
              </a:spcBef>
              <a:spcAft>
                <a:spcPts val="0"/>
              </a:spcAft>
              <a:buFont typeface="Wingdings" pitchFamily="2" charset="2"/>
              <a:buChar char="ü"/>
              <a:defRPr/>
            </a:pPr>
            <a:r>
              <a:rPr lang="ja-JP" altLang="en-US" dirty="0" smtClean="0">
                <a:solidFill>
                  <a:srgbClr val="00B050"/>
                </a:solidFill>
              </a:rPr>
              <a:t>喉が渇いていなくても保護具と思って確実に！</a:t>
            </a:r>
            <a:endParaRPr lang="en-US" altLang="ja-JP" dirty="0" smtClean="0">
              <a:solidFill>
                <a:srgbClr val="00B050"/>
              </a:solidFill>
            </a:endParaRPr>
          </a:p>
          <a:p>
            <a:pPr marL="1250950" lvl="2" indent="-336550" eaLnBrk="1" fontAlgn="auto" hangingPunct="1">
              <a:spcBef>
                <a:spcPts val="600"/>
              </a:spcBef>
              <a:spcAft>
                <a:spcPts val="0"/>
              </a:spcAft>
              <a:buNone/>
              <a:defRPr/>
            </a:pPr>
            <a:r>
              <a:rPr lang="ja-JP" altLang="en-US" dirty="0" smtClean="0"/>
              <a:t>　（自覚症状がでてからでは遅い）</a:t>
            </a:r>
            <a:endParaRPr lang="en-US" altLang="ja-JP" dirty="0" smtClean="0"/>
          </a:p>
          <a:p>
            <a:pPr marL="1250950" lvl="2" indent="-336550" eaLnBrk="1" fontAlgn="auto" hangingPunct="1">
              <a:spcBef>
                <a:spcPts val="600"/>
              </a:spcBef>
              <a:spcAft>
                <a:spcPts val="0"/>
              </a:spcAft>
              <a:buFont typeface="Wingdings" pitchFamily="2" charset="2"/>
              <a:buChar char="ü"/>
              <a:defRPr/>
            </a:pPr>
            <a:r>
              <a:rPr lang="ja-JP" altLang="en-US" dirty="0" smtClean="0">
                <a:solidFill>
                  <a:srgbClr val="00B050"/>
                </a:solidFill>
              </a:rPr>
              <a:t>熱中症予防用飲料が効果的</a:t>
            </a:r>
            <a:endParaRPr lang="en-US" altLang="ja-JP" dirty="0" smtClean="0">
              <a:solidFill>
                <a:srgbClr val="00B050"/>
              </a:solidFill>
            </a:endParaRPr>
          </a:p>
          <a:p>
            <a:pPr lvl="2" eaLnBrk="1" fontAlgn="auto" hangingPunct="1">
              <a:spcBef>
                <a:spcPts val="600"/>
              </a:spcBef>
              <a:spcAft>
                <a:spcPts val="0"/>
              </a:spcAft>
              <a:buNone/>
              <a:defRPr/>
            </a:pPr>
            <a:r>
              <a:rPr lang="ja-JP" altLang="en-US" dirty="0" smtClean="0">
                <a:solidFill>
                  <a:srgbClr val="00B050"/>
                </a:solidFill>
              </a:rPr>
              <a:t>　</a:t>
            </a:r>
            <a:r>
              <a:rPr lang="ja-JP" altLang="en-US" dirty="0" smtClean="0"/>
              <a:t>（なければスポ－ツドリンク）</a:t>
            </a:r>
            <a:endParaRPr lang="en-US" altLang="ja-JP" dirty="0" smtClean="0"/>
          </a:p>
          <a:p>
            <a:pPr marL="0" indent="0" eaLnBrk="1" fontAlgn="auto" hangingPunct="1">
              <a:spcBef>
                <a:spcPts val="600"/>
              </a:spcBef>
              <a:spcAft>
                <a:spcPts val="0"/>
              </a:spcAft>
              <a:buFont typeface="Arial" pitchFamily="34" charset="0"/>
              <a:buNone/>
              <a:defRPr/>
            </a:pPr>
            <a:endParaRPr lang="en-US" altLang="ja-JP" sz="2800" dirty="0" smtClean="0">
              <a:solidFill>
                <a:srgbClr val="002060"/>
              </a:solidFill>
            </a:endParaRPr>
          </a:p>
          <a:p>
            <a:pPr marL="0" indent="0" eaLnBrk="1" fontAlgn="auto" hangingPunct="1">
              <a:spcBef>
                <a:spcPts val="600"/>
              </a:spcBef>
              <a:spcAft>
                <a:spcPts val="0"/>
              </a:spcAft>
              <a:buFont typeface="Arial" pitchFamily="34" charset="0"/>
              <a:buNone/>
              <a:defRPr/>
            </a:pPr>
            <a:r>
              <a:rPr lang="en-US" altLang="ja-JP" sz="2400" dirty="0" smtClean="0">
                <a:solidFill>
                  <a:srgbClr val="002060"/>
                </a:solidFill>
              </a:rPr>
              <a:t>※</a:t>
            </a:r>
            <a:r>
              <a:rPr lang="ja-JP" altLang="en-US" sz="2400" dirty="0" smtClean="0">
                <a:solidFill>
                  <a:srgbClr val="002060"/>
                </a:solidFill>
              </a:rPr>
              <a:t>（注）水やお茶は、塩分が含まれていないため飲み続けると塩分が不足してしまう</a:t>
            </a:r>
            <a:endParaRPr lang="en-US" altLang="ja-JP" sz="2400" dirty="0" smtClean="0">
              <a:solidFill>
                <a:srgbClr val="002060"/>
              </a:solidFill>
            </a:endParaRPr>
          </a:p>
          <a:p>
            <a:pPr marL="0" indent="0" eaLnBrk="1" fontAlgn="auto" hangingPunct="1">
              <a:spcBef>
                <a:spcPts val="600"/>
              </a:spcBef>
              <a:spcAft>
                <a:spcPts val="0"/>
              </a:spcAft>
              <a:buNone/>
              <a:defRPr/>
            </a:pPr>
            <a:r>
              <a:rPr lang="en-US" altLang="ja-JP" sz="2400" dirty="0" smtClean="0">
                <a:solidFill>
                  <a:srgbClr val="002060"/>
                </a:solidFill>
              </a:rPr>
              <a:t>※</a:t>
            </a:r>
            <a:r>
              <a:rPr lang="ja-JP" altLang="en-US" sz="2400" dirty="0" smtClean="0">
                <a:solidFill>
                  <a:srgbClr val="002060"/>
                </a:solidFill>
              </a:rPr>
              <a:t>（注）ナトリウムが十分入っている熱中症予防用飲料なら、トイレには行きたくなりにくい</a:t>
            </a:r>
          </a:p>
          <a:p>
            <a:pPr marL="0" indent="0" eaLnBrk="1" fontAlgn="auto" hangingPunct="1">
              <a:spcBef>
                <a:spcPts val="600"/>
              </a:spcBef>
              <a:spcAft>
                <a:spcPts val="0"/>
              </a:spcAft>
              <a:buFont typeface="Arial" charset="0"/>
              <a:buNone/>
              <a:defRPr/>
            </a:pPr>
            <a:endParaRPr lang="ja-JP" altLang="en-US" sz="2800" dirty="0">
              <a:solidFill>
                <a:srgbClr val="002060"/>
              </a:solidFill>
            </a:endParaRPr>
          </a:p>
        </p:txBody>
      </p:sp>
      <p:sp>
        <p:nvSpPr>
          <p:cNvPr id="5" name="正方形/長方形 4"/>
          <p:cNvSpPr/>
          <p:nvPr/>
        </p:nvSpPr>
        <p:spPr>
          <a:xfrm>
            <a:off x="683568" y="6453336"/>
            <a:ext cx="8064896" cy="369332"/>
          </a:xfrm>
          <a:prstGeom prst="rect">
            <a:avLst/>
          </a:prstGeom>
        </p:spPr>
        <p:txBody>
          <a:bodyPr wrap="square">
            <a:spAutoFit/>
          </a:bodyPr>
          <a:lstStyle/>
          <a:p>
            <a:pPr algn="ctr"/>
            <a:r>
              <a:rPr lang="ja-JP" altLang="en-US" dirty="0" smtClean="0"/>
              <a:t>関連情報：ＪＶでの補水用ドリンク配布場所の変更検討中。情報更新に留意を。</a:t>
            </a:r>
            <a:endParaRPr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熱中症予防製品の例</a:t>
            </a:r>
            <a:endParaRPr kumimoji="1" lang="ja-JP" altLang="en-US" dirty="0"/>
          </a:p>
        </p:txBody>
      </p:sp>
      <p:sp>
        <p:nvSpPr>
          <p:cNvPr id="3" name="コンテンツ プレースホルダ 2"/>
          <p:cNvSpPr>
            <a:spLocks noGrp="1"/>
          </p:cNvSpPr>
          <p:nvPr>
            <p:ph idx="1"/>
          </p:nvPr>
        </p:nvSpPr>
        <p:spPr>
          <a:xfrm>
            <a:off x="457200" y="1412776"/>
            <a:ext cx="8229600" cy="4525963"/>
          </a:xfrm>
        </p:spPr>
        <p:txBody>
          <a:bodyPr/>
          <a:lstStyle/>
          <a:p>
            <a:r>
              <a:rPr lang="en-US" altLang="ja-JP" dirty="0" smtClean="0"/>
              <a:t>OS-1		</a:t>
            </a:r>
            <a:r>
              <a:rPr lang="ja-JP" altLang="en-US" dirty="0" smtClean="0"/>
              <a:t>価格例</a:t>
            </a:r>
            <a:r>
              <a:rPr lang="en-US" altLang="ja-JP" dirty="0" smtClean="0"/>
              <a:t>180</a:t>
            </a:r>
            <a:r>
              <a:rPr lang="ja-JP" altLang="en-US" dirty="0" smtClean="0"/>
              <a:t>円程</a:t>
            </a:r>
            <a:r>
              <a:rPr lang="en-US" altLang="ja-JP" dirty="0" smtClean="0"/>
              <a:t>/500ml</a:t>
            </a:r>
          </a:p>
          <a:p>
            <a:r>
              <a:rPr lang="ja-JP" altLang="en-US" dirty="0" smtClean="0"/>
              <a:t>熱中対策水</a:t>
            </a:r>
            <a:r>
              <a:rPr lang="en-US" altLang="ja-JP" dirty="0" smtClean="0"/>
              <a:t>	</a:t>
            </a:r>
            <a:r>
              <a:rPr lang="ja-JP" altLang="en-US" dirty="0" smtClean="0"/>
              <a:t>価格例</a:t>
            </a:r>
            <a:r>
              <a:rPr lang="en-US" altLang="ja-JP" dirty="0" smtClean="0"/>
              <a:t>100</a:t>
            </a:r>
            <a:r>
              <a:rPr lang="ja-JP" altLang="en-US" dirty="0" smtClean="0"/>
              <a:t>円程</a:t>
            </a:r>
            <a:r>
              <a:rPr lang="en-US" altLang="ja-JP" dirty="0" smtClean="0"/>
              <a:t>/500ml</a:t>
            </a:r>
          </a:p>
          <a:p>
            <a:r>
              <a:rPr lang="ja-JP" altLang="en-US" dirty="0" smtClean="0"/>
              <a:t>熱中飴</a:t>
            </a:r>
            <a:r>
              <a:rPr lang="en-US" altLang="ja-JP" dirty="0" smtClean="0"/>
              <a:t>		</a:t>
            </a:r>
            <a:r>
              <a:rPr lang="ja-JP" altLang="en-US" dirty="0" smtClean="0"/>
              <a:t>価格例</a:t>
            </a:r>
            <a:r>
              <a:rPr lang="en-US" altLang="ja-JP" dirty="0" smtClean="0"/>
              <a:t>1425</a:t>
            </a:r>
            <a:r>
              <a:rPr lang="ja-JP" altLang="en-US" dirty="0" smtClean="0"/>
              <a:t>円</a:t>
            </a:r>
            <a:r>
              <a:rPr lang="en-US" altLang="ja-JP" dirty="0" smtClean="0"/>
              <a:t>/kg </a:t>
            </a:r>
            <a:r>
              <a:rPr lang="ja-JP" altLang="en-US" dirty="0" smtClean="0"/>
              <a:t>約</a:t>
            </a:r>
            <a:r>
              <a:rPr lang="en-US" altLang="ja-JP" dirty="0" smtClean="0"/>
              <a:t>210</a:t>
            </a:r>
            <a:r>
              <a:rPr lang="ja-JP" altLang="en-US" dirty="0" smtClean="0"/>
              <a:t>個</a:t>
            </a:r>
            <a:endParaRPr lang="en-US" altLang="ja-JP" dirty="0" smtClean="0"/>
          </a:p>
          <a:p>
            <a:endParaRPr lang="ja-JP" altLang="en-US" dirty="0" smtClean="0"/>
          </a:p>
          <a:p>
            <a:endParaRPr kumimoji="1" lang="ja-JP" altLang="en-US" dirty="0"/>
          </a:p>
        </p:txBody>
      </p:sp>
      <p:pic>
        <p:nvPicPr>
          <p:cNvPr id="1027" name="Picture 3"/>
          <p:cNvPicPr>
            <a:picLocks noChangeAspect="1" noChangeArrowheads="1"/>
          </p:cNvPicPr>
          <p:nvPr/>
        </p:nvPicPr>
        <p:blipFill>
          <a:blip r:embed="rId3" cstate="print"/>
          <a:srcRect/>
          <a:stretch>
            <a:fillRect/>
          </a:stretch>
        </p:blipFill>
        <p:spPr bwMode="auto">
          <a:xfrm>
            <a:off x="323528" y="3284984"/>
            <a:ext cx="5145015" cy="3142285"/>
          </a:xfrm>
          <a:prstGeom prst="rect">
            <a:avLst/>
          </a:prstGeom>
          <a:noFill/>
          <a:ln w="9525">
            <a:noFill/>
            <a:miter lim="800000"/>
            <a:headEnd/>
            <a:tailEnd/>
          </a:ln>
        </p:spPr>
      </p:pic>
      <p:sp>
        <p:nvSpPr>
          <p:cNvPr id="6" name="正方形/長方形 5"/>
          <p:cNvSpPr/>
          <p:nvPr/>
        </p:nvSpPr>
        <p:spPr>
          <a:xfrm>
            <a:off x="1835696" y="5661248"/>
            <a:ext cx="324036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ja-JP" altLang="en-US" b="1" dirty="0" smtClean="0">
                <a:solidFill>
                  <a:srgbClr val="FF0000"/>
                </a:solidFill>
              </a:rPr>
              <a:t>・ナトリウム </a:t>
            </a:r>
            <a:r>
              <a:rPr lang="en-US" altLang="ja-JP" b="1" dirty="0" smtClean="0">
                <a:solidFill>
                  <a:srgbClr val="FF0000"/>
                </a:solidFill>
              </a:rPr>
              <a:t>Na</a:t>
            </a:r>
            <a:r>
              <a:rPr lang="ja-JP" altLang="en-US" b="1" dirty="0" smtClean="0">
                <a:solidFill>
                  <a:srgbClr val="FF0000"/>
                </a:solidFill>
              </a:rPr>
              <a:t>＞</a:t>
            </a:r>
            <a:r>
              <a:rPr lang="en-US" altLang="ja-JP" b="1" dirty="0" smtClean="0">
                <a:solidFill>
                  <a:srgbClr val="FF0000"/>
                </a:solidFill>
              </a:rPr>
              <a:t>40mg/100ml</a:t>
            </a:r>
          </a:p>
          <a:p>
            <a:pPr>
              <a:defRPr/>
            </a:pPr>
            <a:r>
              <a:rPr lang="ja-JP" altLang="en-US" b="1" dirty="0" smtClean="0">
                <a:solidFill>
                  <a:srgbClr val="FF0000"/>
                </a:solidFill>
              </a:rPr>
              <a:t>・</a:t>
            </a:r>
            <a:r>
              <a:rPr lang="en-US" altLang="ja-JP" b="1" dirty="0" smtClean="0">
                <a:solidFill>
                  <a:srgbClr val="FF0000"/>
                </a:solidFill>
              </a:rPr>
              <a:t>0.1</a:t>
            </a:r>
            <a:r>
              <a:rPr lang="ja-JP" altLang="en-US" b="1" dirty="0" smtClean="0">
                <a:solidFill>
                  <a:srgbClr val="FF0000"/>
                </a:solidFill>
              </a:rPr>
              <a:t>～</a:t>
            </a:r>
            <a:r>
              <a:rPr lang="en-US" altLang="ja-JP" b="1" dirty="0" smtClean="0">
                <a:solidFill>
                  <a:srgbClr val="FF0000"/>
                </a:solidFill>
              </a:rPr>
              <a:t>0.2</a:t>
            </a:r>
            <a:r>
              <a:rPr lang="ja-JP" altLang="en-US" b="1" dirty="0" smtClean="0">
                <a:solidFill>
                  <a:srgbClr val="FF0000"/>
                </a:solidFill>
              </a:rPr>
              <a:t>％の食塩水</a:t>
            </a:r>
            <a:endParaRPr lang="en-US" altLang="ja-JP" b="1" dirty="0">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5820439" y="3859113"/>
            <a:ext cx="2856017" cy="2450207"/>
          </a:xfrm>
          <a:prstGeom prst="rect">
            <a:avLst/>
          </a:prstGeom>
          <a:noFill/>
          <a:ln w="9525">
            <a:noFill/>
            <a:miter lim="800000"/>
            <a:headEnd/>
            <a:tailEnd/>
          </a:ln>
        </p:spPr>
      </p:pic>
      <p:sp>
        <p:nvSpPr>
          <p:cNvPr id="7" name="正方形/長方形 6"/>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pPr eaLnBrk="1" hangingPunct="1"/>
            <a:r>
              <a:rPr lang="en-US" altLang="ja-JP" dirty="0" smtClean="0"/>
              <a:t>⑥</a:t>
            </a:r>
            <a:r>
              <a:rPr lang="ja-JP" altLang="en-US" dirty="0" smtClean="0"/>
              <a:t>クールベストの着用</a:t>
            </a:r>
          </a:p>
        </p:txBody>
      </p:sp>
      <p:sp>
        <p:nvSpPr>
          <p:cNvPr id="23555" name="コンテンツ プレースホルダー 2"/>
          <p:cNvSpPr>
            <a:spLocks noGrp="1"/>
          </p:cNvSpPr>
          <p:nvPr>
            <p:ph idx="1"/>
          </p:nvPr>
        </p:nvSpPr>
        <p:spPr/>
        <p:txBody>
          <a:bodyPr/>
          <a:lstStyle/>
          <a:p>
            <a:pPr eaLnBrk="1" hangingPunct="1"/>
            <a:r>
              <a:rPr lang="ja-JP" altLang="en-US" sz="3600" dirty="0" smtClean="0"/>
              <a:t>クールベストを必ず着用する。</a:t>
            </a:r>
            <a:endParaRPr lang="en-US" altLang="ja-JP" sz="3600" dirty="0" smtClean="0"/>
          </a:p>
          <a:p>
            <a:pPr eaLnBrk="1" hangingPunct="1"/>
            <a:endParaRPr lang="en-US" altLang="ja-JP" sz="3600" dirty="0" smtClean="0"/>
          </a:p>
          <a:p>
            <a:pPr eaLnBrk="1" hangingPunct="1"/>
            <a:r>
              <a:rPr lang="ja-JP" altLang="en-US" sz="3600" dirty="0" smtClean="0"/>
              <a:t>防護服の下は薄着にする。</a:t>
            </a:r>
          </a:p>
        </p:txBody>
      </p:sp>
      <p:pic>
        <p:nvPicPr>
          <p:cNvPr id="23556" name="図 3" descr="体温上昇防止服　クールベスト - Windows Internet Explorer"/>
          <p:cNvPicPr>
            <a:picLocks noChangeAspect="1"/>
          </p:cNvPicPr>
          <p:nvPr/>
        </p:nvPicPr>
        <p:blipFill>
          <a:blip r:embed="rId3" cstate="print"/>
          <a:srcRect l="16000" t="16148" r="56462" b="29381"/>
          <a:stretch>
            <a:fillRect/>
          </a:stretch>
        </p:blipFill>
        <p:spPr bwMode="auto">
          <a:xfrm>
            <a:off x="6907213" y="1773238"/>
            <a:ext cx="2236787" cy="2649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cstate="print"/>
          <a:srcRect/>
          <a:stretch>
            <a:fillRect/>
          </a:stretch>
        </p:blipFill>
        <p:spPr bwMode="auto">
          <a:xfrm>
            <a:off x="1166814" y="1"/>
            <a:ext cx="6861570" cy="6858000"/>
          </a:xfrm>
          <a:prstGeom prst="rect">
            <a:avLst/>
          </a:prstGeom>
          <a:noFill/>
          <a:ln w="9525">
            <a:noFill/>
            <a:miter lim="800000"/>
            <a:headEnd/>
            <a:tailEnd/>
          </a:ln>
        </p:spPr>
      </p:pic>
      <p:cxnSp>
        <p:nvCxnSpPr>
          <p:cNvPr id="6" name="直線コネクタ 5"/>
          <p:cNvCxnSpPr/>
          <p:nvPr/>
        </p:nvCxnSpPr>
        <p:spPr>
          <a:xfrm>
            <a:off x="1979712" y="2636912"/>
            <a:ext cx="1296144" cy="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2"/>
          <p:cNvSpPr>
            <a:spLocks noGrp="1"/>
          </p:cNvSpPr>
          <p:nvPr>
            <p:ph type="title"/>
          </p:nvPr>
        </p:nvSpPr>
        <p:spPr>
          <a:xfrm>
            <a:off x="519113" y="557808"/>
            <a:ext cx="8229600" cy="1143000"/>
          </a:xfrm>
        </p:spPr>
        <p:txBody>
          <a:bodyPr/>
          <a:lstStyle/>
          <a:p>
            <a:pPr eaLnBrk="1" hangingPunct="1"/>
            <a:r>
              <a:rPr lang="ja-JP" altLang="en-US" dirty="0" smtClean="0"/>
              <a:t>管理者がすべきこと</a:t>
            </a:r>
            <a:r>
              <a:rPr lang="en-US" altLang="ja-JP" dirty="0" smtClean="0"/>
              <a:t/>
            </a:r>
            <a:br>
              <a:rPr lang="en-US" altLang="ja-JP" dirty="0" smtClean="0"/>
            </a:br>
            <a:r>
              <a:rPr lang="en-US" altLang="ja-JP" sz="3200" dirty="0" smtClean="0"/>
              <a:t>『</a:t>
            </a:r>
            <a:r>
              <a:rPr lang="ja-JP" altLang="en-US" sz="3200" dirty="0" smtClean="0"/>
              <a:t>これだけはしよう！</a:t>
            </a:r>
            <a:r>
              <a:rPr lang="en-US" altLang="ja-JP" sz="3200" dirty="0" smtClean="0"/>
              <a:t>』</a:t>
            </a:r>
            <a:endParaRPr lang="ja-JP" altLang="en-US" dirty="0" smtClean="0"/>
          </a:p>
        </p:txBody>
      </p:sp>
      <p:sp>
        <p:nvSpPr>
          <p:cNvPr id="26627" name="コンテンツ プレースホルダ 3"/>
          <p:cNvSpPr>
            <a:spLocks noGrp="1"/>
          </p:cNvSpPr>
          <p:nvPr>
            <p:ph idx="1"/>
          </p:nvPr>
        </p:nvSpPr>
        <p:spPr>
          <a:xfrm>
            <a:off x="467544" y="1773486"/>
            <a:ext cx="8229600" cy="4391818"/>
          </a:xfrm>
        </p:spPr>
        <p:txBody>
          <a:bodyPr/>
          <a:lstStyle/>
          <a:p>
            <a:pPr lvl="1" indent="-647700" eaLnBrk="1" hangingPunct="1">
              <a:buNone/>
            </a:pPr>
            <a:r>
              <a:rPr lang="ja-JP" altLang="en-US" sz="4000" dirty="0" smtClean="0"/>
              <a:t>作業前に</a:t>
            </a:r>
            <a:endParaRPr lang="en-US" altLang="ja-JP" sz="4000" dirty="0" smtClean="0"/>
          </a:p>
          <a:p>
            <a:pPr marL="993775" lvl="1" indent="-536575" eaLnBrk="1" hangingPunct="1">
              <a:buFont typeface="Wingdings" pitchFamily="2" charset="2"/>
              <a:buChar char="p"/>
            </a:pPr>
            <a:r>
              <a:rPr lang="ja-JP" altLang="en-US" sz="3200" dirty="0" smtClean="0"/>
              <a:t>作業者の体調チェック</a:t>
            </a:r>
            <a:endParaRPr lang="en-US" altLang="ja-JP" sz="3200" dirty="0" smtClean="0"/>
          </a:p>
          <a:p>
            <a:pPr lvl="2" eaLnBrk="1" hangingPunct="1">
              <a:buFont typeface="Wingdings" pitchFamily="2" charset="2"/>
              <a:buChar char="Ø"/>
            </a:pPr>
            <a:r>
              <a:rPr lang="ja-JP" altLang="en-US" dirty="0" smtClean="0"/>
              <a:t>特に危険度の高い日は変化も含めこまめにチェック</a:t>
            </a:r>
            <a:endParaRPr lang="en-US" altLang="ja-JP" dirty="0" smtClean="0"/>
          </a:p>
          <a:p>
            <a:pPr lvl="2" eaLnBrk="1" hangingPunct="1">
              <a:buFont typeface="Wingdings" pitchFamily="2" charset="2"/>
              <a:buChar char="Ø"/>
            </a:pPr>
            <a:r>
              <a:rPr lang="ja-JP" altLang="en-US" dirty="0" smtClean="0"/>
              <a:t>無理をさせない</a:t>
            </a:r>
          </a:p>
          <a:p>
            <a:pPr marL="993775" lvl="1" indent="-536575" eaLnBrk="1" hangingPunct="1">
              <a:buFont typeface="Wingdings" pitchFamily="2" charset="2"/>
              <a:buChar char="p"/>
            </a:pPr>
            <a:endParaRPr lang="en-US" altLang="ja-JP" sz="3200" dirty="0" smtClean="0"/>
          </a:p>
          <a:p>
            <a:pPr marL="993775" lvl="1" indent="-536575" eaLnBrk="1" hangingPunct="1">
              <a:buFont typeface="Wingdings" pitchFamily="2" charset="2"/>
              <a:buChar char="p"/>
            </a:pPr>
            <a:r>
              <a:rPr lang="ja-JP" altLang="en-US" sz="3200" u="sng" dirty="0" smtClean="0">
                <a:solidFill>
                  <a:srgbClr val="FF0000"/>
                </a:solidFill>
              </a:rPr>
              <a:t>今日の作業の危険度を共有</a:t>
            </a:r>
            <a:endParaRPr lang="en-US" altLang="ja-JP" sz="3200" u="sng" dirty="0" smtClean="0">
              <a:solidFill>
                <a:srgbClr val="FF0000"/>
              </a:solidFill>
            </a:endParaRPr>
          </a:p>
          <a:p>
            <a:pPr lvl="2" eaLnBrk="1" hangingPunct="1">
              <a:buFont typeface="Wingdings" pitchFamily="2" charset="2"/>
              <a:buChar char="Ø"/>
            </a:pPr>
            <a:r>
              <a:rPr lang="ja-JP" altLang="en-US" dirty="0" smtClean="0"/>
              <a:t>空間線量率だけでなく、</a:t>
            </a:r>
            <a:r>
              <a:rPr lang="en-US" altLang="ja-JP" dirty="0" smtClean="0">
                <a:solidFill>
                  <a:srgbClr val="FF0000"/>
                </a:solidFill>
              </a:rPr>
              <a:t>WBGT</a:t>
            </a:r>
            <a:r>
              <a:rPr lang="ja-JP" altLang="en-US" dirty="0" smtClean="0"/>
              <a:t>の測定と作業員への注意喚起を！</a:t>
            </a:r>
            <a:endParaRPr lang="en-US" altLang="ja-JP" dirty="0" smtClean="0"/>
          </a:p>
          <a:p>
            <a:pPr lvl="1" eaLnBrk="1" hangingPunct="1">
              <a:buFont typeface="Wingdings" pitchFamily="2" charset="2"/>
              <a:buChar char="Ø"/>
            </a:pPr>
            <a:endParaRPr lang="en-US" altLang="ja-JP" sz="3200" dirty="0" smtClean="0"/>
          </a:p>
        </p:txBody>
      </p:sp>
      <p:sp>
        <p:nvSpPr>
          <p:cNvPr id="4" name="正方形/長方形 3"/>
          <p:cNvSpPr/>
          <p:nvPr/>
        </p:nvSpPr>
        <p:spPr>
          <a:xfrm>
            <a:off x="4283968" y="188640"/>
            <a:ext cx="4674678" cy="646331"/>
          </a:xfrm>
          <a:prstGeom prst="rect">
            <a:avLst/>
          </a:prstGeom>
        </p:spPr>
        <p:txBody>
          <a:bodyPr wrap="none">
            <a:spAutoFit/>
          </a:bodyPr>
          <a:lstStyle/>
          <a:p>
            <a:r>
              <a:rPr lang="ja-JP" altLang="en-US" dirty="0" smtClean="0"/>
              <a:t>「初年度から継続的に発信しているメッセージ」</a:t>
            </a:r>
            <a:endParaRPr lang="en-US" altLang="ja-JP" dirty="0" smtClean="0"/>
          </a:p>
          <a:p>
            <a:pPr algn="r"/>
            <a:endParaRPr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WBGT</a:t>
            </a:r>
            <a:r>
              <a:rPr lang="ja-JP" altLang="en-US" dirty="0" smtClean="0"/>
              <a:t>値</a:t>
            </a:r>
            <a:endParaRPr kumimoji="1" lang="ja-JP" altLang="en-US" dirty="0"/>
          </a:p>
        </p:txBody>
      </p:sp>
      <p:sp>
        <p:nvSpPr>
          <p:cNvPr id="3" name="コンテンツ プレースホルダ 2"/>
          <p:cNvSpPr>
            <a:spLocks noGrp="1"/>
          </p:cNvSpPr>
          <p:nvPr>
            <p:ph idx="1"/>
          </p:nvPr>
        </p:nvSpPr>
        <p:spPr>
          <a:xfrm>
            <a:off x="457200" y="1484784"/>
            <a:ext cx="8229600" cy="4525963"/>
          </a:xfrm>
        </p:spPr>
        <p:txBody>
          <a:bodyPr/>
          <a:lstStyle/>
          <a:p>
            <a:r>
              <a:rPr lang="ja-JP" altLang="en-US" sz="2800" dirty="0" smtClean="0"/>
              <a:t>暑さ指数（</a:t>
            </a:r>
            <a:r>
              <a:rPr lang="en-US" altLang="ja-JP" sz="2800" dirty="0" smtClean="0"/>
              <a:t>wet-bulb globe temperature</a:t>
            </a:r>
            <a:r>
              <a:rPr lang="ja-JP" altLang="en-US" sz="2800" dirty="0" smtClean="0"/>
              <a:t>）</a:t>
            </a:r>
            <a:endParaRPr lang="en-US" altLang="ja-JP" sz="2800" dirty="0" smtClean="0"/>
          </a:p>
          <a:p>
            <a:r>
              <a:rPr lang="ja-JP" altLang="en-US" sz="2800" dirty="0" smtClean="0"/>
              <a:t>米国陸軍が訓練中熱中症予防に開発</a:t>
            </a:r>
            <a:endParaRPr lang="en-US" altLang="ja-JP" sz="2800" dirty="0" smtClean="0"/>
          </a:p>
          <a:p>
            <a:r>
              <a:rPr lang="en-US" altLang="ja-JP" sz="2800" dirty="0" smtClean="0"/>
              <a:t>[1]</a:t>
            </a:r>
            <a:r>
              <a:rPr lang="ja-JP" altLang="en-US" sz="2800" dirty="0" smtClean="0"/>
              <a:t>湿度、</a:t>
            </a:r>
            <a:r>
              <a:rPr lang="en-US" altLang="ja-JP" sz="2800" dirty="0" smtClean="0"/>
              <a:t>[2]</a:t>
            </a:r>
            <a:r>
              <a:rPr lang="ja-JP" altLang="en-US" sz="2800" dirty="0" smtClean="0"/>
              <a:t>日射等からの熱、</a:t>
            </a:r>
            <a:r>
              <a:rPr lang="en-US" altLang="ja-JP" sz="2800" dirty="0" smtClean="0"/>
              <a:t>[3]</a:t>
            </a:r>
            <a:r>
              <a:rPr lang="ja-JP" altLang="en-US" sz="2800" dirty="0" smtClean="0"/>
              <a:t>気温を考慮</a:t>
            </a:r>
            <a:endParaRPr lang="en-US" altLang="ja-JP" sz="2800" dirty="0" smtClean="0"/>
          </a:p>
          <a:p>
            <a:r>
              <a:rPr lang="ja-JP" altLang="en-US" sz="2800" dirty="0" smtClean="0"/>
              <a:t>屋外計算式</a:t>
            </a:r>
            <a:endParaRPr lang="en-US" altLang="ja-JP" sz="2800" dirty="0" smtClean="0"/>
          </a:p>
          <a:p>
            <a:pPr lvl="1"/>
            <a:r>
              <a:rPr lang="en-US" altLang="ja-JP" sz="1800" dirty="0" smtClean="0"/>
              <a:t>WBGT</a:t>
            </a:r>
            <a:r>
              <a:rPr lang="ja-JP" altLang="en-US" sz="1800" dirty="0" smtClean="0"/>
              <a:t> 「℃」</a:t>
            </a:r>
            <a:r>
              <a:rPr lang="en-US" altLang="ja-JP" sz="1800" dirty="0" smtClean="0"/>
              <a:t> </a:t>
            </a:r>
            <a:r>
              <a:rPr lang="ja-JP" altLang="en-US" sz="1800" dirty="0" smtClean="0"/>
              <a:t>＝ ０</a:t>
            </a:r>
            <a:r>
              <a:rPr lang="en-US" altLang="ja-JP" sz="1800" dirty="0" smtClean="0"/>
              <a:t>.</a:t>
            </a:r>
            <a:r>
              <a:rPr lang="ja-JP" altLang="en-US" sz="1800" dirty="0" smtClean="0"/>
              <a:t>７</a:t>
            </a:r>
            <a:r>
              <a:rPr lang="en-US" altLang="ja-JP" sz="1800" dirty="0" smtClean="0"/>
              <a:t>×</a:t>
            </a:r>
            <a:r>
              <a:rPr lang="ja-JP" altLang="en-US" sz="1800" dirty="0" smtClean="0"/>
              <a:t>湿球温度＋０</a:t>
            </a:r>
            <a:r>
              <a:rPr lang="en-US" altLang="ja-JP" sz="1800" dirty="0" smtClean="0"/>
              <a:t>.</a:t>
            </a:r>
            <a:r>
              <a:rPr lang="ja-JP" altLang="en-US" sz="1800" dirty="0" smtClean="0"/>
              <a:t>２</a:t>
            </a:r>
            <a:r>
              <a:rPr lang="en-US" altLang="ja-JP" sz="1800" dirty="0" smtClean="0"/>
              <a:t>×</a:t>
            </a:r>
            <a:r>
              <a:rPr lang="ja-JP" altLang="en-US" sz="1800" dirty="0" smtClean="0"/>
              <a:t>黒球温度＋０</a:t>
            </a:r>
            <a:r>
              <a:rPr lang="en-US" altLang="ja-JP" sz="1800" dirty="0" smtClean="0"/>
              <a:t>.</a:t>
            </a:r>
            <a:r>
              <a:rPr lang="ja-JP" altLang="en-US" sz="1800" dirty="0" smtClean="0"/>
              <a:t>１</a:t>
            </a:r>
            <a:r>
              <a:rPr lang="en-US" altLang="ja-JP" sz="1800" dirty="0" smtClean="0"/>
              <a:t>×</a:t>
            </a:r>
            <a:r>
              <a:rPr lang="ja-JP" altLang="en-US" sz="1800" dirty="0" smtClean="0"/>
              <a:t>乾球温度</a:t>
            </a:r>
            <a:endParaRPr lang="en-US" altLang="ja-JP" sz="1800" dirty="0" smtClean="0"/>
          </a:p>
        </p:txBody>
      </p:sp>
      <p:pic>
        <p:nvPicPr>
          <p:cNvPr id="7172" name="Picture 4" descr="Graph"/>
          <p:cNvPicPr>
            <a:picLocks noChangeAspect="1" noChangeArrowheads="1"/>
          </p:cNvPicPr>
          <p:nvPr/>
        </p:nvPicPr>
        <p:blipFill>
          <a:blip r:embed="rId3" cstate="print"/>
          <a:srcRect/>
          <a:stretch>
            <a:fillRect/>
          </a:stretch>
        </p:blipFill>
        <p:spPr bwMode="auto">
          <a:xfrm>
            <a:off x="683568" y="4331145"/>
            <a:ext cx="7836807" cy="2266207"/>
          </a:xfrm>
          <a:prstGeom prst="rect">
            <a:avLst/>
          </a:prstGeom>
          <a:noFill/>
        </p:spPr>
      </p:pic>
      <p:pic>
        <p:nvPicPr>
          <p:cNvPr id="7174" name="Picture 6"/>
          <p:cNvPicPr>
            <a:picLocks noChangeAspect="1" noChangeArrowheads="1"/>
          </p:cNvPicPr>
          <p:nvPr/>
        </p:nvPicPr>
        <p:blipFill>
          <a:blip r:embed="rId4" cstate="print"/>
          <a:srcRect/>
          <a:stretch>
            <a:fillRect/>
          </a:stretch>
        </p:blipFill>
        <p:spPr bwMode="auto">
          <a:xfrm>
            <a:off x="6626178" y="260648"/>
            <a:ext cx="2239786" cy="1728192"/>
          </a:xfrm>
          <a:prstGeom prst="rect">
            <a:avLst/>
          </a:prstGeom>
          <a:ln>
            <a:noFill/>
          </a:ln>
          <a:effectLst>
            <a:softEdge rad="112500"/>
          </a:effectLst>
        </p:spPr>
      </p:pic>
      <p:sp>
        <p:nvSpPr>
          <p:cNvPr id="6" name="正方形/長方形 5"/>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保護具等による補正</a:t>
            </a:r>
            <a:endParaRPr kumimoji="1" lang="ja-JP" altLang="en-US" dirty="0"/>
          </a:p>
        </p:txBody>
      </p:sp>
      <p:pic>
        <p:nvPicPr>
          <p:cNvPr id="2051" name="Picture 3"/>
          <p:cNvPicPr>
            <a:picLocks noGrp="1" noChangeAspect="1" noChangeArrowheads="1"/>
          </p:cNvPicPr>
          <p:nvPr>
            <p:ph idx="1"/>
          </p:nvPr>
        </p:nvPicPr>
        <p:blipFill>
          <a:blip r:embed="rId3" cstate="print"/>
          <a:srcRect/>
          <a:stretch>
            <a:fillRect/>
          </a:stretch>
        </p:blipFill>
        <p:spPr bwMode="auto">
          <a:xfrm>
            <a:off x="683568" y="1772816"/>
            <a:ext cx="7868285" cy="4176463"/>
          </a:xfrm>
          <a:prstGeom prst="rect">
            <a:avLst/>
          </a:prstGeom>
          <a:noFill/>
          <a:ln w="9525">
            <a:noFill/>
            <a:miter lim="800000"/>
            <a:headEnd/>
            <a:tailEnd/>
          </a:ln>
        </p:spPr>
      </p:pic>
      <p:sp>
        <p:nvSpPr>
          <p:cNvPr id="6" name="正方形/長方形 5"/>
          <p:cNvSpPr/>
          <p:nvPr/>
        </p:nvSpPr>
        <p:spPr>
          <a:xfrm>
            <a:off x="3851920" y="6093296"/>
            <a:ext cx="4572000" cy="369332"/>
          </a:xfrm>
          <a:prstGeom prst="rect">
            <a:avLst/>
          </a:prstGeom>
        </p:spPr>
        <p:txBody>
          <a:bodyPr>
            <a:spAutoFit/>
          </a:bodyPr>
          <a:lstStyle/>
          <a:p>
            <a:pPr algn="r"/>
            <a:r>
              <a:rPr lang="ja-JP" altLang="en-US" dirty="0" smtClean="0"/>
              <a:t>タイベック：１００％ポリエチレン不織布</a:t>
            </a:r>
            <a:endParaRPr lang="ja-JP" altLang="en-US" dirty="0"/>
          </a:p>
        </p:txBody>
      </p:sp>
      <p:sp>
        <p:nvSpPr>
          <p:cNvPr id="5" name="正方形/長方形 4"/>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34146" name="Picture 2"/>
          <p:cNvPicPr>
            <a:picLocks noGrp="1" noChangeAspect="1" noChangeArrowheads="1"/>
          </p:cNvPicPr>
          <p:nvPr>
            <p:ph idx="1"/>
          </p:nvPr>
        </p:nvPicPr>
        <p:blipFill>
          <a:blip r:embed="rId3" cstate="print"/>
          <a:srcRect/>
          <a:stretch>
            <a:fillRect/>
          </a:stretch>
        </p:blipFill>
        <p:spPr bwMode="auto">
          <a:xfrm>
            <a:off x="1081958" y="-39373"/>
            <a:ext cx="6840759" cy="6897373"/>
          </a:xfrm>
          <a:prstGeom prst="rect">
            <a:avLst/>
          </a:prstGeom>
          <a:noFill/>
          <a:ln w="9525">
            <a:noFill/>
            <a:miter lim="800000"/>
            <a:headEnd/>
            <a:tailEnd/>
          </a:ln>
        </p:spPr>
      </p:pic>
      <p:sp>
        <p:nvSpPr>
          <p:cNvPr id="5" name="円/楕円 4"/>
          <p:cNvSpPr/>
          <p:nvPr/>
        </p:nvSpPr>
        <p:spPr>
          <a:xfrm>
            <a:off x="5307846" y="4677846"/>
            <a:ext cx="432048" cy="432048"/>
          </a:xfrm>
          <a:prstGeom prst="ellipse">
            <a:avLst/>
          </a:prstGeom>
          <a:noFill/>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正方形/長方形 5"/>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a:xfrm>
            <a:off x="457200" y="2636838"/>
            <a:ext cx="8229600" cy="1143000"/>
          </a:xfrm>
        </p:spPr>
        <p:txBody>
          <a:bodyPr/>
          <a:lstStyle/>
          <a:p>
            <a:pPr eaLnBrk="1" hangingPunct="1"/>
            <a:r>
              <a:rPr lang="ja-JP" altLang="en-US" sz="6600" dirty="0" smtClean="0"/>
              <a:t>熱中症</a:t>
            </a:r>
            <a:endParaRPr lang="en-US" altLang="ja-JP" sz="6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2"/>
          <p:cNvSpPr>
            <a:spLocks noGrp="1"/>
          </p:cNvSpPr>
          <p:nvPr>
            <p:ph type="title"/>
          </p:nvPr>
        </p:nvSpPr>
        <p:spPr>
          <a:xfrm>
            <a:off x="179388" y="197768"/>
            <a:ext cx="8507412" cy="1143000"/>
          </a:xfrm>
        </p:spPr>
        <p:txBody>
          <a:bodyPr/>
          <a:lstStyle/>
          <a:p>
            <a:pPr eaLnBrk="1" hangingPunct="1"/>
            <a:r>
              <a:rPr lang="ja-JP" altLang="en-US" sz="4000" dirty="0" smtClean="0"/>
              <a:t>値の解釈</a:t>
            </a:r>
          </a:p>
        </p:txBody>
      </p:sp>
      <p:sp>
        <p:nvSpPr>
          <p:cNvPr id="5" name="コンテンツ プレースホルダー 2"/>
          <p:cNvSpPr txBox="1">
            <a:spLocks/>
          </p:cNvSpPr>
          <p:nvPr/>
        </p:nvSpPr>
        <p:spPr bwMode="auto">
          <a:xfrm>
            <a:off x="539552" y="5157192"/>
            <a:ext cx="7993063" cy="725487"/>
          </a:xfrm>
          <a:prstGeom prst="rect">
            <a:avLst/>
          </a:prstGeom>
          <a:noFill/>
          <a:ln w="9525">
            <a:noFill/>
            <a:miter lim="800000"/>
            <a:headEnd/>
            <a:tailEnd/>
          </a:ln>
        </p:spPr>
        <p:txBody>
          <a:bodyPr/>
          <a:lstStyle/>
          <a:p>
            <a:pPr fontAlgn="auto">
              <a:spcBef>
                <a:spcPct val="20000"/>
              </a:spcBef>
              <a:spcAft>
                <a:spcPts val="0"/>
              </a:spcAft>
              <a:buFont typeface="Arial" pitchFamily="34" charset="0"/>
              <a:buNone/>
              <a:defRPr/>
            </a:pPr>
            <a:r>
              <a:rPr lang="ja-JP" altLang="en-US" sz="2400" dirty="0" smtClean="0"/>
              <a:t>２５という数字を記憶！２８は厳重警戒ゾーン！</a:t>
            </a:r>
            <a:endParaRPr lang="en-US" altLang="ja-JP" sz="2400" dirty="0" smtClean="0"/>
          </a:p>
          <a:p>
            <a:pPr fontAlgn="auto">
              <a:spcBef>
                <a:spcPct val="20000"/>
              </a:spcBef>
              <a:spcAft>
                <a:spcPts val="0"/>
              </a:spcAft>
              <a:buFont typeface="Arial" pitchFamily="34" charset="0"/>
              <a:buNone/>
              <a:defRPr/>
            </a:pPr>
            <a:r>
              <a:rPr lang="ja-JP" altLang="en-US" sz="2400" dirty="0" smtClean="0"/>
              <a:t>注）既往症がない健康な成年男性が基準（持病が作業者はより高いリスク状態）</a:t>
            </a:r>
            <a:endParaRPr lang="en-US" altLang="ja-JP" sz="2400" dirty="0">
              <a:latin typeface="+mn-lt"/>
              <a:ea typeface="+mn-ea"/>
            </a:endParaRPr>
          </a:p>
        </p:txBody>
      </p:sp>
      <p:pic>
        <p:nvPicPr>
          <p:cNvPr id="27653" name="Picture 2" descr="http://www.japan-sports.or.jp/medicine/images/ill_guide01.gif"/>
          <p:cNvPicPr>
            <a:picLocks noChangeAspect="1" noChangeArrowheads="1"/>
          </p:cNvPicPr>
          <p:nvPr/>
        </p:nvPicPr>
        <p:blipFill>
          <a:blip r:embed="rId3" cstate="print"/>
          <a:srcRect/>
          <a:stretch>
            <a:fillRect/>
          </a:stretch>
        </p:blipFill>
        <p:spPr bwMode="auto">
          <a:xfrm>
            <a:off x="323527" y="1412776"/>
            <a:ext cx="8599799" cy="3384376"/>
          </a:xfrm>
          <a:prstGeom prst="rect">
            <a:avLst/>
          </a:prstGeom>
          <a:noFill/>
          <a:ln w="9525">
            <a:noFill/>
            <a:miter lim="800000"/>
            <a:headEnd/>
            <a:tailEnd/>
          </a:ln>
        </p:spPr>
      </p:pic>
      <p:sp>
        <p:nvSpPr>
          <p:cNvPr id="7" name="正方形/長方形 6"/>
          <p:cNvSpPr/>
          <p:nvPr/>
        </p:nvSpPr>
        <p:spPr>
          <a:xfrm>
            <a:off x="395536" y="1916832"/>
            <a:ext cx="647700" cy="151335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395536" y="3933428"/>
            <a:ext cx="647700" cy="791716"/>
          </a:xfrm>
          <a:prstGeom prst="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395536" y="3501628"/>
            <a:ext cx="647700" cy="4318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657" name="テキスト ボックス 9"/>
          <p:cNvSpPr txBox="1">
            <a:spLocks noChangeArrowheads="1"/>
          </p:cNvSpPr>
          <p:nvPr/>
        </p:nvSpPr>
        <p:spPr bwMode="auto">
          <a:xfrm>
            <a:off x="395536" y="3214290"/>
            <a:ext cx="647700" cy="522288"/>
          </a:xfrm>
          <a:prstGeom prst="rect">
            <a:avLst/>
          </a:prstGeom>
          <a:noFill/>
          <a:ln w="9525">
            <a:noFill/>
            <a:miter lim="800000"/>
            <a:headEnd/>
            <a:tailEnd/>
          </a:ln>
        </p:spPr>
        <p:txBody>
          <a:bodyPr>
            <a:spAutoFit/>
          </a:bodyPr>
          <a:lstStyle/>
          <a:p>
            <a:r>
              <a:rPr lang="en-US" altLang="ja-JP" sz="2800" b="1" dirty="0"/>
              <a:t>25</a:t>
            </a:r>
            <a:endParaRPr lang="ja-JP" altLang="en-US" sz="2800" b="1" dirty="0"/>
          </a:p>
        </p:txBody>
      </p:sp>
      <p:sp>
        <p:nvSpPr>
          <p:cNvPr id="10" name="テキスト ボックス 9"/>
          <p:cNvSpPr txBox="1">
            <a:spLocks noChangeArrowheads="1"/>
          </p:cNvSpPr>
          <p:nvPr/>
        </p:nvSpPr>
        <p:spPr bwMode="auto">
          <a:xfrm>
            <a:off x="395536" y="2492896"/>
            <a:ext cx="647700" cy="522288"/>
          </a:xfrm>
          <a:prstGeom prst="rect">
            <a:avLst/>
          </a:prstGeom>
          <a:noFill/>
          <a:ln w="9525">
            <a:noFill/>
            <a:miter lim="800000"/>
            <a:headEnd/>
            <a:tailEnd/>
          </a:ln>
        </p:spPr>
        <p:txBody>
          <a:bodyPr>
            <a:spAutoFit/>
          </a:bodyPr>
          <a:lstStyle/>
          <a:p>
            <a:r>
              <a:rPr lang="en-US" altLang="ja-JP" sz="2800" b="1" dirty="0" smtClean="0"/>
              <a:t>28</a:t>
            </a:r>
            <a:endParaRPr lang="ja-JP" altLang="en-US" sz="2800" b="1" dirty="0"/>
          </a:p>
        </p:txBody>
      </p:sp>
      <p:cxnSp>
        <p:nvCxnSpPr>
          <p:cNvPr id="12" name="直線矢印コネクタ 11"/>
          <p:cNvCxnSpPr/>
          <p:nvPr/>
        </p:nvCxnSpPr>
        <p:spPr>
          <a:xfrm>
            <a:off x="2051720" y="789349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ＷＢＧＴ値参照先</a:t>
            </a:r>
            <a:endParaRPr kumimoji="1" lang="ja-JP" altLang="en-US" dirty="0"/>
          </a:p>
        </p:txBody>
      </p:sp>
      <p:sp>
        <p:nvSpPr>
          <p:cNvPr id="3" name="コンテンツ プレースホルダ 2"/>
          <p:cNvSpPr>
            <a:spLocks noGrp="1"/>
          </p:cNvSpPr>
          <p:nvPr>
            <p:ph idx="1"/>
          </p:nvPr>
        </p:nvSpPr>
        <p:spPr/>
        <p:txBody>
          <a:bodyPr/>
          <a:lstStyle/>
          <a:p>
            <a:pPr marL="514350" indent="-514350">
              <a:buNone/>
            </a:pPr>
            <a:r>
              <a:rPr lang="ja-JP" altLang="en-US" sz="2800" b="1" dirty="0" smtClean="0"/>
              <a:t>構内</a:t>
            </a:r>
            <a:r>
              <a:rPr lang="ja-JP" altLang="en-US" sz="2800" dirty="0" smtClean="0"/>
              <a:t>： 　震棟内電光掲示　</a:t>
            </a:r>
            <a:r>
              <a:rPr lang="ja-JP" altLang="en-US" sz="2000" dirty="0" smtClean="0"/>
              <a:t>（昨年</a:t>
            </a:r>
            <a:r>
              <a:rPr lang="en-US" altLang="ja-JP" sz="2000" dirty="0" smtClean="0"/>
              <a:t>4</a:t>
            </a:r>
            <a:r>
              <a:rPr lang="ja-JP" altLang="en-US" sz="2000" dirty="0" smtClean="0"/>
              <a:t>月→）</a:t>
            </a:r>
            <a:endParaRPr lang="en-US" altLang="ja-JP" sz="2000" dirty="0" smtClean="0"/>
          </a:p>
          <a:p>
            <a:pPr marL="514350" indent="-514350">
              <a:buFont typeface="+mj-lt"/>
              <a:buAutoNum type="arabicPeriod"/>
            </a:pPr>
            <a:endParaRPr lang="en-US" altLang="ja-JP" sz="2000" dirty="0" smtClean="0"/>
          </a:p>
          <a:p>
            <a:pPr marL="514350" indent="-514350">
              <a:buNone/>
            </a:pPr>
            <a:r>
              <a:rPr lang="ja-JP" altLang="en-US" sz="2800" b="1" dirty="0" smtClean="0"/>
              <a:t>構外</a:t>
            </a:r>
            <a:r>
              <a:rPr lang="ja-JP" altLang="en-US" sz="2800" dirty="0" smtClean="0"/>
              <a:t>：　環境省熱中症予防情報サイト</a:t>
            </a:r>
            <a:endParaRPr lang="en-US" altLang="ja-JP" sz="2800" dirty="0" smtClean="0"/>
          </a:p>
          <a:p>
            <a:pPr>
              <a:buNone/>
            </a:pPr>
            <a:r>
              <a:rPr lang="ja-JP" altLang="en-US" sz="2000" dirty="0" smtClean="0"/>
              <a:t>全国の暑さ指数（</a:t>
            </a:r>
            <a:r>
              <a:rPr lang="en-US" altLang="ja-JP" sz="2000" dirty="0" smtClean="0"/>
              <a:t>WBGT</a:t>
            </a:r>
            <a:r>
              <a:rPr lang="ja-JP" altLang="en-US" sz="2000" dirty="0" smtClean="0"/>
              <a:t>）予測値</a:t>
            </a:r>
            <a:br>
              <a:rPr lang="ja-JP" altLang="en-US" sz="2000" dirty="0" smtClean="0"/>
            </a:br>
            <a:r>
              <a:rPr lang="ja-JP" altLang="en-US" sz="1400" dirty="0" smtClean="0"/>
              <a:t>（ＰＣ）</a:t>
            </a:r>
            <a:r>
              <a:rPr lang="en-US" altLang="ja-JP" sz="1400" dirty="0" smtClean="0">
                <a:hlinkClick r:id="rId3"/>
              </a:rPr>
              <a:t>http://www.nies.go.jp/health/HeatStroke/</a:t>
            </a:r>
            <a:r>
              <a:rPr lang="en-US" altLang="ja-JP" sz="1400" dirty="0" smtClean="0"/>
              <a:t/>
            </a:r>
            <a:br>
              <a:rPr lang="en-US" altLang="ja-JP" sz="1400" dirty="0" smtClean="0"/>
            </a:br>
            <a:r>
              <a:rPr lang="ja-JP" altLang="en-US" sz="1400" dirty="0" smtClean="0"/>
              <a:t>（携帯）</a:t>
            </a:r>
            <a:r>
              <a:rPr lang="en-US" altLang="ja-JP" sz="1400" dirty="0" smtClean="0">
                <a:hlinkClick r:id="rId4"/>
              </a:rPr>
              <a:t>http://www.nies.go.jp/health/HeatStroke/kt/index.html</a:t>
            </a:r>
            <a:endParaRPr lang="en-US" altLang="ja-JP" sz="1400" dirty="0" smtClean="0"/>
          </a:p>
          <a:p>
            <a:pPr>
              <a:buNone/>
            </a:pPr>
            <a:r>
              <a:rPr lang="en-US" altLang="ja-JP" sz="1600" dirty="0" smtClean="0"/>
              <a:t>		</a:t>
            </a:r>
            <a:r>
              <a:rPr lang="ja-JP" altLang="en-US" sz="1600" dirty="0" smtClean="0"/>
              <a:t>全国の今日と明日の予想される暑さ指数</a:t>
            </a:r>
            <a:endParaRPr kumimoji="1" lang="ja-JP" altLang="en-US" sz="1600" dirty="0"/>
          </a:p>
        </p:txBody>
      </p:sp>
      <p:graphicFrame>
        <p:nvGraphicFramePr>
          <p:cNvPr id="5" name="表 4"/>
          <p:cNvGraphicFramePr>
            <a:graphicFrameLocks noGrp="1"/>
          </p:cNvGraphicFramePr>
          <p:nvPr/>
        </p:nvGraphicFramePr>
        <p:xfrm>
          <a:off x="2051720" y="4581128"/>
          <a:ext cx="3888432" cy="1986915"/>
        </p:xfrm>
        <a:graphic>
          <a:graphicData uri="http://schemas.openxmlformats.org/drawingml/2006/table">
            <a:tbl>
              <a:tblPr/>
              <a:tblGrid>
                <a:gridCol w="1296144"/>
                <a:gridCol w="1296144"/>
                <a:gridCol w="1296144"/>
              </a:tblGrid>
              <a:tr h="253259">
                <a:tc>
                  <a:txBody>
                    <a:bodyPr/>
                    <a:lstStyle/>
                    <a:p>
                      <a:pPr algn="ctr" fontAlgn="ctr"/>
                      <a:r>
                        <a:rPr lang="en-US" sz="1800" b="1" i="0" u="none" strike="noStrike">
                          <a:solidFill>
                            <a:srgbClr val="000000"/>
                          </a:solidFill>
                          <a:latin typeface="ＭＳ Ｐゴシック"/>
                        </a:rPr>
                        <a:t>Date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ＭＳ Ｐゴシック"/>
                        </a:rPr>
                        <a:t>Time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ＭＳ Ｐゴシック"/>
                        </a:rPr>
                        <a:t>wbgt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latin typeface="ＭＳ Ｐゴシック"/>
                        </a:rPr>
                        <a:t> </a:t>
                      </a:r>
                      <a:r>
                        <a:rPr lang="en-US" altLang="ja-JP" sz="1800" b="0" i="0" u="none" strike="noStrike">
                          <a:solidFill>
                            <a:srgbClr val="000000"/>
                          </a:solidFill>
                          <a:latin typeface="ＭＳ Ｐゴシック"/>
                        </a:rPr>
                        <a:t>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latin typeface="ＭＳ Ｐゴシック"/>
                        </a:rPr>
                        <a:t> </a:t>
                      </a:r>
                      <a:r>
                        <a:rPr lang="en-US" altLang="ja-JP" sz="1800" b="0" i="0" u="none" strike="noStrike">
                          <a:solidFill>
                            <a:srgbClr val="000000"/>
                          </a:solidFill>
                          <a:latin typeface="ＭＳ Ｐゴシック"/>
                        </a:rPr>
                        <a:t>9:00:00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latin typeface="ＭＳ Ｐゴシック"/>
                        </a:rPr>
                        <a:t>12:00:00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latin typeface="ＭＳ Ｐゴシック"/>
                        </a:rPr>
                        <a:t>14:00:00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latin typeface="ＭＳ Ｐゴシック"/>
                        </a:rPr>
                        <a:t>17:00:00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Ｐゴシック"/>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59">
                <a:tc>
                  <a:txBody>
                    <a:bodyPr/>
                    <a:lstStyle/>
                    <a:p>
                      <a:pPr algn="r" fontAlgn="ctr"/>
                      <a:r>
                        <a:rPr lang="en-US" altLang="ja-JP" sz="1800" b="0" i="0" u="none" strike="noStrike">
                          <a:solidFill>
                            <a:srgbClr val="000000"/>
                          </a:solidFill>
                          <a:latin typeface="ＭＳ Ｐゴシック"/>
                        </a:rPr>
                        <a:t>2012/7/5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latin typeface="ＭＳ Ｐゴシック"/>
                        </a:rPr>
                        <a:t>18:00:00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latin typeface="ＭＳ Ｐゴシック"/>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097" name="Picture 1" descr="C:\Users\user5038\Documents\仕事\公衆衛生\講演・執筆\福島第一原発\写真\120412福一\IMG_7285.JPG"/>
          <p:cNvPicPr>
            <a:picLocks noChangeAspect="1" noChangeArrowheads="1"/>
          </p:cNvPicPr>
          <p:nvPr/>
        </p:nvPicPr>
        <p:blipFill>
          <a:blip r:embed="rId5" cstate="print"/>
          <a:srcRect/>
          <a:stretch>
            <a:fillRect/>
          </a:stretch>
        </p:blipFill>
        <p:spPr bwMode="auto">
          <a:xfrm>
            <a:off x="6307014" y="1642444"/>
            <a:ext cx="2700300" cy="3600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098" name="Picture 2"/>
          <p:cNvPicPr>
            <a:picLocks noChangeAspect="1" noChangeArrowheads="1"/>
          </p:cNvPicPr>
          <p:nvPr/>
        </p:nvPicPr>
        <p:blipFill>
          <a:blip r:embed="rId6" cstate="print"/>
          <a:srcRect/>
          <a:stretch>
            <a:fillRect/>
          </a:stretch>
        </p:blipFill>
        <p:spPr bwMode="auto">
          <a:xfrm>
            <a:off x="1547664" y="4149080"/>
            <a:ext cx="2047875" cy="1676400"/>
          </a:xfrm>
          <a:prstGeom prst="rect">
            <a:avLst/>
          </a:prstGeom>
          <a:noFill/>
          <a:ln w="9525">
            <a:noFill/>
            <a:miter lim="800000"/>
            <a:headEnd/>
            <a:tailEnd/>
          </a:ln>
        </p:spPr>
      </p:pic>
      <p:sp>
        <p:nvSpPr>
          <p:cNvPr id="7" name="正方形/長方形 6"/>
          <p:cNvSpPr/>
          <p:nvPr/>
        </p:nvSpPr>
        <p:spPr>
          <a:xfrm>
            <a:off x="323528" y="188640"/>
            <a:ext cx="64633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smtClean="0"/>
              <a:t>解説</a:t>
            </a:r>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3"/>
          <p:cNvSpPr>
            <a:spLocks noGrp="1"/>
          </p:cNvSpPr>
          <p:nvPr>
            <p:ph type="title"/>
          </p:nvPr>
        </p:nvSpPr>
        <p:spPr>
          <a:xfrm>
            <a:off x="457200" y="2708275"/>
            <a:ext cx="8229600" cy="1143000"/>
          </a:xfrm>
        </p:spPr>
        <p:txBody>
          <a:bodyPr/>
          <a:lstStyle/>
          <a:p>
            <a:pPr eaLnBrk="1" hangingPunct="1"/>
            <a:r>
              <a:rPr lang="ja-JP" altLang="en-US" sz="6000" smtClean="0"/>
              <a:t>熱中症が発生したら</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pPr eaLnBrk="1" hangingPunct="1"/>
            <a:r>
              <a:rPr lang="ja-JP" altLang="en-US" dirty="0" smtClean="0"/>
              <a:t>具合が悪くなった作業者</a:t>
            </a:r>
          </a:p>
        </p:txBody>
      </p:sp>
      <p:sp>
        <p:nvSpPr>
          <p:cNvPr id="24579" name="コンテンツ プレースホルダー 2"/>
          <p:cNvSpPr>
            <a:spLocks noGrp="1"/>
          </p:cNvSpPr>
          <p:nvPr>
            <p:ph idx="1"/>
          </p:nvPr>
        </p:nvSpPr>
        <p:spPr>
          <a:xfrm>
            <a:off x="457200" y="1412875"/>
            <a:ext cx="8229600" cy="2305050"/>
          </a:xfrm>
          <a:solidFill>
            <a:srgbClr val="FF0000"/>
          </a:solidFill>
        </p:spPr>
        <p:txBody>
          <a:bodyPr/>
          <a:lstStyle/>
          <a:p>
            <a:pPr marL="0" indent="0" eaLnBrk="1" hangingPunct="1">
              <a:buFont typeface="Arial" pitchFamily="34" charset="0"/>
              <a:buNone/>
            </a:pPr>
            <a:r>
              <a:rPr lang="en-US" altLang="ja-JP" sz="4800" dirty="0" smtClean="0">
                <a:solidFill>
                  <a:schemeClr val="bg1"/>
                </a:solidFill>
              </a:rPr>
              <a:t>『</a:t>
            </a:r>
            <a:r>
              <a:rPr lang="ja-JP" altLang="en-US" sz="4800" dirty="0" smtClean="0">
                <a:solidFill>
                  <a:schemeClr val="bg1"/>
                </a:solidFill>
              </a:rPr>
              <a:t>めまいや頭痛などの症状が発生したら、無理をせず、周囲に訴えてください。</a:t>
            </a:r>
            <a:r>
              <a:rPr lang="en-US" altLang="ja-JP" sz="4800" dirty="0" smtClean="0">
                <a:solidFill>
                  <a:schemeClr val="bg1"/>
                </a:solidFill>
              </a:rPr>
              <a:t>』</a:t>
            </a:r>
            <a:endParaRPr lang="ja-JP" altLang="en-US" sz="4800" dirty="0" smtClean="0">
              <a:solidFill>
                <a:schemeClr val="bg1"/>
              </a:solidFill>
            </a:endParaRPr>
          </a:p>
        </p:txBody>
      </p:sp>
      <p:sp>
        <p:nvSpPr>
          <p:cNvPr id="24580" name="テキスト ボックス 3"/>
          <p:cNvSpPr txBox="1">
            <a:spLocks noChangeArrowheads="1"/>
          </p:cNvSpPr>
          <p:nvPr/>
        </p:nvSpPr>
        <p:spPr bwMode="auto">
          <a:xfrm>
            <a:off x="1476177" y="3933056"/>
            <a:ext cx="6624215" cy="646331"/>
          </a:xfrm>
          <a:prstGeom prst="rect">
            <a:avLst/>
          </a:prstGeom>
          <a:noFill/>
          <a:ln w="9525">
            <a:noFill/>
            <a:miter lim="800000"/>
            <a:headEnd/>
            <a:tailEnd/>
          </a:ln>
        </p:spPr>
        <p:txBody>
          <a:bodyPr wrap="square">
            <a:spAutoFit/>
          </a:bodyPr>
          <a:lstStyle/>
          <a:p>
            <a:r>
              <a:rPr lang="ja-JP" altLang="en-US" sz="3600" dirty="0">
                <a:latin typeface="HG創英角ﾎﾟｯﾌﾟ体" pitchFamily="49" charset="-128"/>
                <a:ea typeface="HG創英角ﾎﾟｯﾌﾟ体" pitchFamily="49" charset="-128"/>
              </a:rPr>
              <a:t>ちょっとした無理が命取り</a:t>
            </a:r>
            <a:r>
              <a:rPr lang="ja-JP" altLang="en-US" sz="3600" dirty="0" smtClean="0">
                <a:latin typeface="HG創英角ﾎﾟｯﾌﾟ体" pitchFamily="49" charset="-128"/>
                <a:ea typeface="HG創英角ﾎﾟｯﾌﾟ体" pitchFamily="49" charset="-128"/>
              </a:rPr>
              <a:t>に！</a:t>
            </a:r>
            <a:endParaRPr lang="ja-JP" altLang="en-US" sz="3600" dirty="0">
              <a:latin typeface="HG創英角ﾎﾟｯﾌﾟ体" pitchFamily="49" charset="-128"/>
              <a:ea typeface="HG創英角ﾎﾟｯﾌﾟ体" pitchFamily="49" charset="-128"/>
            </a:endParaRPr>
          </a:p>
        </p:txBody>
      </p:sp>
      <p:pic>
        <p:nvPicPr>
          <p:cNvPr id="40962" name="Picture 2"/>
          <p:cNvPicPr>
            <a:picLocks noChangeAspect="1" noChangeArrowheads="1"/>
          </p:cNvPicPr>
          <p:nvPr/>
        </p:nvPicPr>
        <p:blipFill>
          <a:blip r:embed="rId3" cstate="print"/>
          <a:srcRect/>
          <a:stretch>
            <a:fillRect/>
          </a:stretch>
        </p:blipFill>
        <p:spPr bwMode="auto">
          <a:xfrm>
            <a:off x="2843808" y="4653136"/>
            <a:ext cx="2095123" cy="1967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発生時の現場対応</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何より通報・</a:t>
            </a:r>
            <a:r>
              <a:rPr lang="en-US" altLang="ja-JP" dirty="0" smtClean="0"/>
              <a:t>56</a:t>
            </a:r>
            <a:r>
              <a:rPr lang="ja-JP" altLang="en-US" dirty="0" smtClean="0"/>
              <a:t>号ＥＲへの搬送</a:t>
            </a:r>
            <a:r>
              <a:rPr kumimoji="1" lang="ja-JP" altLang="en-US" dirty="0" smtClean="0"/>
              <a:t>を優先</a:t>
            </a:r>
            <a:endParaRPr kumimoji="1" lang="en-US" altLang="ja-JP" dirty="0" smtClean="0"/>
          </a:p>
          <a:p>
            <a:r>
              <a:rPr lang="ja-JP" altLang="en-US" dirty="0" smtClean="0"/>
              <a:t>救患車を待つ場合は</a:t>
            </a:r>
            <a:endParaRPr lang="en-US" altLang="ja-JP" dirty="0" smtClean="0"/>
          </a:p>
          <a:p>
            <a:pPr lvl="1"/>
            <a:r>
              <a:rPr kumimoji="1" lang="ja-JP" altLang="en-US" dirty="0" smtClean="0"/>
              <a:t>休憩場など涼しい場所に待避</a:t>
            </a:r>
            <a:endParaRPr kumimoji="1" lang="en-US" altLang="ja-JP" dirty="0" smtClean="0"/>
          </a:p>
          <a:p>
            <a:pPr lvl="1"/>
            <a:r>
              <a:rPr lang="ja-JP" altLang="en-US" dirty="0" smtClean="0"/>
              <a:t>保護部を外し、脱衣冷却</a:t>
            </a:r>
            <a:endParaRPr lang="en-US" altLang="ja-JP" dirty="0" smtClean="0"/>
          </a:p>
          <a:p>
            <a:pPr lvl="1"/>
            <a:r>
              <a:rPr kumimoji="1" lang="ja-JP" altLang="en-US" dirty="0" smtClean="0"/>
              <a:t>水が飲めれば水分と塩分を摂取させる</a:t>
            </a:r>
            <a:endParaRPr kumimoji="1" lang="en-US" altLang="ja-JP" dirty="0" smtClean="0"/>
          </a:p>
          <a:p>
            <a:pPr lvl="1"/>
            <a:endParaRPr kumimoji="1" lang="en-US" altLang="ja-JP" dirty="0" smtClean="0"/>
          </a:p>
          <a:p>
            <a:pPr>
              <a:buNone/>
            </a:pPr>
            <a:endParaRPr kumimoji="1" lang="ja-JP" altLang="en-US" dirty="0"/>
          </a:p>
        </p:txBody>
      </p:sp>
      <p:pic>
        <p:nvPicPr>
          <p:cNvPr id="4" name="Picture 1"/>
          <p:cNvPicPr>
            <a:picLocks noChangeAspect="1" noChangeArrowheads="1"/>
          </p:cNvPicPr>
          <p:nvPr/>
        </p:nvPicPr>
        <p:blipFill>
          <a:blip r:embed="rId3" cstate="print"/>
          <a:srcRect/>
          <a:stretch>
            <a:fillRect/>
          </a:stretch>
        </p:blipFill>
        <p:spPr bwMode="auto">
          <a:xfrm rot="20459436">
            <a:off x="6463922" y="4520715"/>
            <a:ext cx="2142158" cy="180613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具体的に予防計画をたてるために</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ツール（</a:t>
            </a:r>
            <a:r>
              <a:rPr lang="ja-JP" altLang="en-US" dirty="0" smtClean="0"/>
              <a:t>アクションチェックリスト</a:t>
            </a:r>
            <a:r>
              <a:rPr kumimoji="1" lang="ja-JP" altLang="en-US" dirty="0" smtClean="0"/>
              <a:t>）の提供・紹介</a:t>
            </a:r>
            <a:endParaRPr kumimoji="1" lang="en-US" altLang="ja-JP" dirty="0" smtClean="0"/>
          </a:p>
          <a:p>
            <a:pPr lvl="1"/>
            <a:r>
              <a:rPr lang="ja-JP" altLang="ja-JP" dirty="0" smtClean="0"/>
              <a:t>福一復旧作業における熱中症予防対策のための確認チェックリスト</a:t>
            </a:r>
            <a:r>
              <a:rPr lang="en-US" altLang="ja-JP" dirty="0" smtClean="0"/>
              <a:t> </a:t>
            </a:r>
          </a:p>
          <a:p>
            <a:pPr lvl="1"/>
            <a:r>
              <a:rPr lang="ja-JP" altLang="ja-JP" dirty="0" smtClean="0"/>
              <a:t>福一復旧作業における熱中症予防対策のための確認チェックリスト</a:t>
            </a:r>
            <a:r>
              <a:rPr lang="en-US" altLang="ja-JP" dirty="0" smtClean="0"/>
              <a:t> [</a:t>
            </a:r>
            <a:r>
              <a:rPr lang="ja-JP" altLang="ja-JP" dirty="0" smtClean="0"/>
              <a:t>解説編</a:t>
            </a:r>
            <a:r>
              <a:rPr lang="en-US" altLang="ja-JP" dirty="0" smtClean="0"/>
              <a:t>]	</a:t>
            </a:r>
          </a:p>
          <a:p>
            <a:pPr lvl="1"/>
            <a:endParaRPr lang="en-US" altLang="ja-JP" dirty="0" smtClean="0"/>
          </a:p>
          <a:p>
            <a:pPr lvl="1">
              <a:buNone/>
            </a:pPr>
            <a:endParaRPr lang="en-US" altLang="ja-JP" dirty="0" smtClean="0"/>
          </a:p>
          <a:p>
            <a:pPr marL="914400" lvl="1" indent="-457200">
              <a:buFont typeface="Wingdings" pitchFamily="2" charset="2"/>
              <a:buChar char="Ø"/>
            </a:pPr>
            <a:r>
              <a:rPr lang="ja-JP" altLang="en-US" sz="2400" dirty="0" smtClean="0"/>
              <a:t>アクションチェックリスト形式</a:t>
            </a:r>
            <a:endParaRPr lang="en-US" altLang="ja-JP" sz="2400" dirty="0" smtClean="0"/>
          </a:p>
          <a:p>
            <a:pPr marL="914400" lvl="1" indent="-457200">
              <a:buFont typeface="Wingdings" pitchFamily="2" charset="2"/>
              <a:buChar char="Ø"/>
            </a:pPr>
            <a:r>
              <a:rPr lang="ja-JP" altLang="en-US" sz="2400" dirty="0" smtClean="0"/>
              <a:t>開発：産業医科大学・労働科学研究所</a:t>
            </a:r>
            <a:endParaRPr lang="ja-JP" altLang="ja-JP" sz="2400" dirty="0" smtClean="0"/>
          </a:p>
          <a:p>
            <a:pPr lvl="1"/>
            <a:endParaRPr lang="ja-JP" altLang="en-US" dirty="0" smtClean="0"/>
          </a:p>
          <a:p>
            <a:pPr lvl="1"/>
            <a:endParaRPr kumimoji="1" lang="ja-JP" altLang="en-US" dirty="0"/>
          </a:p>
        </p:txBody>
      </p:sp>
      <p:pic>
        <p:nvPicPr>
          <p:cNvPr id="103428" name="Picture 4"/>
          <p:cNvPicPr>
            <a:picLocks noChangeAspect="1" noChangeArrowheads="1"/>
          </p:cNvPicPr>
          <p:nvPr/>
        </p:nvPicPr>
        <p:blipFill>
          <a:blip r:embed="rId3" cstate="print"/>
          <a:srcRect/>
          <a:stretch>
            <a:fillRect/>
          </a:stretch>
        </p:blipFill>
        <p:spPr bwMode="auto">
          <a:xfrm>
            <a:off x="6324585" y="4221088"/>
            <a:ext cx="2567895" cy="1929831"/>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実際に使ってみましょう！</a:t>
            </a:r>
            <a:endParaRPr kumimoji="1" lang="ja-JP" altLang="en-US" dirty="0"/>
          </a:p>
        </p:txBody>
      </p:sp>
      <p:pic>
        <p:nvPicPr>
          <p:cNvPr id="4" name="Picture 4"/>
          <p:cNvPicPr>
            <a:picLocks noChangeAspect="1" noChangeArrowheads="1"/>
          </p:cNvPicPr>
          <p:nvPr/>
        </p:nvPicPr>
        <p:blipFill>
          <a:blip r:embed="rId3" cstate="print"/>
          <a:srcRect/>
          <a:stretch>
            <a:fillRect/>
          </a:stretch>
        </p:blipFill>
        <p:spPr bwMode="auto">
          <a:xfrm>
            <a:off x="1475656" y="1628800"/>
            <a:ext cx="6066061" cy="455878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昨年までに</a:t>
            </a:r>
            <a:r>
              <a:rPr lang="ja-JP" altLang="ja-JP" dirty="0" smtClean="0"/>
              <a:t>効果の高かった対策</a:t>
            </a:r>
            <a:endParaRPr kumimoji="1" lang="ja-JP" altLang="en-US" dirty="0"/>
          </a:p>
        </p:txBody>
      </p:sp>
      <p:sp>
        <p:nvSpPr>
          <p:cNvPr id="3" name="コンテンツ プレースホルダ 2"/>
          <p:cNvSpPr>
            <a:spLocks noGrp="1"/>
          </p:cNvSpPr>
          <p:nvPr>
            <p:ph idx="1"/>
          </p:nvPr>
        </p:nvSpPr>
        <p:spPr>
          <a:xfrm>
            <a:off x="457200" y="1844824"/>
            <a:ext cx="8229600" cy="4281339"/>
          </a:xfrm>
        </p:spPr>
        <p:txBody>
          <a:bodyPr/>
          <a:lstStyle/>
          <a:p>
            <a:pPr marL="630238" indent="-630238">
              <a:buFont typeface="Wingdings" pitchFamily="2" charset="2"/>
              <a:buChar char="ü"/>
            </a:pPr>
            <a:r>
              <a:rPr lang="ja-JP" altLang="ja-JP" dirty="0" smtClean="0"/>
              <a:t>酷暑時間帯</a:t>
            </a:r>
            <a:r>
              <a:rPr lang="ja-JP" altLang="en-US" dirty="0" smtClean="0"/>
              <a:t>（</a:t>
            </a:r>
            <a:r>
              <a:rPr lang="en-US" altLang="ja-JP" dirty="0" smtClean="0"/>
              <a:t>14-17</a:t>
            </a:r>
            <a:r>
              <a:rPr lang="ja-JP" altLang="en-US" dirty="0" smtClean="0"/>
              <a:t>時）</a:t>
            </a:r>
            <a:r>
              <a:rPr lang="ja-JP" altLang="ja-JP" dirty="0" smtClean="0"/>
              <a:t>の作業制限</a:t>
            </a:r>
            <a:endParaRPr lang="en-US" altLang="ja-JP" dirty="0" smtClean="0"/>
          </a:p>
          <a:p>
            <a:pPr marL="630238" indent="-630238">
              <a:buFont typeface="Wingdings" pitchFamily="2" charset="2"/>
              <a:buChar char="ü"/>
            </a:pPr>
            <a:r>
              <a:rPr lang="ja-JP" altLang="ja-JP" dirty="0" smtClean="0"/>
              <a:t>水分・塩分をとれる休憩室の整備</a:t>
            </a:r>
            <a:endParaRPr lang="en-US" altLang="ja-JP" dirty="0" smtClean="0"/>
          </a:p>
          <a:p>
            <a:pPr marL="630238" indent="-630238">
              <a:buFont typeface="Wingdings" pitchFamily="2" charset="2"/>
              <a:buChar char="ü"/>
            </a:pPr>
            <a:r>
              <a:rPr lang="ja-JP" altLang="ja-JP" dirty="0" smtClean="0"/>
              <a:t>通気性の高い保護具整備</a:t>
            </a:r>
            <a:endParaRPr lang="en-US" altLang="ja-JP" dirty="0" smtClean="0"/>
          </a:p>
          <a:p>
            <a:pPr marL="630238" indent="-630238">
              <a:buFont typeface="Wingdings" pitchFamily="2" charset="2"/>
              <a:buChar char="ü"/>
            </a:pPr>
            <a:r>
              <a:rPr lang="ja-JP" altLang="ja-JP" dirty="0" smtClean="0"/>
              <a:t>各社における連日の注意喚起</a:t>
            </a:r>
            <a:endParaRPr lang="en-US" altLang="ja-JP" dirty="0" smtClean="0"/>
          </a:p>
          <a:p>
            <a:pPr>
              <a:buNone/>
            </a:pPr>
            <a:endParaRPr lang="en-US" altLang="ja-JP" dirty="0" smtClean="0"/>
          </a:p>
        </p:txBody>
      </p:sp>
      <p:sp>
        <p:nvSpPr>
          <p:cNvPr id="5" name="正方形/長方形 4"/>
          <p:cNvSpPr/>
          <p:nvPr/>
        </p:nvSpPr>
        <p:spPr>
          <a:xfrm>
            <a:off x="1331640" y="4653136"/>
            <a:ext cx="6603090"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ja-JP" altLang="ja-JP" sz="3600" dirty="0" smtClean="0"/>
              <a:t>組織的な健康管理対策が</a:t>
            </a:r>
            <a:r>
              <a:rPr lang="ja-JP" altLang="en-US" sz="3600" dirty="0" smtClean="0"/>
              <a:t>効果的</a:t>
            </a:r>
            <a:endParaRPr lang="ja-JP" alt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害虫対策：ハチ</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Ø"/>
            </a:pPr>
            <a:r>
              <a:rPr lang="ja-JP" altLang="en-US" sz="2000" dirty="0" smtClean="0"/>
              <a:t>毒を持つハチ：</a:t>
            </a:r>
            <a:endParaRPr lang="en-US" altLang="ja-JP" sz="2000" dirty="0" smtClean="0"/>
          </a:p>
          <a:p>
            <a:pPr lvl="1"/>
            <a:r>
              <a:rPr lang="ja-JP" altLang="en-US" sz="2000" dirty="0" smtClean="0"/>
              <a:t>スズメバチ（</a:t>
            </a:r>
            <a:r>
              <a:rPr lang="en-US" altLang="ja-JP" sz="2000" dirty="0" smtClean="0"/>
              <a:t>7-8</a:t>
            </a:r>
            <a:r>
              <a:rPr lang="ja-JP" altLang="en-US" sz="2000" dirty="0" smtClean="0"/>
              <a:t>月）、アシナガバチ（</a:t>
            </a:r>
            <a:r>
              <a:rPr lang="en-US" altLang="ja-JP" sz="2000" dirty="0" smtClean="0"/>
              <a:t>7-10</a:t>
            </a:r>
            <a:r>
              <a:rPr lang="ja-JP" altLang="en-US" sz="2000" dirty="0" smtClean="0"/>
              <a:t>月）など約</a:t>
            </a:r>
            <a:r>
              <a:rPr lang="en-US" altLang="ja-JP" sz="2000" dirty="0" smtClean="0"/>
              <a:t>20</a:t>
            </a:r>
            <a:r>
              <a:rPr lang="ja-JP" altLang="en-US" sz="2000" dirty="0" smtClean="0"/>
              <a:t>種</a:t>
            </a:r>
            <a:endParaRPr lang="en-US" altLang="ja-JP" sz="2000" dirty="0" smtClean="0"/>
          </a:p>
          <a:p>
            <a:pPr lvl="1"/>
            <a:endParaRPr lang="en-US" altLang="ja-JP" sz="2000" dirty="0" smtClean="0"/>
          </a:p>
          <a:p>
            <a:pPr>
              <a:buFont typeface="Wingdings" pitchFamily="2" charset="2"/>
              <a:buChar char="Ø"/>
            </a:pPr>
            <a:r>
              <a:rPr lang="ja-JP" altLang="en-US" sz="2000" dirty="0" smtClean="0"/>
              <a:t>症状：</a:t>
            </a:r>
            <a:endParaRPr lang="en-US" altLang="ja-JP" sz="2000" dirty="0" smtClean="0"/>
          </a:p>
          <a:p>
            <a:pPr lvl="1"/>
            <a:r>
              <a:rPr lang="ja-JP" altLang="en-US" sz="2000" dirty="0" smtClean="0"/>
              <a:t>ハチ毒　</a:t>
            </a:r>
            <a:r>
              <a:rPr lang="en-US" altLang="ja-JP" sz="2000" dirty="0" smtClean="0"/>
              <a:t>+</a:t>
            </a:r>
            <a:r>
              <a:rPr lang="ja-JP" altLang="en-US" sz="2000" dirty="0" smtClean="0"/>
              <a:t>　ハチ毒へのアレルギー</a:t>
            </a:r>
            <a:endParaRPr lang="en-US" altLang="ja-JP" sz="2000" dirty="0" smtClean="0"/>
          </a:p>
          <a:p>
            <a:pPr lvl="1"/>
            <a:r>
              <a:rPr lang="ja-JP" altLang="en-US" sz="2000" dirty="0" smtClean="0"/>
              <a:t>局所（刺されたところ）</a:t>
            </a:r>
            <a:r>
              <a:rPr lang="en-US" altLang="ja-JP" sz="2000" dirty="0" smtClean="0"/>
              <a:t>+</a:t>
            </a:r>
            <a:r>
              <a:rPr lang="ja-JP" altLang="en-US" sz="2000" dirty="0" smtClean="0"/>
              <a:t>全身（蕁麻疹、発熱、血圧低下）</a:t>
            </a:r>
            <a:endParaRPr lang="en-US" altLang="ja-JP" sz="2000" dirty="0" smtClean="0"/>
          </a:p>
          <a:p>
            <a:pPr lvl="1"/>
            <a:endParaRPr lang="en-US" altLang="ja-JP" sz="2000" dirty="0" smtClean="0"/>
          </a:p>
          <a:p>
            <a:pPr>
              <a:buFont typeface="Wingdings" pitchFamily="2" charset="2"/>
              <a:buChar char="Ø"/>
            </a:pPr>
            <a:r>
              <a:rPr lang="ja-JP" altLang="en-US" sz="2000" dirty="0" smtClean="0"/>
              <a:t>刺されないために：　「黒」と「臭い」が攻撃性を刺激　</a:t>
            </a:r>
            <a:endParaRPr lang="en-US" altLang="ja-JP" sz="2000" dirty="0" smtClean="0"/>
          </a:p>
          <a:p>
            <a:pPr marL="914400" lvl="1" indent="-457200">
              <a:buFont typeface="+mj-lt"/>
              <a:buAutoNum type="arabicPeriod"/>
            </a:pPr>
            <a:r>
              <a:rPr lang="ja-JP" altLang="en-US" sz="2000" dirty="0" smtClean="0"/>
              <a:t>むやみに藪などに近づかない</a:t>
            </a:r>
            <a:endParaRPr lang="en-US" altLang="ja-JP" sz="2000" dirty="0" smtClean="0"/>
          </a:p>
          <a:p>
            <a:pPr marL="914400" lvl="1" indent="-457200">
              <a:buFont typeface="+mj-lt"/>
              <a:buAutoNum type="arabicPeriod"/>
            </a:pPr>
            <a:r>
              <a:rPr lang="ja-JP" altLang="en-US" sz="2000" dirty="0" smtClean="0"/>
              <a:t>黒い服装は避け、白っぽい帽子をかぶるなどして頭髪を隠す（白色や銀色に対して攻撃性は弱い）</a:t>
            </a:r>
            <a:endParaRPr lang="en-US" altLang="ja-JP" sz="2000" dirty="0" smtClean="0"/>
          </a:p>
          <a:p>
            <a:pPr marL="914400" lvl="1" indent="-457200">
              <a:buFont typeface="+mj-lt"/>
              <a:buAutoNum type="arabicPeriod"/>
            </a:pPr>
            <a:r>
              <a:rPr lang="ja-JP" altLang="en-US" sz="2000" dirty="0" smtClean="0"/>
              <a:t>整髪料、香水等をなるべくつけない。また体臭や汗の臭いにも反応するため入浴等により日頃から清潔を保つ</a:t>
            </a:r>
            <a:endParaRPr lang="ja-JP" altLang="en-US" sz="2400" b="1" dirty="0"/>
          </a:p>
        </p:txBody>
      </p:sp>
      <p:sp>
        <p:nvSpPr>
          <p:cNvPr id="4" name="正方形/長方形 3"/>
          <p:cNvSpPr/>
          <p:nvPr/>
        </p:nvSpPr>
        <p:spPr>
          <a:xfrm>
            <a:off x="2483768" y="6362164"/>
            <a:ext cx="6660232" cy="523220"/>
          </a:xfrm>
          <a:prstGeom prst="rect">
            <a:avLst/>
          </a:prstGeom>
        </p:spPr>
        <p:txBody>
          <a:bodyPr wrap="square">
            <a:spAutoFit/>
          </a:bodyPr>
          <a:lstStyle/>
          <a:p>
            <a:pPr algn="r"/>
            <a:r>
              <a:rPr lang="ja-JP" altLang="en-US" sz="1400" dirty="0" smtClean="0"/>
              <a:t>参考：福島県ＨＰ　</a:t>
            </a:r>
            <a:r>
              <a:rPr lang="ja-JP" altLang="en-US" sz="1400" dirty="0" smtClean="0">
                <a:hlinkClick r:id="rId3"/>
              </a:rPr>
              <a:t>ハチ</a:t>
            </a:r>
            <a:r>
              <a:rPr lang="ja-JP" altLang="en-US" sz="1400" dirty="0">
                <a:hlinkClick r:id="rId3"/>
              </a:rPr>
              <a:t>刺され防止対策に</a:t>
            </a:r>
            <a:r>
              <a:rPr lang="ja-JP" altLang="en-US" sz="1400" dirty="0" smtClean="0">
                <a:hlinkClick r:id="rId3"/>
              </a:rPr>
              <a:t>ついて</a:t>
            </a:r>
            <a:endParaRPr lang="en-US" altLang="ja-JP" sz="1400" dirty="0" smtClean="0"/>
          </a:p>
          <a:p>
            <a:pPr algn="r"/>
            <a:r>
              <a:rPr lang="ja-JP" altLang="en-US" sz="1400" dirty="0" smtClean="0"/>
              <a:t>参考： 「ハチ刺され</a:t>
            </a:r>
            <a:r>
              <a:rPr lang="ja-JP" altLang="en-US" sz="1400" dirty="0" err="1" smtClean="0"/>
              <a:t>の</a:t>
            </a:r>
            <a:r>
              <a:rPr lang="ja-JP" altLang="en-US" sz="1400" dirty="0" smtClean="0"/>
              <a:t>予防と治療」林業・木材製造業労働災害防止協会</a:t>
            </a:r>
            <a:endParaRPr lang="ja-JP" altLang="en-US" sz="1400" dirty="0"/>
          </a:p>
        </p:txBody>
      </p:sp>
      <p:sp>
        <p:nvSpPr>
          <p:cNvPr id="114690" name="AutoShape 2" descr="data:image/jpeg;base64,/9j/4AAQSkZJRgABAQAAAQABAAD/2wCEAAkGBhQSERQUExQVFRUWGB8aGBcXGBwdIBkdHhoaHx4iHRwaIicgGhkkISAcHzEgJygpLCwsHR80NzAqNSYtLCoBCQoKDgwOGg8PGiwkHiQsLCwsKSksLCwsLCksKSwpKSwsLCwsLCksLCwsLCwsLCkpKSwsLCwpLCwsLCwsLCksKf/AABEIAJYAyAMBIgACEQEDEQH/xAAcAAACAgMBAQAAAAAAAAAAAAAEBQMGAAIHAQj/xAA8EAACAQMDAwIEBAQFAwQDAAABAhEDEiEABDEFIkETUQYyYXEUQoGRI6HB8AdSYrHRcoKSJDNT8RWi4f/EABoBAAMBAQEBAAAAAAAAAAAAAAIDBAEABQb/xAAnEQACAgICAgICAwADAAAAAAAAAQIRAyESMQRBEyJRYTJxoQWR0f/aAAwDAQACEQMRAD8ARbTtImY0QTdzqWjXEWxzoKuCTAx768nLTKVpGu4pgyJxoRenC0kM1s4P2ExJ9hr3ctHkaj2vVq9JSaVQhSRMQVMDAIPbIznnOmYYcdgTaI6VqG9QGAI+d3AOeJpspH3/AG41NueppytNhzLLXNUERjFRSwI892cYGtn3RqwajIWA5tAH8gM/qNB1KQqfIKYBPgsth/8AJmAH3Pvqt00CqIa9RHPzkfoDz9CRA/U6ErbVwZRlqCZwSpH/AGsB/InUzFiyrbUuHABLEH6eQRmRMHjUdCqWJICknmWIP9Pr4/21yhEJr8A+7psjW1CQSOGkR7E+dP8AcbipTp0yXDSBbYef7/fQX4uxQrowTwtRRUT6lfKf9pE4OoK6U6ihA/pxJTJZJ8AYvQY/Nd5yNLlh6NUuyxdO+JQ8LHcBqLqm8qEfw4zzn+mq7SWpRj1FhuFYZVx/pYYY/QZxozb1nZmIiSv5uNJlj4sNT5ILTaveFxaOSPP9J0dScU+QAbcHzqrnfO1ihiLSZzqx9IqUeWFzR5PMf11kk0jI7YNu98fmCEgi04xBwB+p8c60610cVkUKFpkDuJDGyB7xxp11NQuRIvtA7Qck+fY6VrVfmTaGC1GHynwob78YGP1GmY9U0BPuhV8H7VQ5JzAyDx9xprvtmK9NmUEqJkzkgfT+zGq41QHeRFiu3eqmAP6D3/XTbddXAepTRbkjugwFJ9vcaa43Kwb1Qx6J8SK1MUlor2R3BR4/TnU+56p6lVxTUksbEUQpkKLjP0M/QzGlFYqKtO1CjelDAfnM4McYE+840dQ6epUFSwqqZDHI8Tjgj6aVOK7YWN3pHnR96XNZHVxaVMdxUWzIJGBJxM40+rUiaJYBS2CqqDfx75wDiMTAzyCv3K1HdapIU4m2EvI4vCjLRInnTl9o6VGWoDgqwAGQsySreeCC2ZhvI0ptdobT6ZAajKC7JKsAS3JpnPzeM5/b6To59jSqIEpU1puuSygFiPEE5LT9RjHtqZenBSDYzoSQF8ScBgc3fciCYGhKNB6YC294JOBEIpySf8o9v0EaC2noLimtle+IejbZX9Su1jBbbcmWA7Yg+Y8ExOdea2/xFcVDRpqVyzM8STAVe5sC0ZMCPJ+ms1ZGOtsmlLekMaSgnUPUKQiVbJxoXcbtqcAjU1Cm7Uy0cGfrP01G1bHJ+jXdhVp2mPfPv/XSarQYooRYBMsCZ++PrHHtrfdXk9wnjPkH21PSrUwhA7PJIPGMTP6caqxR4onm9mrbZwtwEK0CMSfYx/XU212SoMHPPH6ccR99LaW4YyGLBW4P9ft9dNuhdNLVCGYQqhvDBZmS0/QYHvn5c6HI1FNvQUIuTpEMlqisQO3+nH2599bfENEWLURacTDK0H7Wk9wHPn/nR+w2abis4SVo0xDsIBdsGJ4XxMDg8yZ1B1rqfquNtQW2lNoAwGyBk+R9/wBc6Qs32UV/f9FHxSSbZVhvEzDNTM8Tcv8A4t3f/sTHg6l/DlgGVqDH/L6npv8AtUtGfpP01074eo7fZ0vVFvqsSF5knyZPctNZIABEgDN2da0+ljqFYHcM78yD+UT+UgjHsDxzJnuox+RyTl6XsW4Na9nOE3dWlcjqykiCtVeccMItcY8jEYA51C1AVQYDUH+ksmQTnl0mCQQWU5gCNX34l+DFoCNoXCloWixvDEnhQcTmZjABJONV3qtBNuR+JomjUIlalBrk+s0yYgnm16fg2nyeLPjy9BzwygrEu2+EazsoSpSFwwz1AtMxzFRu2f8ATz9NMd/0Pc7U/wAWiwVVk1VBttYiDPgE4yBnW3SaL1GKUiKhYZCgNeADI9NoDscmChPNp51IOpVSJp1alBgwuKXMLlx3A/xU9sNEcLIaNlBsWml0CbbqsLMmCY5yfsfeP6ajcYarTJA9QNY2ZPEewYj6c612Oz9KalQX0hyaTAiSDHHyZ8MBER40jrdUcszxHBz4ke3toYwd0gHXYX8YFfVQJaFK3BQIKSflM+RH89RegaKgMR4P6H7aV091/EuYXZz9dHCv6rmcyQAOMfX7ae1oAfdS3hc07CSJ7Z5BA9/bOrL0zZ1aagOoUEZZvrqp7zqFJcIqqRAnJIt5gzgk6tPTeqivTmqCyCBHgziT/Y1HnXV9FGB0tdkRqqco4cAmcXAEY/Xn+X200q7ooylyKikGyVAEHm62AxGM4znGlvV1e66Wqkc01WFVQAEm0AWNgXcyomPMvUN+xoFVpqkEMJ4kyGA5MQQPAEaBRS16O5XsYbD4rBuRUSqV4QCWUKCMkDOOTH1Gp+j4c1615eqpNqyBGFMGckSMc8aqfQN2q1DU/PNsW8CeAPc8ftqyv1hatejCQACpVj8xdrs+RAWfaM6Di70HySWwD4j2NVt6jWFqYpzdEAZ4MeADEe0e2vdWL4v67To7Y0UZalesLZX8okgAQTA5/aTzrNN46VgX+ik9c3JYSRAGNOugbP8AEAILlRULGJLORGEA+ZixU/YHSPfbMnM49j59tFdH6nVRQEk5gheYOGgkEAkSJII9wddg+3YuTYe/QBULIpa5TEEGTySRI7h+ueDpdU6ZchUIb+0sRBZs4IUwxXgdsiSJ5GmCM9j+jU7Ki2WyLmFxhUmA1SclSAwY8HJJF5ZXp1CA6gko6sjBgpIlWwPPdI5496J/TaR0YqWmVfY0oclsU0UsVPkie33yeR7CDzphX3QpbEPPfuZcx/qJAH6KBqwbTaU6tFlq06hLBVBUD1FdkPpsyth6bQFBBIzmBB1WavSn3CUwgkIBFkxEYgNkAj6z9p1LlwvI029N/wCIswyWNNLsb9Cp+j05WqyFqyyxkkMSDH0PsfbW3w10uhU3ChWZyTABAwpHP0I7j+h1r1KrVG0o0DTn00VbgwEhfPfAH1zHOdNf8NqKmo5JCsi/K2GJaMgGJEdsieP2jlGeOGSbXbGPjLirPOt7YLXtWYpKBGfYn+86s3wvs7aPqQbqnv8A5QTH75MfUaTVjTqbioSfmeBBBPtgc/Y+3666NsOmUxSABwBAPt/zpjxzlijjXvYHOMZOTKHUrF6rVGCwhZFBBgj8xPsSRH2XXOOth9zubST88e8SY8cjk+389dQ6x0B02YqCDIkkfWY1T+h/DjS1Rie0Yz+Y+58wDj76NNePjcpLYcV80v0V/qvS124QUyQwI7gT80jP3wP5e06XHrpNRmqKLivqM4Jpu2fmJQ2sxmZZCTJMZzP1zdM24CTHdIn/AHP20L0zoT1t7YtIwFBgqo7bJBcAwJUGcg5JkEE6f4jl8dzf7A81RU1GKHO1amwLpVamRAZNylrDjHrU1taZwzilP1ydB7vpgFxNNIfEx2n6rUpSoaZIiQf9WrF1jaU9oybemhqVWK5YllVgsDE5a0xbgCYiI0k+I6W4oOtQ2y5h+0WucfOvDTPJk85035uTpLsQsTUXO+iqdT6C9OGg2EkTIYIQflYr+YCCcDkY8aH21MAsKgIjkcEH9eP/AOaunSet/hwUBZWmCwwrZW4XLLKcW35xHHnetU2+5hagZKrOClRyr3GQCKlUw7Ag+SFkKBAzpvyflE7ivRQgAbiTEcTydW34V6hP8O5VULkGYbPH662+JPg8UkUyQDIRsFSP8sg4Zc4MtBk86U9E2qqQ1QsMyI4EZ4zOgyShOAcFKLOnb2lR3FK5KyMVHyglOCMEcEjmPb2xqu9W3rstlOVXA7WOcADP6T7DQK9QT+KVHdIt7YuBJywUkKfciePsdH9P2hNOZWFgvBPcZOSD+bzj9tTT0tjIK+g7adNWymHYWhSZUwQOWDcZ7f18EaXbrb1nUMhsp1THcoYBQQQCYkWgIMASJ+oLDc7kHbhFIZmYJ+kyYjGMf+Q01/CU2prksFFpUiItiDPLA5wYj3OIHk4Kw1FSlTKzSoLTU9xMiWdlF12Lot/JIwD41mm9egEAgAceDJzwMRMZzrNJ+STY7gl0VLq3VSpAUSODpz0Oq6hoEG3AicDP9/bSKtSNStx8xGOIOrW++akqNb3KM+xH9f01dBJJED3Yk2m/qXuqkd5yj/K/vMZ8RODjTal1yCFDimRgU6xRwvPbTdwLFIOAGpc8MRcVe83sCVRSWaSfbGM+3/OljMpBDfM5uJ9pX+Zx/vpyb6fQJfaW+a10tVQ+GDQbCzSCt/clKctIBAJZSRJ1F1TptOEDM9CsVBapIalXNoJkAdlYSRwZEScyKt0mg4CmmbLSLDNpXPCsCCrE+0SZznTZfjqvRIVmvRu2DTpsIB4IAVo8xkzxoEqehymn2Pl29amFNQB5MB6bWswzw8NTbwTKk8TbOdqlJaqhFam9R1uCBPSqiZOEJFOsD80JJ8gEGNbbXe3r/CoKxZbrdvuLu3jNFojJPy4EzwTI+53bQ1KooVLuK4NJuQfm9N1WZBwLg2ZHBCEZcqe0OcoVa0yEdc3NJWWt6W4pj5lYxUT2JpsUqSCBJV4BB8GTYth8Ujdp6dF1LsCfTqlWkgSFh7KmYiVDQRnmdJRv91B9Jty6gkzR343AEk8IlE1M58e/jQvU2oiPxS7eQI/9Rtq9Mn/uXao3t5kSIOqpYE3sBTVD3fde3Nep+GoIrLSgVKZYyAAMMit6sKQQQoc8RIIJHG6qUqTCvRancxNvyn2AF8qRjmf1BGAqbbesEVaqVFWLFavTrhPaFrMu4p/dKqZ/bXm43lZGUNukZDECpe2SBarVKtNjQBWDc1SpbIJkCRLn8SMocW/YzHmcHdFI+JOjVFdNwjeoj9wZVZWQSFl0M2iSO4MVnEyRp5t+q/hdvTagoStXaakHinSNiIPCq1X1IjLWAkgab1tsVN229QByJ2tYKq1RYwdlqqfSaoQYDo2ZI4gCq/FrMm4DVKb0WVAopVBFoX5Qo4VDHuQTcwOYDJQ4rikJcucuTJqfS9xXLsWh6bs7EjlmMnH5YBmecj9PepVn3DrSYy2WaJ4Ht+p5450z6b8XLtty9YFXW5Xgwbqb00DGB8zAgyBwQffTH4S+Gn3HUKtVDSNEkBamWW2xalog4MHiQVgyMRrMKbu/T/w3yKio8emv9K5/+CW0gHuX8vJ/YfqNVXqFcGVKwR/X3HjXRfimj6dV709KoD3EQVLQASB+WImfI8DXPOs13Ld2YwPcD2J5nzGqe9Easf8Awn1sVEajWY9iMyT+cKk2Zx6i4YNyRcpkMIcbT4QO429RlCMRUdRcQo/KJW2PK4kRDQBjHOKbEEEHIiP04137/Dvb/wDoaZOCZMfSY/b768jz8kvHSlD2ej46WRPl6OQbvaPtKltZWpg4Vo4j/VwRpnsOrq9V/wAQ7tUqKcyPn/KSYixeccRj210/4m6MK1N6YieQDGbTMdwjOftrmdP4aq0w9RwabU4wyAFwPn4PAABz++NJ8bzYeRH76Y3J47huA3q0HLpTJ/8AbLMZIwSxAOPcAQfZhHGrA1VRBKlQDLLEEiPBM5nGR/wVm6K061IU4uFBQw8XyW5xGTUJYcn3k6Y7GjUaowZL2jAg8kx58ge/8zqiUfkehafx2mQUqpdjbFpEOEwfc4HA/SNZp90n4JqqSrUyFI+e6CT9FHA55+ms0yOF0JllV6OW7lATCGT/APWmS9TPohDF3yz55jP00rVPTqz5M4H98a33DNIIgMDIbyCNNj0hLpWDb9SDYQA5x2xBB5g83fT30Mds6GRMhewkZ5g3TwYzphUYgqTMABpwQJzJPgzH7n20Jvt09PtuDkMHtP0aYJ9/ce2nABmyoOjAQZbkNEiQR+YQPaPcHzqXouwplImal5LCCXQTCkciPM+J51Am9LlqkEjOSB4j2iSCfHvofdb9jXhXd5UE9sNEYmOAD4HmPbXHDOl01w7CQ4ItAcrBJaAM4yYgkj6Z15WLLAplS9pLBWZWWQZW4NdUYH5QS3dAzGPaW+cuWpW0yqLAI7S0QSTFpxJM/wDJ1HudouapLqGItnJFNQpVsYNSWBIBn5xiRKkEwtdyrECtY4Lsg9VQbmU5CuykqVkTLQJEkc6M2/WwioaD7mncQv8AArsAjngFHLAggNweZ55Fb6zu/TrSVscQtYIQPU/hpcgKdlMQPClgWNxYjWlHZ1tzTZ6a/wDtd9Ri4yrMsRMEy0kgmMzjOjtraZyi2W2p1isGZatdC68rudvTZgCBz2vjIkj2Mga3PVyGAej05ngEAVPRqQRKkRUQiQQRC+ZHOqt1vqFXYVhdS/ijuS5g6jkAsFJD1QYYgm0FRhgc1cBqjNVqsWJNxnJYk8n7nyeeBpq+yuVHKUo6Tf8A2dfrdeqLQsGwSnJk1GZ3VieZLKULHmSX/lOoNj8TsgKEUwh5pljuKPvmm3fTxAlbpg4Hnl22arWqSjCmXhTaxQN4OSY4OZIAHONMOo9Y9IGmjMXBXuJuCqM4uLdxMZ4j/qxrX4O5stvXdnSqqrHbUtuweQKfdQqkjIV1zSNuSHEGJwQSUnTDV2bsKbVWpOsuiVAoJuIholWYFIkTcI4BjTT4frruXWk7kN6SupCsVd7SSrBCHXj8ue0++mL7LcBKipFrgM9MUXX1CmBCUaZW0KVYMuAAMksNLeRKVBKPKIC+7q7gBqQrVUy1S+mSy3YEm0gzJkz4GBqpdV2zkmFtX2MiBj3/AFnTjbirtaaU3q1VSoWutZlAdYBVhjIkEgicg8RqOr1LbhhSAIS7+JUgXRj5R58gTySNZLLvSOx4U9t0KPh7ozbjc06KfM7QD7RyfsolvrAGvpXpfS0pUQiiFVQq/pxn3/rOqB/g70a9628qUwmBSpIBhKYAJicmcCeTk+ddI6juwRHA4HtJMDP1JH768D/kMyyTq+tJft/+FmNOH0RS/irdPSQtTZlcuFVomI7jIybSOYBPJHGq025qbvbseKpX5GMShyceDEwfrp3tPi81Ny+1q0wsFkMEm10OQTwQYkEftpRuOu0LnSCjIYi05kweBAWD5/41HixzxtQ4fZbv9HqwknBtmdLc7ipUqNAucFVumACQse4sWP2P0PTvhfppHeRjxP8Ac/z1zT4R6TPUNw5J9IW9vi8qrGP3Yn6kDzrpe6+LqO3rU9uwaWALECQs8T9z+2vqMaSVs+dyNykyxyY+us17Os1WKo+ajRFxbE6C3gKg+JH9jTPdhG4ER/v/AMalHRrlLySvA/3/AJY/fUN0NoSbqndSFpWJBM+T9fdSeR99e+i1SbaZtm29onAxxjgGToz8LTteKksGhRHIkeB+v21pt19N7ldSoLKYEkAkiTOQTOPoV05WAyIuCjrTdbVBY0yskDBMD/qwc+/21LskIAKFR3mCEN3coEE/5fYeJb6aM3NagTT9NCrEorMSQKkMC08EAwR49tT9R38lqkC0uT2HgHAIniMEYnGlymMjGwGjWenVUiKiISVxI4IlsghgZInED9NA7zeKilfUZyiEIGkKAT+UjkQWNswTPJGnPUusp6VtGn6j2hajGGXA7bj8rOs+BiRmTpV0crSUtUAaoZC1Kga1AQZtADTDHIKwRccGG1ydnNJdija7Z905JOBH+pz4wpyxABM8/vkwbUU1K0k9V2hgzqGimpJHDFQzghWUhhFozdo3ab+qAlhSnUp3MrUxzNOJk8SqkAiIM4BXA+3Ip1WJp1KwR7VZKlwyB6K9oKNlYB5OQMqIYvwBYLutxUenSO4ZO1QimxQ1MRCBgIJXGCQYEcxA0/DLcA1rEsLckq1sYBySrAW+Ae04IEmtv6Yr11ZYgm1UL3IVYZVXkErDQrEe/i0mPTVWYOykGr6gqKrAuQtSfTKrCM0p8pCoyrggMV3ozsEXpKetVNEh0QM9EKrC9fUX/wCQz8s4aTCyfzEb7/4do7l1q09x6jVKjesUQ2gwXdkW1StJVkzbAwIxOod71dqVB6KspJIuKnOV/duJ8WMzAZOlPT9ygUiw1a0j0lzEyxLNGSQAsKP8xniNare0boab74lR6iMFFNqagrYhhiIi7IKraLRaLgAkk+HFD4ztoXV6SVsgAVFw0K5BmAJJH6mcRwm6VsPVZWr11SpUqteChcoAt0tTAkhiVgfKe6fzQ46giVnFOvULo7W+qaPoFD3S5X5exipe63tLGBljkqfZ0b9Cev8AGIak80aJXtQ0wXH5W7h5BW1VmZ8ZHBOw6xs6FIum1FSpdE1LmtCgE5M5bOQB2+MEFR1X4O3FCmahUWYmCDySBA5zBIHJXPEwiFQk5lpMmZMnz9c65QhJaCfKLpn0R/h31719u74BZrgojA4iBwRHH/1qf4zqM+y3AUmbLsc9pDE/TAOfGuT/AAx1OvtUpVadltQ25KgYYiGM5OCTiVWPDgm9j4pDPZUSpRcntDrhuYIK3AyPE4OM6+Y83wsuLMssFaTs9Px8mOS29lE6b1VtuzVYDkiO4tPIzI885+v2Om3w31H8RWr3hFCpDwplpyxP1UAjHOMa13nRtstRWuqQxwi/Lg8AkYXPvj9NTf4YdAat6lRA4vrKuDgJJZiTkkgG0KcEmTIXXrYYQzJyregc+WWNpLo6l8J/DpFEVGwXlgOIuMge+BAP1Gvep/D8VBWqIaq3IO0mR3KFDLmVEsZ+vjVwpUwFAGAONDtuIJXk8xPj9f8Ann216jxpx4nk8mnZNRqSM/t5/XWar276k4Z4LcTjIBAPaLM3TyPr9jrNFZls4bu0xdkrwNH1N92LSVbSebczjP6wNCFqYprTSajHM5hZyQPpqOtTNrWhpAwwPEe2p1HWxre9C3c16tNiVe0E9xXmeRn3An6Z+ui+nG4NgvKgyQFhZgzd4F2WHGtS4MIFDgcqZukz3EDEjEk4z9tS7an6oqNK+4QkzwQSY4Of7jRP6oFK2YocAEonpMYutLRaYJCjLIOZGT4mdFUd+BVNJ2WpSk21ERkxkTbB7Dx5IGialINSARmWwx3DLT8wJ8KRJ8Tx9oKb7diUkEiAotIZiSpa1uLYkZORGkXyQ+P1YHT2a2NUSKVk2qz3SuFKhDlhJnu4kcQIho1hUdXDq/YVdQi9pAlYJH8RcC4kcQIMYbbr4aFNFqojAmoEDFx6YBxGchYJuJMc5GNK6vTJplQUU1EdUdkMMbpAODaWKsFbxBzzBwly7AyJJ6CatY2hFYKJypYyGWjTSZAuVGW0D5+Zj5iy/cdTauKlCpTW5GHpMqrhf8lyhZLBZuwZViQSYXbabIUUplkcwoIdSVlwA5AYYnKqZBwwjuGpeodLILrTUArlrTBHL96oxNqBgQ+O21cEONMugKsS9XpxXFRaiF2teUp2wxhmIUBbbTjA8YxGnqJSpugZlfDCqrDtg0yJViWDy19vtCEYaFCrbZGb+KtglkEgtEKEJCg3Ehu2T5GASrKB+j3sazklaKEgxcxpFm7YWZgZA+l3i7W7kjdEnX6J9KhUq23NRWLAoJABtvI5Notn5lsAMkgibofTqSCmakM71LWgzbNvBPaLWtnwQYJADAQdb29R6PqntVFVTfKs5sBBUEAQVdTE3HvIuEwZT2THvHYoSAHqIzEsALwv/wAc3GY7VXksRPPo6g5KtlRyLVXupO6k2i5iTGEBXLqEEKwAUiSJL6fXp06G4ZS4BhmEgNAHcUe0qFP3ZiogowllTVaol4Sq4gWCpJtWYYG1rYMqSRiVXi+GZbaiaqPWcP8AwZLsLQAfUvU01eQbSbfTwDcOCCCHs0hp7v8AgPTvJDrkL2hCCkM2VabmAuIwSIJCtFM6jtCM57REHwJxx/fP62fqDipuawaHdlTvSSuH74Vbg05yJVTJEYGlHVdilOrTQVDL5YW4pknAF2TAntPsIYgg67HFRlpjHLlGmgzou2VqdKoLy8sLQwkBBJtIBaCt+IIHvGNWbZdXplUpgYRVPps3cHYvPpscqAAOQBaRPcZZJQ6c9Iqnrr3CVpeo91K9VcTCAFiCCwScwD4g/peweq0U7alRVJch5vBiwKWKkuBM2kC23BYMTsknYveg4VqRRiQ5tQ2Txw2J9pEEzJPuQY6F/grQRemhgBe1RixiCRgCffGPp99c3feA0amEUmmw/wCv/UFjLEG0zHCk5mXvw/WqbdNtT9Uqlemzuo7TzAknwQZBxBnmRpcHwtsbJc0qZ2Zt6gnuXHOdV1N4Gr1AAxuiCCSefAm0DP2gTJ1XfwplCt4CAB5kXmFhyshYyASOSMGODtntbq6m9gZPcTBBP0mCTjn+RmXqdk8o0Rb2qtNicszllIyYXMBgcAGIDADkgmRrNHddrmlgkOwBN5y0YxHy3TifrPk6zWSWzlKvRyUbhfTUH5ok+Mxobc7rsUDPkg445E+2gd07qqkKGE5znHOOYB16k2FgcfX99CoqrDk30E7DeEU6khS7iVYDI4DCT4wG/vDHaKpoSiemCgkMeWOC3kkc/WDOotitAgq6B6bQBVBtKwCWCji8youPAAxqQsvpgUA8zYinMDgST7f86yUlRkYtsgSmV7lYm+bRGWMZBPBA4n+eod4ga5CFawArVIYMgEYGeDkDB9+NNtrRdUcvdJhZYCSARFhjz5A9vOdNNr0gFaf4imgpj+G7kyZIJBlclp7fIABE8HQPSCW9lS6T1Vq38F2lApKdgOV7jkkAz8pknH2z69wpqAagQEOzxi02pTN6qTbClFElSwJEExond9GSnVsCvUSQUKDKNMDiQ6jC3D3jPhfvNuadxa+y8pBWABgtgk5APyTxkxI1yezGvYbvnsqpTj1K2FJDkgsBaio58UyQqtcRjxojZbxqNRjVpesVEMHvPqrctwYr+W1CVYg3STJK6B6gqlvTKVvVAh6Z7UpFL5ULcTcqkFRxBKkMe7W3/wCVdHVKoZKiMWbDEglGIuBLgSGqNESWLTGdHWwRclM1z2LYpF64MSqdxBAIBwMDjHtlbthe9pAi4gU1c4lfmkYJEg3efaAdNd/t/wAOQrEWhgJTCrdMlTJvVQZRw0lWHiRrWt0ustJ9wSo9RRJUrLAwApZe0FgbjS+eFkwJ0adGpWEdc/CptqQBdoqKlXuCtVp2kkqpkASvmQvZ7mda9FqVZapajVpvWKsogoQrKFIkAemZIUxwrkgiBr3adJejVpivRvuoWenaxYs5I+UjFUMbbTBJUR8wn2j0dnai1Ih0nCVEYiRJRXBHeSoEmACJzCltZ0E3Y36d05ipNgiUKkBF9OpeZCiS1omMEyEGbijBk/UVASlTIRKEGAJgtJHJCkcKZYyagABLKQo6ZvTapcObb7mbuipYbgztw5kORMQBdJCxpSRagBvW5mckkxFsSSVk2tEWiSW7hMYVZ1GvUaiWo6AzUAIuJMMGBPce1wzXi3ntyMjSrqXw2Ktb1CxRKga0lkYqwAIvZrQiGRkxmRmJ05roGDrVEBQwaflRgLmwqlgQ2WSBB9hErN71BEC+jVJpgSBkKlYLghHY3jFpbgmDC4BOH5Rsgr8KlNyu5RWp2ItOojs9NrFClg8FivzdkDkAMiqDoj4d3tOlhizliQpXGecg4LsIwQRliQZwT05adfbgspAEgqC35Q2UY3G0SqgHJB5nRW1U+iEenTq03IJFQxayhoK1AQENsSTE4giDKvkT09BuD9bNN/tEryUL31TawcG4k2lnnix5bBOGmMSdGipG6eAZUKiCoYlEUIpjyrPeR94BMCF1DqdpVKZZDdfa/cQQREPBLKSSLCJB5JkHTCnuS9c1QjQ5Nom0A2oWAYg/KTJzIKqYGbibtAdF16R1MKp7luZiopiCQ8RkeAMTI/fIKun1Zqm4sBtBBIKw1pHFpiGHmfrPEAK9ru6CBkpkm2LQG8ETk8hfpMgHgeN9luBUZy7s3ADlhI55u5MmOR5yYjQylLQcYxpsm3FlOpAeR4XMHmCcEHJMGZBXMyDrNRlHeqlwBbklmXgKWJDSVItyPDELmDr3W8m+l/hiiih9QuCwFA+vnj/jGtuh9PZ6dQTimJg8t4jRdKGYRMRnPM/7eMakAi4ATOMY8/TWqT9i6FD0QI+aDiFzcf7/ANtPdkihrCYAIuxJkSfOADxmc6A6k9VB2orWWlmAEAkm0QeflPHsZ08+G7N2oYlVYRcbTcxM/SLQRb78ffWNWMi+PQw6ps3emtaoxL3CoB4XPgDORmBxnzpDs2vqKe8SIPbcYyItnukW4EHP204+Jt0adWws1pTtUeTmFkn5ceJJjVYUNY1YcyrDDIobMLBMuCMkj35wZBJvbCbS0iyChSKqai0w7AsisWKsBgqRglyLYUEeCeJNe6jvKlRwrBpIt7brilwYC0xcBaGCrE2juxIkTqyS1VpWmwzSofwy7A/w5Tgw0mROYkgRo7qW09Zaaim3qVHVfXqPaoCTcqkkGAWQFRmbrTgAGrTFvaETdFel6lxqXFiBbksGBKhiCVDGoyI6/MCWjIzGm8qkOrW1EZrz6ahSrsqi9e0WkBFEZ/NByTpm1VTVUUySCQ1Jaa0wQJBJASPUeHJWmM3Hg8BVX6g61inc6uDN83WBha7spMmQSYZhPiABp26FIk3WxdkWFekqNTMlzKlggTkCL17xbIwvtJ96tt4AAZaauqq1NQQoBYMqEkAj0+DU57PrGjwlV2NF47ypMWBsU7Axu4BUAwCMkHMrqJ9ktrEkMAaZN1JxZ3sGDCwDCm0kwZU24AOhUvwET7Pe+vRCljeCSxAQEsgVAUKgXYyFKqSGYXPofa7hmpKvp1HLQbgS02ksQAeIF5fB7lBFthuG27tQZrlf1aL1FNMw0KLYVh8rSbiSuDdPjB++6gS7MopwVlbA5DfLLsjd1pwSciYmJjQz7dBwf5Iuk7Sn+IVQlhRbob2EYJi64ti2InMc6N2HpMVNWqAtiqpZJBJIKjhQUAGL+0yQSFnWnR95YdwrloNMuMKO1gF7ASRcQZsuE2ATxMS9NVlV6aiHcBE7SZYi1YZgYdpWWMwWJEQWE27Z71Eo9IgCmr1SYALKe5iohcLRpgWiHZcKCwa0ai+GLTWrUkj0SBVqhxMPkWrb2rccw3CrqP8AHg970AElr81WEAhTcMFbDAgH8wBzaQz+DQLXrMSr1YPJtpqs2uSPzG6C+FUPEjuGum3GDCguUkMqTwpqOxC2gQjqCoM8Gp8kQPcwAPBGtOmbiykJKlXSG47WiSSJgBpUGQSIWIIzv0+u7taqlaZ+YNLAKCiklQJic9wlb+0BoOmnR/h4l77GVSQ9xAAsJNuGEsDyB44IuUgJjDSYyWTsSdM6LUbvFJahZArZIukYKcXtdBUggDBg693/AFJaG8ZStRnhgab2KVHKFY7SYuH1lWLA411eoiooLABhw8ZxnH0+0edcc+KuqvvN1SemOxaiU0qp7mpx/rMkx9jnVPBJWTKXJntLaGoWZLgWEuIJKS3dgW+kQsKC0g3AG2VjOnfD70azslQWkMysvzqykkANiGMkGfZgVlQQ0Tpc1KjD7rAwUt4QnDCQZQgAqZErrXZ7hPUaSQzEAAye8SCqtmXnI4Nsf5TAOT46DSSYb1Db1KILQEcKZgyIkRySSCPBPMjMCM0Z8bb4A06amXtuju4wY8rB+YeZn2I1mlzTi9MbCVraKctNRIzdEz+upae39NmgzChvuSdZrNMf8QFFWWD4I6RS3Cu1UTFKFAHEspJ559vrnSjqNGntN5WWmtqMEcWiCINrD3yYPPvrNZrV0BL+YZ8Sv6tNGEAqvpzEE++RxIkf2dadNoU/w1KFHYDUYlQSxzjP5QsD62gY51ms0qG0HLsQbDpgFJb8larU2iMgrchVrQwILGeZgewADq7JlqjbSpAphkJBk3OBDEHiSZImRHkDWazVC9/0KPOsb1aLoFZmLIWDMq/JA5AMX4KwIABOTOvCUNEbhgQWKoQnbdawLz4m3sBjOCRIls1muf8AFGw/kzetWNOqShICui/pcQBPI+USVI+kaJ3TwEcllWon8RgQzsEuuMQuYGBOTJJzjNZofRsuzYIaaKwtJtNKOMfwwTOSxFRgwmbgzgwIGldcD01BUMhZIOVexgYXBjgZJnn3zrNZrW2CN6HSSysadgWmVNpURLBFJCwRd3DJJ4n3B22W3WorkC0gkOJJRiG5g5UGTIBEQsZE6zWamcnTKIoH3vSKbbENSeqjM1pDWkQSLgTy8MDDYwFBGTonp1JStNQSqsiLUISWe0C0GWiLmGfAAwYg5rNUz6ErUiwdOoBRDCUkkoGaCUDfUEz/AJpnnHEH7bqLqrWQLrmtObQGp5Dfmc3A5EAgxEzrNZqe2kxtJsT/AB58Z1moNSGAy5aMi3LR/wBUx++tvhjoifhaVS57TFQjKyQpgFQYaM92D9jBGazVMdpWImqeiyUujhmpoz1DULSxuMG0EnznFwmJ+04j3FOnR9WstMM/c5LGRChoABmcCM/vk6zWa7igE2I+qbgiqx3Budi0OoBKkTwrQCDj6gDB5nNZrNJltlSWj//Z"/>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14692" name="AutoShape 4" descr="data:image/jpeg;base64,/9j/4AAQSkZJRgABAQAAAQABAAD/2wCEAAkGBhQSERQUExQVFRUWGB8aGBcXGBwdIBkdHhoaHx4iHRwaIicgGhkkISAcHzEgJygpLCwsHR80NzAqNSYtLCoBCQoKDgwOGg8PGiwkHiQsLCwsKSksLCwsLCksKSwpKSwsLCwsLCksLCwsLCwsLCkpKSwsLCwpLCwsLCwsLCksKf/AABEIAJYAyAMBIgACEQEDEQH/xAAcAAACAgMBAQAAAAAAAAAAAAAEBQMGAAIHAQj/xAA8EAACAQMDAwIEBAQFAwQDAAABAhEDEiEABDEFIkETUQYyYXEUQoGRI6HB8AdSYrHRcoKSJDNT8RWi4f/EABoBAAMBAQEBAAAAAAAAAAAAAAIDBAEABQb/xAAnEQACAgICAgICAwADAAAAAAAAAQIRAyESMQRBEyJRYTJxoQWR0f/aAAwDAQACEQMRAD8ARbTtImY0QTdzqWjXEWxzoKuCTAx768nLTKVpGu4pgyJxoRenC0kM1s4P2ExJ9hr3ctHkaj2vVq9JSaVQhSRMQVMDAIPbIznnOmYYcdgTaI6VqG9QGAI+d3AOeJpspH3/AG41NueppytNhzLLXNUERjFRSwI892cYGtn3RqwajIWA5tAH8gM/qNB1KQqfIKYBPgsth/8AJmAH3Pvqt00CqIa9RHPzkfoDz9CRA/U6ErbVwZRlqCZwSpH/AGsB/InUzFiyrbUuHABLEH6eQRmRMHjUdCqWJICknmWIP9Pr4/21yhEJr8A+7psjW1CQSOGkR7E+dP8AcbipTp0yXDSBbYef7/fQX4uxQrowTwtRRUT6lfKf9pE4OoK6U6ihA/pxJTJZJ8AYvQY/Nd5yNLlh6NUuyxdO+JQ8LHcBqLqm8qEfw4zzn+mq7SWpRj1FhuFYZVx/pYYY/QZxozb1nZmIiSv5uNJlj4sNT5ILTaveFxaOSPP9J0dScU+QAbcHzqrnfO1ihiLSZzqx9IqUeWFzR5PMf11kk0jI7YNu98fmCEgi04xBwB+p8c60610cVkUKFpkDuJDGyB7xxp11NQuRIvtA7Qck+fY6VrVfmTaGC1GHynwob78YGP1GmY9U0BPuhV8H7VQ5JzAyDx9xprvtmK9NmUEqJkzkgfT+zGq41QHeRFiu3eqmAP6D3/XTbddXAepTRbkjugwFJ9vcaa43Kwb1Qx6J8SK1MUlor2R3BR4/TnU+56p6lVxTUksbEUQpkKLjP0M/QzGlFYqKtO1CjelDAfnM4McYE+840dQ6epUFSwqqZDHI8Tjgj6aVOK7YWN3pHnR96XNZHVxaVMdxUWzIJGBJxM40+rUiaJYBS2CqqDfx75wDiMTAzyCv3K1HdapIU4m2EvI4vCjLRInnTl9o6VGWoDgqwAGQsySreeCC2ZhvI0ptdobT6ZAajKC7JKsAS3JpnPzeM5/b6To59jSqIEpU1puuSygFiPEE5LT9RjHtqZenBSDYzoSQF8ScBgc3fciCYGhKNB6YC294JOBEIpySf8o9v0EaC2noLimtle+IejbZX9Su1jBbbcmWA7Yg+Y8ExOdea2/xFcVDRpqVyzM8STAVe5sC0ZMCPJ+ms1ZGOtsmlLekMaSgnUPUKQiVbJxoXcbtqcAjU1Cm7Uy0cGfrP01G1bHJ+jXdhVp2mPfPv/XSarQYooRYBMsCZ++PrHHtrfdXk9wnjPkH21PSrUwhA7PJIPGMTP6caqxR4onm9mrbZwtwEK0CMSfYx/XU212SoMHPPH6ccR99LaW4YyGLBW4P9ft9dNuhdNLVCGYQqhvDBZmS0/QYHvn5c6HI1FNvQUIuTpEMlqisQO3+nH2599bfENEWLURacTDK0H7Wk9wHPn/nR+w2abis4SVo0xDsIBdsGJ4XxMDg8yZ1B1rqfquNtQW2lNoAwGyBk+R9/wBc6Qs32UV/f9FHxSSbZVhvEzDNTM8Tcv8A4t3f/sTHg6l/DlgGVqDH/L6npv8AtUtGfpP01074eo7fZ0vVFvqsSF5knyZPctNZIABEgDN2da0+ljqFYHcM78yD+UT+UgjHsDxzJnuox+RyTl6XsW4Na9nOE3dWlcjqykiCtVeccMItcY8jEYA51C1AVQYDUH+ksmQTnl0mCQQWU5gCNX34l+DFoCNoXCloWixvDEnhQcTmZjABJONV3qtBNuR+JomjUIlalBrk+s0yYgnm16fg2nyeLPjy9BzwygrEu2+EazsoSpSFwwz1AtMxzFRu2f8ATz9NMd/0Pc7U/wAWiwVVk1VBttYiDPgE4yBnW3SaL1GKUiKhYZCgNeADI9NoDscmChPNp51IOpVSJp1alBgwuKXMLlx3A/xU9sNEcLIaNlBsWml0CbbqsLMmCY5yfsfeP6ajcYarTJA9QNY2ZPEewYj6c612Oz9KalQX0hyaTAiSDHHyZ8MBER40jrdUcszxHBz4ke3toYwd0gHXYX8YFfVQJaFK3BQIKSflM+RH89RegaKgMR4P6H7aV091/EuYXZz9dHCv6rmcyQAOMfX7ae1oAfdS3hc07CSJ7Z5BA9/bOrL0zZ1aagOoUEZZvrqp7zqFJcIqqRAnJIt5gzgk6tPTeqivTmqCyCBHgziT/Y1HnXV9FGB0tdkRqqco4cAmcXAEY/Xn+X200q7ooylyKikGyVAEHm62AxGM4znGlvV1e66Wqkc01WFVQAEm0AWNgXcyomPMvUN+xoFVpqkEMJ4kyGA5MQQPAEaBRS16O5XsYbD4rBuRUSqV4QCWUKCMkDOOTH1Gp+j4c1615eqpNqyBGFMGckSMc8aqfQN2q1DU/PNsW8CeAPc8ftqyv1hatejCQACpVj8xdrs+RAWfaM6Di70HySWwD4j2NVt6jWFqYpzdEAZ4MeADEe0e2vdWL4v67To7Y0UZalesLZX8okgAQTA5/aTzrNN46VgX+ik9c3JYSRAGNOugbP8AEAILlRULGJLORGEA+ZixU/YHSPfbMnM49j59tFdH6nVRQEk5gheYOGgkEAkSJII9wddg+3YuTYe/QBULIpa5TEEGTySRI7h+ueDpdU6ZchUIb+0sRBZs4IUwxXgdsiSJ5GmCM9j+jU7Ki2WyLmFxhUmA1SclSAwY8HJJF5ZXp1CA6gko6sjBgpIlWwPPdI5496J/TaR0YqWmVfY0oclsU0UsVPkie33yeR7CDzphX3QpbEPPfuZcx/qJAH6KBqwbTaU6tFlq06hLBVBUD1FdkPpsyth6bQFBBIzmBB1WavSn3CUwgkIBFkxEYgNkAj6z9p1LlwvI029N/wCIswyWNNLsb9Cp+j05WqyFqyyxkkMSDH0PsfbW3w10uhU3ChWZyTABAwpHP0I7j+h1r1KrVG0o0DTn00VbgwEhfPfAH1zHOdNf8NqKmo5JCsi/K2GJaMgGJEdsieP2jlGeOGSbXbGPjLirPOt7YLXtWYpKBGfYn+86s3wvs7aPqQbqnv8A5QTH75MfUaTVjTqbioSfmeBBBPtgc/Y+3666NsOmUxSABwBAPt/zpjxzlijjXvYHOMZOTKHUrF6rVGCwhZFBBgj8xPsSRH2XXOOth9zubST88e8SY8cjk+389dQ6x0B02YqCDIkkfWY1T+h/DjS1Rie0Yz+Y+58wDj76NNePjcpLYcV80v0V/qvS124QUyQwI7gT80jP3wP5e06XHrpNRmqKLivqM4Jpu2fmJQ2sxmZZCTJMZzP1zdM24CTHdIn/AHP20L0zoT1t7YtIwFBgqo7bJBcAwJUGcg5JkEE6f4jl8dzf7A81RU1GKHO1amwLpVamRAZNylrDjHrU1taZwzilP1ydB7vpgFxNNIfEx2n6rUpSoaZIiQf9WrF1jaU9oybemhqVWK5YllVgsDE5a0xbgCYiI0k+I6W4oOtQ2y5h+0WucfOvDTPJk85035uTpLsQsTUXO+iqdT6C9OGg2EkTIYIQflYr+YCCcDkY8aH21MAsKgIjkcEH9eP/AOaunSet/hwUBZWmCwwrZW4XLLKcW35xHHnetU2+5hagZKrOClRyr3GQCKlUw7Ag+SFkKBAzpvyflE7ivRQgAbiTEcTydW34V6hP8O5VULkGYbPH662+JPg8UkUyQDIRsFSP8sg4Zc4MtBk86U9E2qqQ1QsMyI4EZ4zOgyShOAcFKLOnb2lR3FK5KyMVHyglOCMEcEjmPb2xqu9W3rstlOVXA7WOcADP6T7DQK9QT+KVHdIt7YuBJywUkKfciePsdH9P2hNOZWFgvBPcZOSD+bzj9tTT0tjIK+g7adNWymHYWhSZUwQOWDcZ7f18EaXbrb1nUMhsp1THcoYBQQQCYkWgIMASJ+oLDc7kHbhFIZmYJ+kyYjGMf+Q01/CU2prksFFpUiItiDPLA5wYj3OIHk4Kw1FSlTKzSoLTU9xMiWdlF12Lot/JIwD41mm9egEAgAceDJzwMRMZzrNJ+STY7gl0VLq3VSpAUSODpz0Oq6hoEG3AicDP9/bSKtSNStx8xGOIOrW++akqNb3KM+xH9f01dBJJED3Yk2m/qXuqkd5yj/K/vMZ8RODjTal1yCFDimRgU6xRwvPbTdwLFIOAGpc8MRcVe83sCVRSWaSfbGM+3/OljMpBDfM5uJ9pX+Zx/vpyb6fQJfaW+a10tVQ+GDQbCzSCt/clKctIBAJZSRJ1F1TptOEDM9CsVBapIalXNoJkAdlYSRwZEScyKt0mg4CmmbLSLDNpXPCsCCrE+0SZznTZfjqvRIVmvRu2DTpsIB4IAVo8xkzxoEqehymn2Pl29amFNQB5MB6bWswzw8NTbwTKk8TbOdqlJaqhFam9R1uCBPSqiZOEJFOsD80JJ8gEGNbbXe3r/CoKxZbrdvuLu3jNFojJPy4EzwTI+53bQ1KooVLuK4NJuQfm9N1WZBwLg2ZHBCEZcqe0OcoVa0yEdc3NJWWt6W4pj5lYxUT2JpsUqSCBJV4BB8GTYth8Ujdp6dF1LsCfTqlWkgSFh7KmYiVDQRnmdJRv91B9Jty6gkzR343AEk8IlE1M58e/jQvU2oiPxS7eQI/9Rtq9Mn/uXao3t5kSIOqpYE3sBTVD3fde3Nep+GoIrLSgVKZYyAAMMit6sKQQQoc8RIIJHG6qUqTCvRancxNvyn2AF8qRjmf1BGAqbbesEVaqVFWLFavTrhPaFrMu4p/dKqZ/bXm43lZGUNukZDECpe2SBarVKtNjQBWDc1SpbIJkCRLn8SMocW/YzHmcHdFI+JOjVFdNwjeoj9wZVZWQSFl0M2iSO4MVnEyRp5t+q/hdvTagoStXaakHinSNiIPCq1X1IjLWAkgab1tsVN229QByJ2tYKq1RYwdlqqfSaoQYDo2ZI4gCq/FrMm4DVKb0WVAopVBFoX5Qo4VDHuQTcwOYDJQ4rikJcucuTJqfS9xXLsWh6bs7EjlmMnH5YBmecj9PepVn3DrSYy2WaJ4Ht+p5450z6b8XLtty9YFXW5Xgwbqb00DGB8zAgyBwQffTH4S+Gn3HUKtVDSNEkBamWW2xalog4MHiQVgyMRrMKbu/T/w3yKio8emv9K5/+CW0gHuX8vJ/YfqNVXqFcGVKwR/X3HjXRfimj6dV709KoD3EQVLQASB+WImfI8DXPOs13Ld2YwPcD2J5nzGqe9Easf8Awn1sVEajWY9iMyT+cKk2Zx6i4YNyRcpkMIcbT4QO429RlCMRUdRcQo/KJW2PK4kRDQBjHOKbEEEHIiP04137/Dvb/wDoaZOCZMfSY/b768jz8kvHSlD2ej46WRPl6OQbvaPtKltZWpg4Vo4j/VwRpnsOrq9V/wAQ7tUqKcyPn/KSYixeccRj210/4m6MK1N6YieQDGbTMdwjOftrmdP4aq0w9RwabU4wyAFwPn4PAABz++NJ8bzYeRH76Y3J47huA3q0HLpTJ/8AbLMZIwSxAOPcAQfZhHGrA1VRBKlQDLLEEiPBM5nGR/wVm6K061IU4uFBQw8XyW5xGTUJYcn3k6Y7GjUaowZL2jAg8kx58ge/8zqiUfkehafx2mQUqpdjbFpEOEwfc4HA/SNZp90n4JqqSrUyFI+e6CT9FHA55+ms0yOF0JllV6OW7lATCGT/APWmS9TPohDF3yz55jP00rVPTqz5M4H98a33DNIIgMDIbyCNNj0hLpWDb9SDYQA5x2xBB5g83fT30Mds6GRMhewkZ5g3TwYzphUYgqTMABpwQJzJPgzH7n20Jvt09PtuDkMHtP0aYJ9/ce2nABmyoOjAQZbkNEiQR+YQPaPcHzqXouwplImal5LCCXQTCkciPM+J51Am9LlqkEjOSB4j2iSCfHvofdb9jXhXd5UE9sNEYmOAD4HmPbXHDOl01w7CQ4ItAcrBJaAM4yYgkj6Z15WLLAplS9pLBWZWWQZW4NdUYH5QS3dAzGPaW+cuWpW0yqLAI7S0QSTFpxJM/wDJ1HudouapLqGItnJFNQpVsYNSWBIBn5xiRKkEwtdyrECtY4Lsg9VQbmU5CuykqVkTLQJEkc6M2/WwioaD7mncQv8AArsAjngFHLAggNweZ55Fb6zu/TrSVscQtYIQPU/hpcgKdlMQPClgWNxYjWlHZ1tzTZ6a/wDtd9Ri4yrMsRMEy0kgmMzjOjtraZyi2W2p1isGZatdC68rudvTZgCBz2vjIkj2Mga3PVyGAej05ngEAVPRqQRKkRUQiQQRC+ZHOqt1vqFXYVhdS/ijuS5g6jkAsFJD1QYYgm0FRhgc1cBqjNVqsWJNxnJYk8n7nyeeBpq+yuVHKUo6Tf8A2dfrdeqLQsGwSnJk1GZ3VieZLKULHmSX/lOoNj8TsgKEUwh5pljuKPvmm3fTxAlbpg4Hnl22arWqSjCmXhTaxQN4OSY4OZIAHONMOo9Y9IGmjMXBXuJuCqM4uLdxMZ4j/qxrX4O5stvXdnSqqrHbUtuweQKfdQqkjIV1zSNuSHEGJwQSUnTDV2bsKbVWpOsuiVAoJuIholWYFIkTcI4BjTT4frruXWk7kN6SupCsVd7SSrBCHXj8ue0++mL7LcBKipFrgM9MUXX1CmBCUaZW0KVYMuAAMksNLeRKVBKPKIC+7q7gBqQrVUy1S+mSy3YEm0gzJkz4GBqpdV2zkmFtX2MiBj3/AFnTjbirtaaU3q1VSoWutZlAdYBVhjIkEgicg8RqOr1LbhhSAIS7+JUgXRj5R58gTySNZLLvSOx4U9t0KPh7ozbjc06KfM7QD7RyfsolvrAGvpXpfS0pUQiiFVQq/pxn3/rOqB/g70a9628qUwmBSpIBhKYAJicmcCeTk+ddI6juwRHA4HtJMDP1JH768D/kMyyTq+tJft/+FmNOH0RS/irdPSQtTZlcuFVomI7jIybSOYBPJHGq025qbvbseKpX5GMShyceDEwfrp3tPi81Ny+1q0wsFkMEm10OQTwQYkEftpRuOu0LnSCjIYi05kweBAWD5/41HixzxtQ4fZbv9HqwknBtmdLc7ipUqNAucFVumACQse4sWP2P0PTvhfppHeRjxP8Ac/z1zT4R6TPUNw5J9IW9vi8qrGP3Yn6kDzrpe6+LqO3rU9uwaWALECQs8T9z+2vqMaSVs+dyNykyxyY+us17Os1WKo+ajRFxbE6C3gKg+JH9jTPdhG4ER/v/AMalHRrlLySvA/3/AJY/fUN0NoSbqndSFpWJBM+T9fdSeR99e+i1SbaZtm29onAxxjgGToz8LTteKksGhRHIkeB+v21pt19N7ldSoLKYEkAkiTOQTOPoV05WAyIuCjrTdbVBY0yskDBMD/qwc+/21LskIAKFR3mCEN3coEE/5fYeJb6aM3NagTT9NCrEorMSQKkMC08EAwR49tT9R38lqkC0uT2HgHAIniMEYnGlymMjGwGjWenVUiKiISVxI4IlsghgZInED9NA7zeKilfUZyiEIGkKAT+UjkQWNswTPJGnPUusp6VtGn6j2hajGGXA7bj8rOs+BiRmTpV0crSUtUAaoZC1Kga1AQZtADTDHIKwRccGG1ydnNJdija7Z905JOBH+pz4wpyxABM8/vkwbUU1K0k9V2hgzqGimpJHDFQzghWUhhFozdo3ab+qAlhSnUp3MrUxzNOJk8SqkAiIM4BXA+3Ip1WJp1KwR7VZKlwyB6K9oKNlYB5OQMqIYvwBYLutxUenSO4ZO1QimxQ1MRCBgIJXGCQYEcxA0/DLcA1rEsLckq1sYBySrAW+Ae04IEmtv6Yr11ZYgm1UL3IVYZVXkErDQrEe/i0mPTVWYOykGr6gqKrAuQtSfTKrCM0p8pCoyrggMV3ozsEXpKetVNEh0QM9EKrC9fUX/wCQz8s4aTCyfzEb7/4do7l1q09x6jVKjesUQ2gwXdkW1StJVkzbAwIxOod71dqVB6KspJIuKnOV/duJ8WMzAZOlPT9ygUiw1a0j0lzEyxLNGSQAsKP8xniNare0boab74lR6iMFFNqagrYhhiIi7IKraLRaLgAkk+HFD4ztoXV6SVsgAVFw0K5BmAJJH6mcRwm6VsPVZWr11SpUqteChcoAt0tTAkhiVgfKe6fzQ46giVnFOvULo7W+qaPoFD3S5X5exipe63tLGBljkqfZ0b9Cev8AGIak80aJXtQ0wXH5W7h5BW1VmZ8ZHBOw6xs6FIum1FSpdE1LmtCgE5M5bOQB2+MEFR1X4O3FCmahUWYmCDySBA5zBIHJXPEwiFQk5lpMmZMnz9c65QhJaCfKLpn0R/h31719u74BZrgojA4iBwRHH/1qf4zqM+y3AUmbLsc9pDE/TAOfGuT/AAx1OvtUpVadltQ25KgYYiGM5OCTiVWPDgm9j4pDPZUSpRcntDrhuYIK3AyPE4OM6+Y83wsuLMssFaTs9Px8mOS29lE6b1VtuzVYDkiO4tPIzI885+v2Om3w31H8RWr3hFCpDwplpyxP1UAjHOMa13nRtstRWuqQxwi/Lg8AkYXPvj9NTf4YdAat6lRA4vrKuDgJJZiTkkgG0KcEmTIXXrYYQzJyregc+WWNpLo6l8J/DpFEVGwXlgOIuMge+BAP1Gvep/D8VBWqIaq3IO0mR3KFDLmVEsZ+vjVwpUwFAGAONDtuIJXk8xPj9f8Ann216jxpx4nk8mnZNRqSM/t5/XWar276k4Z4LcTjIBAPaLM3TyPr9jrNFZls4bu0xdkrwNH1N92LSVbSebczjP6wNCFqYprTSajHM5hZyQPpqOtTNrWhpAwwPEe2p1HWxre9C3c16tNiVe0E9xXmeRn3An6Z+ui+nG4NgvKgyQFhZgzd4F2WHGtS4MIFDgcqZukz3EDEjEk4z9tS7an6oqNK+4QkzwQSY4Of7jRP6oFK2YocAEonpMYutLRaYJCjLIOZGT4mdFUd+BVNJ2WpSk21ERkxkTbB7Dx5IGialINSARmWwx3DLT8wJ8KRJ8Tx9oKb7diUkEiAotIZiSpa1uLYkZORGkXyQ+P1YHT2a2NUSKVk2qz3SuFKhDlhJnu4kcQIho1hUdXDq/YVdQi9pAlYJH8RcC4kcQIMYbbr4aFNFqojAmoEDFx6YBxGchYJuJMc5GNK6vTJplQUU1EdUdkMMbpAODaWKsFbxBzzBwly7AyJJ6CatY2hFYKJypYyGWjTSZAuVGW0D5+Zj5iy/cdTauKlCpTW5GHpMqrhf8lyhZLBZuwZViQSYXbabIUUplkcwoIdSVlwA5AYYnKqZBwwjuGpeodLILrTUArlrTBHL96oxNqBgQ+O21cEONMugKsS9XpxXFRaiF2teUp2wxhmIUBbbTjA8YxGnqJSpugZlfDCqrDtg0yJViWDy19vtCEYaFCrbZGb+KtglkEgtEKEJCg3Ehu2T5GASrKB+j3sazklaKEgxcxpFm7YWZgZA+l3i7W7kjdEnX6J9KhUq23NRWLAoJABtvI5Notn5lsAMkgibofTqSCmakM71LWgzbNvBPaLWtnwQYJADAQdb29R6PqntVFVTfKs5sBBUEAQVdTE3HvIuEwZT2THvHYoSAHqIzEsALwv/wAc3GY7VXksRPPo6g5KtlRyLVXupO6k2i5iTGEBXLqEEKwAUiSJL6fXp06G4ZS4BhmEgNAHcUe0qFP3ZiogowllTVaol4Sq4gWCpJtWYYG1rYMqSRiVXi+GZbaiaqPWcP8AwZLsLQAfUvU01eQbSbfTwDcOCCCHs0hp7v8AgPTvJDrkL2hCCkM2VabmAuIwSIJCtFM6jtCM57REHwJxx/fP62fqDipuawaHdlTvSSuH74Vbg05yJVTJEYGlHVdilOrTQVDL5YW4pknAF2TAntPsIYgg67HFRlpjHLlGmgzou2VqdKoLy8sLQwkBBJtIBaCt+IIHvGNWbZdXplUpgYRVPps3cHYvPpscqAAOQBaRPcZZJQ6c9Iqnrr3CVpeo91K9VcTCAFiCCwScwD4g/peweq0U7alRVJch5vBiwKWKkuBM2kC23BYMTsknYveg4VqRRiQ5tQ2Txw2J9pEEzJPuQY6F/grQRemhgBe1RixiCRgCffGPp99c3feA0amEUmmw/wCv/UFjLEG0zHCk5mXvw/WqbdNtT9Uqlemzuo7TzAknwQZBxBnmRpcHwtsbJc0qZ2Zt6gnuXHOdV1N4Gr1AAxuiCCSefAm0DP2gTJ1XfwplCt4CAB5kXmFhyshYyASOSMGODtntbq6m9gZPcTBBP0mCTjn+RmXqdk8o0Rb2qtNicszllIyYXMBgcAGIDADkgmRrNHddrmlgkOwBN5y0YxHy3TifrPk6zWSWzlKvRyUbhfTUH5ok+Mxobc7rsUDPkg445E+2gd07qqkKGE5znHOOYB16k2FgcfX99CoqrDk30E7DeEU6khS7iVYDI4DCT4wG/vDHaKpoSiemCgkMeWOC3kkc/WDOotitAgq6B6bQBVBtKwCWCji8youPAAxqQsvpgUA8zYinMDgST7f86yUlRkYtsgSmV7lYm+bRGWMZBPBA4n+eod4ga5CFawArVIYMgEYGeDkDB9+NNtrRdUcvdJhZYCSARFhjz5A9vOdNNr0gFaf4imgpj+G7kyZIJBlclp7fIABE8HQPSCW9lS6T1Vq38F2lApKdgOV7jkkAz8pknH2z69wpqAagQEOzxi02pTN6qTbClFElSwJEExond9GSnVsCvUSQUKDKNMDiQ6jC3D3jPhfvNuadxa+y8pBWABgtgk5APyTxkxI1yezGvYbvnsqpTj1K2FJDkgsBaio58UyQqtcRjxojZbxqNRjVpesVEMHvPqrctwYr+W1CVYg3STJK6B6gqlvTKVvVAh6Z7UpFL5ULcTcqkFRxBKkMe7W3/wCVdHVKoZKiMWbDEglGIuBLgSGqNESWLTGdHWwRclM1z2LYpF64MSqdxBAIBwMDjHtlbthe9pAi4gU1c4lfmkYJEg3efaAdNd/t/wAOQrEWhgJTCrdMlTJvVQZRw0lWHiRrWt0ustJ9wSo9RRJUrLAwApZe0FgbjS+eFkwJ0adGpWEdc/CptqQBdoqKlXuCtVp2kkqpkASvmQvZ7mda9FqVZapajVpvWKsogoQrKFIkAemZIUxwrkgiBr3adJejVpivRvuoWenaxYs5I+UjFUMbbTBJUR8wn2j0dnai1Ih0nCVEYiRJRXBHeSoEmACJzCltZ0E3Y36d05ipNgiUKkBF9OpeZCiS1omMEyEGbijBk/UVASlTIRKEGAJgtJHJCkcKZYyagABLKQo6ZvTapcObb7mbuipYbgztw5kORMQBdJCxpSRagBvW5mckkxFsSSVk2tEWiSW7hMYVZ1GvUaiWo6AzUAIuJMMGBPce1wzXi3ntyMjSrqXw2Ktb1CxRKga0lkYqwAIvZrQiGRkxmRmJ05roGDrVEBQwaflRgLmwqlgQ2WSBB9hErN71BEC+jVJpgSBkKlYLghHY3jFpbgmDC4BOH5Rsgr8KlNyu5RWp2ItOojs9NrFClg8FivzdkDkAMiqDoj4d3tOlhizliQpXGecg4LsIwQRliQZwT05adfbgspAEgqC35Q2UY3G0SqgHJB5nRW1U+iEenTq03IJFQxayhoK1AQENsSTE4giDKvkT09BuD9bNN/tEryUL31TawcG4k2lnnix5bBOGmMSdGipG6eAZUKiCoYlEUIpjyrPeR94BMCF1DqdpVKZZDdfa/cQQREPBLKSSLCJB5JkHTCnuS9c1QjQ5Nom0A2oWAYg/KTJzIKqYGbibtAdF16R1MKp7luZiopiCQ8RkeAMTI/fIKun1Zqm4sBtBBIKw1pHFpiGHmfrPEAK9ru6CBkpkm2LQG8ETk8hfpMgHgeN9luBUZy7s3ADlhI55u5MmOR5yYjQylLQcYxpsm3FlOpAeR4XMHmCcEHJMGZBXMyDrNRlHeqlwBbklmXgKWJDSVItyPDELmDr3W8m+l/hiiih9QuCwFA+vnj/jGtuh9PZ6dQTimJg8t4jRdKGYRMRnPM/7eMakAi4ATOMY8/TWqT9i6FD0QI+aDiFzcf7/ANtPdkihrCYAIuxJkSfOADxmc6A6k9VB2orWWlmAEAkm0QeflPHsZ08+G7N2oYlVYRcbTcxM/SLQRb78ffWNWMi+PQw6ps3emtaoxL3CoB4XPgDORmBxnzpDs2vqKe8SIPbcYyItnukW4EHP204+Jt0adWws1pTtUeTmFkn5ceJJjVYUNY1YcyrDDIobMLBMuCMkj35wZBJvbCbS0iyChSKqai0w7AsisWKsBgqRglyLYUEeCeJNe6jvKlRwrBpIt7brilwYC0xcBaGCrE2juxIkTqyS1VpWmwzSofwy7A/w5Tgw0mROYkgRo7qW09Zaaim3qVHVfXqPaoCTcqkkGAWQFRmbrTgAGrTFvaETdFel6lxqXFiBbksGBKhiCVDGoyI6/MCWjIzGm8qkOrW1EZrz6ahSrsqi9e0WkBFEZ/NByTpm1VTVUUySCQ1Jaa0wQJBJASPUeHJWmM3Hg8BVX6g61inc6uDN83WBha7spMmQSYZhPiABp26FIk3WxdkWFekqNTMlzKlggTkCL17xbIwvtJ96tt4AAZaauqq1NQQoBYMqEkAj0+DU57PrGjwlV2NF47ypMWBsU7Axu4BUAwCMkHMrqJ9ktrEkMAaZN1JxZ3sGDCwDCm0kwZU24AOhUvwET7Pe+vRCljeCSxAQEsgVAUKgXYyFKqSGYXPofa7hmpKvp1HLQbgS02ksQAeIF5fB7lBFthuG27tQZrlf1aL1FNMw0KLYVh8rSbiSuDdPjB++6gS7MopwVlbA5DfLLsjd1pwSciYmJjQz7dBwf5Iuk7Sn+IVQlhRbob2EYJi64ti2InMc6N2HpMVNWqAtiqpZJBJIKjhQUAGL+0yQSFnWnR95YdwrloNMuMKO1gF7ASRcQZsuE2ATxMS9NVlV6aiHcBE7SZYi1YZgYdpWWMwWJEQWE27Z71Eo9IgCmr1SYALKe5iohcLRpgWiHZcKCwa0ai+GLTWrUkj0SBVqhxMPkWrb2rccw3CrqP8AHg970AElr81WEAhTcMFbDAgH8wBzaQz+DQLXrMSr1YPJtpqs2uSPzG6C+FUPEjuGum3GDCguUkMqTwpqOxC2gQjqCoM8Gp8kQPcwAPBGtOmbiykJKlXSG47WiSSJgBpUGQSIWIIzv0+u7taqlaZ+YNLAKCiklQJic9wlb+0BoOmnR/h4l77GVSQ9xAAsJNuGEsDyB44IuUgJjDSYyWTsSdM6LUbvFJahZArZIukYKcXtdBUggDBg693/AFJaG8ZStRnhgab2KVHKFY7SYuH1lWLA411eoiooLABhw8ZxnH0+0edcc+KuqvvN1SemOxaiU0qp7mpx/rMkx9jnVPBJWTKXJntLaGoWZLgWEuIJKS3dgW+kQsKC0g3AG2VjOnfD70azslQWkMysvzqykkANiGMkGfZgVlQQ0Tpc1KjD7rAwUt4QnDCQZQgAqZErrXZ7hPUaSQzEAAye8SCqtmXnI4Nsf5TAOT46DSSYb1Db1KILQEcKZgyIkRySSCPBPMjMCM0Z8bb4A06amXtuju4wY8rB+YeZn2I1mlzTi9MbCVraKctNRIzdEz+upae39NmgzChvuSdZrNMf8QFFWWD4I6RS3Cu1UTFKFAHEspJ559vrnSjqNGntN5WWmtqMEcWiCINrD3yYPPvrNZrV0BL+YZ8Sv6tNGEAqvpzEE++RxIkf2dadNoU/w1KFHYDUYlQSxzjP5QsD62gY51ms0qG0HLsQbDpgFJb8larU2iMgrchVrQwILGeZgewADq7JlqjbSpAphkJBk3OBDEHiSZImRHkDWazVC9/0KPOsb1aLoFZmLIWDMq/JA5AMX4KwIABOTOvCUNEbhgQWKoQnbdawLz4m3sBjOCRIls1muf8AFGw/kzetWNOqShICui/pcQBPI+USVI+kaJ3TwEcllWon8RgQzsEuuMQuYGBOTJJzjNZofRsuzYIaaKwtJtNKOMfwwTOSxFRgwmbgzgwIGldcD01BUMhZIOVexgYXBjgZJnn3zrNZrW2CN6HSSysadgWmVNpURLBFJCwRd3DJJ4n3B22W3WorkC0gkOJJRiG5g5UGTIBEQsZE6zWamcnTKIoH3vSKbbENSeqjM1pDWkQSLgTy8MDDYwFBGTonp1JStNQSqsiLUISWe0C0GWiLmGfAAwYg5rNUz6ErUiwdOoBRDCUkkoGaCUDfUEz/AJpnnHEH7bqLqrWQLrmtObQGp5Dfmc3A5EAgxEzrNZqe2kxtJsT/AB58Z1moNSGAy5aMi3LR/wBUx++tvhjoifhaVS57TFQjKyQpgFQYaM92D9jBGazVMdpWImqeiyUujhmpoz1DULSxuMG0EnznFwmJ+04j3FOnR9WstMM/c5LGRChoABmcCM/vk6zWa7igE2I+qbgiqx3Budi0OoBKkTwrQCDj6gDB5nNZrNJltlSWj//Z"/>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14694" name="Picture 6" descr="オオスズメバチ"/>
          <p:cNvPicPr>
            <a:picLocks noChangeAspect="1" noChangeArrowheads="1"/>
          </p:cNvPicPr>
          <p:nvPr/>
        </p:nvPicPr>
        <p:blipFill>
          <a:blip r:embed="rId4" cstate="print"/>
          <a:srcRect/>
          <a:stretch>
            <a:fillRect/>
          </a:stretch>
        </p:blipFill>
        <p:spPr bwMode="auto">
          <a:xfrm>
            <a:off x="7380312" y="260648"/>
            <a:ext cx="1489187" cy="1119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4696" name="Picture 8" descr="アシナガバチ"/>
          <p:cNvPicPr>
            <a:picLocks noChangeAspect="1" noChangeArrowheads="1"/>
          </p:cNvPicPr>
          <p:nvPr/>
        </p:nvPicPr>
        <p:blipFill>
          <a:blip r:embed="rId5" cstate="print"/>
          <a:srcRect/>
          <a:stretch>
            <a:fillRect/>
          </a:stretch>
        </p:blipFill>
        <p:spPr bwMode="auto">
          <a:xfrm>
            <a:off x="7380312" y="1556792"/>
            <a:ext cx="1511955" cy="973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蜂アレルギーについて</a:t>
            </a:r>
            <a:r>
              <a:rPr lang="en-US" altLang="ja-JP" dirty="0" smtClean="0"/>
              <a:t/>
            </a:r>
            <a:br>
              <a:rPr lang="en-US" altLang="ja-JP" dirty="0" smtClean="0"/>
            </a:br>
            <a:r>
              <a:rPr lang="ja-JP" altLang="en-US" sz="3200" dirty="0" smtClean="0"/>
              <a:t>（アナフィラキシーショック）</a:t>
            </a:r>
            <a:endParaRPr kumimoji="1" lang="ja-JP" altLang="en-US" dirty="0"/>
          </a:p>
        </p:txBody>
      </p:sp>
      <p:sp>
        <p:nvSpPr>
          <p:cNvPr id="3" name="コンテンツ プレースホルダ 2"/>
          <p:cNvSpPr>
            <a:spLocks noGrp="1"/>
          </p:cNvSpPr>
          <p:nvPr>
            <p:ph idx="1"/>
          </p:nvPr>
        </p:nvSpPr>
        <p:spPr/>
        <p:txBody>
          <a:bodyPr/>
          <a:lstStyle/>
          <a:p>
            <a:pPr>
              <a:buNone/>
            </a:pPr>
            <a:r>
              <a:rPr lang="ja-JP" altLang="en-US" sz="2000" dirty="0" smtClean="0"/>
              <a:t>アレルゲン暴露から心停止に至るまでの時間</a:t>
            </a:r>
            <a:r>
              <a:rPr lang="ja-JP" altLang="en-US" sz="1400" dirty="0" smtClean="0"/>
              <a:t>（救急・集中治療　</a:t>
            </a:r>
            <a:r>
              <a:rPr lang="en-US" altLang="ja-JP" sz="1400" dirty="0" smtClean="0"/>
              <a:t>21</a:t>
            </a:r>
            <a:r>
              <a:rPr lang="ja-JP" altLang="en-US" sz="1400" dirty="0" smtClean="0"/>
              <a:t>：</a:t>
            </a:r>
            <a:r>
              <a:rPr lang="en-US" altLang="ja-JP" sz="1400" dirty="0" smtClean="0"/>
              <a:t>960-967,2009</a:t>
            </a:r>
            <a:r>
              <a:rPr lang="ja-JP" altLang="en-US" sz="1400" dirty="0" smtClean="0"/>
              <a:t>）</a:t>
            </a:r>
            <a:r>
              <a:rPr lang="ja-JP" altLang="en-US" sz="2000" dirty="0" smtClean="0"/>
              <a:t/>
            </a:r>
            <a:br>
              <a:rPr lang="ja-JP" altLang="en-US" sz="2000" dirty="0" smtClean="0"/>
            </a:br>
            <a:r>
              <a:rPr lang="ja-JP" altLang="en-US" sz="2000" dirty="0" smtClean="0"/>
              <a:t>　蜂刺傷：</a:t>
            </a:r>
            <a:r>
              <a:rPr lang="en-US" altLang="ja-JP" sz="2000" dirty="0" smtClean="0"/>
              <a:t>10-20</a:t>
            </a:r>
            <a:r>
              <a:rPr lang="ja-JP" altLang="en-US" sz="2000" dirty="0" smtClean="0"/>
              <a:t>分（食物は</a:t>
            </a:r>
            <a:r>
              <a:rPr lang="en-US" altLang="ja-JP" sz="2000" dirty="0" smtClean="0"/>
              <a:t>20-45</a:t>
            </a:r>
            <a:r>
              <a:rPr lang="ja-JP" altLang="en-US" sz="2000" dirty="0" smtClean="0"/>
              <a:t>分）</a:t>
            </a:r>
            <a:endParaRPr lang="en-US" altLang="ja-JP" sz="2000" dirty="0" smtClean="0"/>
          </a:p>
          <a:p>
            <a:pPr>
              <a:buNone/>
            </a:pPr>
            <a:endParaRPr lang="en-US" altLang="ja-JP" sz="2000" dirty="0" smtClean="0"/>
          </a:p>
          <a:p>
            <a:pPr>
              <a:buNone/>
            </a:pPr>
            <a:r>
              <a:rPr lang="ja-JP" altLang="en-US" sz="2000" dirty="0" smtClean="0"/>
              <a:t>アナフィラキシーの主要症状と出現頻度</a:t>
            </a:r>
            <a:r>
              <a:rPr lang="ja-JP" altLang="en-US" sz="1400" dirty="0" smtClean="0"/>
              <a:t>（</a:t>
            </a:r>
            <a:r>
              <a:rPr lang="en-US" altLang="ja-JP" sz="1400" dirty="0" smtClean="0"/>
              <a:t>J Allergy </a:t>
            </a:r>
            <a:r>
              <a:rPr lang="en-US" altLang="ja-JP" sz="1400" dirty="0" err="1" smtClean="0"/>
              <a:t>Clin</a:t>
            </a:r>
            <a:r>
              <a:rPr lang="en-US" altLang="ja-JP" sz="1400" dirty="0" smtClean="0"/>
              <a:t> </a:t>
            </a:r>
            <a:r>
              <a:rPr lang="en-US" altLang="ja-JP" sz="1400" dirty="0" err="1" smtClean="0"/>
              <a:t>Immunol</a:t>
            </a:r>
            <a:r>
              <a:rPr lang="en-US" altLang="ja-JP" sz="1400" dirty="0" smtClean="0"/>
              <a:t> 115:s483-523,2005)</a:t>
            </a:r>
            <a:r>
              <a:rPr lang="ja-JP" altLang="en-US" sz="1800" dirty="0" smtClean="0"/>
              <a:t/>
            </a:r>
            <a:br>
              <a:rPr lang="ja-JP" altLang="en-US" sz="1800" dirty="0" smtClean="0"/>
            </a:br>
            <a:r>
              <a:rPr lang="ja-JP" altLang="en-US" sz="2000" dirty="0" smtClean="0"/>
              <a:t>呼吸器症状</a:t>
            </a:r>
            <a:r>
              <a:rPr lang="en-US" altLang="ja-JP" sz="2000" dirty="0" smtClean="0"/>
              <a:t>		40-60</a:t>
            </a:r>
            <a:r>
              <a:rPr lang="ja-JP" altLang="en-US" sz="2000" dirty="0" smtClean="0"/>
              <a:t>％</a:t>
            </a:r>
            <a:br>
              <a:rPr lang="ja-JP" altLang="en-US" sz="2000" dirty="0" smtClean="0"/>
            </a:br>
            <a:r>
              <a:rPr lang="ja-JP" altLang="en-US" sz="2000" dirty="0" smtClean="0"/>
              <a:t>呼吸困難・喘鳴　</a:t>
            </a:r>
            <a:r>
              <a:rPr lang="en-US" altLang="ja-JP" sz="2000" dirty="0" smtClean="0"/>
              <a:t>	45-50</a:t>
            </a:r>
            <a:r>
              <a:rPr lang="ja-JP" altLang="en-US" sz="2000" dirty="0" smtClean="0"/>
              <a:t>％</a:t>
            </a:r>
            <a:br>
              <a:rPr lang="ja-JP" altLang="en-US" sz="2000" dirty="0" smtClean="0"/>
            </a:br>
            <a:r>
              <a:rPr lang="ja-JP" altLang="en-US" sz="2000" dirty="0" smtClean="0"/>
              <a:t>喉頭浮腫　　　　</a:t>
            </a:r>
            <a:r>
              <a:rPr lang="en-US" altLang="ja-JP" sz="2000" dirty="0" smtClean="0"/>
              <a:t>	50-60</a:t>
            </a:r>
            <a:r>
              <a:rPr lang="ja-JP" altLang="en-US" sz="2000" dirty="0" smtClean="0"/>
              <a:t>％</a:t>
            </a:r>
            <a:br>
              <a:rPr lang="ja-JP" altLang="en-US" sz="2000" dirty="0" smtClean="0"/>
            </a:br>
            <a:r>
              <a:rPr lang="ja-JP" altLang="en-US" sz="2000" dirty="0" smtClean="0"/>
              <a:t>めまい・失神・血圧低下　</a:t>
            </a:r>
            <a:r>
              <a:rPr lang="en-US" altLang="ja-JP" sz="2000" dirty="0" smtClean="0"/>
              <a:t>30-35</a:t>
            </a:r>
            <a:r>
              <a:rPr lang="ja-JP" altLang="en-US" sz="2000" dirty="0" smtClean="0"/>
              <a:t>％</a:t>
            </a:r>
            <a:br>
              <a:rPr lang="ja-JP" altLang="en-US" sz="2000" dirty="0" smtClean="0"/>
            </a:br>
            <a:endParaRPr lang="en-US" altLang="ja-JP" sz="2000" dirty="0" smtClean="0"/>
          </a:p>
          <a:p>
            <a:pPr>
              <a:buNone/>
            </a:pPr>
            <a:r>
              <a:rPr lang="ja-JP" altLang="en-US" sz="2000" dirty="0" smtClean="0"/>
              <a:t>アナフィラキシー後の経過</a:t>
            </a:r>
            <a:br>
              <a:rPr lang="ja-JP" altLang="en-US" sz="2000" dirty="0" smtClean="0"/>
            </a:br>
            <a:r>
              <a:rPr lang="en-US" altLang="ja-JP" sz="2000" dirty="0" smtClean="0"/>
              <a:t>5-20</a:t>
            </a:r>
            <a:r>
              <a:rPr lang="ja-JP" altLang="en-US" sz="2000" dirty="0" smtClean="0"/>
              <a:t>％は</a:t>
            </a:r>
            <a:r>
              <a:rPr lang="en-US" altLang="ja-JP" sz="2000" dirty="0" smtClean="0"/>
              <a:t>1-8</a:t>
            </a:r>
            <a:r>
              <a:rPr lang="ja-JP" altLang="en-US" sz="2000" dirty="0" smtClean="0"/>
              <a:t>時間後に再び（二峰性に）症状を呈するため、入院しての経過観察が必要。</a:t>
            </a:r>
            <a:endParaRPr kumimoji="1" lang="ja-JP"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dirty="0" smtClean="0"/>
              <a:t>熱中症とは</a:t>
            </a:r>
          </a:p>
        </p:txBody>
      </p:sp>
      <p:sp>
        <p:nvSpPr>
          <p:cNvPr id="5123" name="コンテンツ プレースホルダ 3"/>
          <p:cNvSpPr>
            <a:spLocks noGrp="1"/>
          </p:cNvSpPr>
          <p:nvPr>
            <p:ph sz="half" idx="1"/>
          </p:nvPr>
        </p:nvSpPr>
        <p:spPr>
          <a:xfrm>
            <a:off x="179512" y="1844824"/>
            <a:ext cx="4316288" cy="4824264"/>
          </a:xfrm>
        </p:spPr>
        <p:txBody>
          <a:bodyPr/>
          <a:lstStyle/>
          <a:p>
            <a:pPr eaLnBrk="1" hangingPunct="1"/>
            <a:r>
              <a:rPr lang="ja-JP" altLang="en-US" dirty="0" smtClean="0">
                <a:latin typeface="+mn-ea"/>
              </a:rPr>
              <a:t>温熱環境での作業により</a:t>
            </a:r>
            <a:endParaRPr lang="en-US" altLang="ja-JP" dirty="0" smtClean="0">
              <a:latin typeface="+mn-ea"/>
            </a:endParaRPr>
          </a:p>
          <a:p>
            <a:pPr eaLnBrk="1" hangingPunct="1"/>
            <a:endParaRPr lang="en-US" altLang="ja-JP" dirty="0" smtClean="0">
              <a:latin typeface="+mn-ea"/>
            </a:endParaRPr>
          </a:p>
          <a:p>
            <a:pPr eaLnBrk="1" hangingPunct="1"/>
            <a:r>
              <a:rPr lang="ja-JP" altLang="en-US" dirty="0" smtClean="0">
                <a:latin typeface="+mn-ea"/>
              </a:rPr>
              <a:t>体内の</a:t>
            </a:r>
            <a:r>
              <a:rPr lang="ja-JP" altLang="en-US" u="sng" dirty="0" smtClean="0">
                <a:solidFill>
                  <a:srgbClr val="0070C0"/>
                </a:solidFill>
                <a:latin typeface="+mn-ea"/>
              </a:rPr>
              <a:t>水分や塩分（主にナトリウム）のバランス</a:t>
            </a:r>
            <a:r>
              <a:rPr lang="ja-JP" altLang="en-US" dirty="0" smtClean="0">
                <a:latin typeface="+mn-ea"/>
              </a:rPr>
              <a:t>が崩れたり</a:t>
            </a:r>
            <a:endParaRPr lang="en-US" altLang="ja-JP" dirty="0" smtClean="0">
              <a:latin typeface="+mn-ea"/>
            </a:endParaRPr>
          </a:p>
          <a:p>
            <a:pPr eaLnBrk="1" hangingPunct="1"/>
            <a:endParaRPr lang="en-US" altLang="ja-JP" dirty="0" smtClean="0">
              <a:latin typeface="+mn-ea"/>
            </a:endParaRPr>
          </a:p>
          <a:p>
            <a:pPr eaLnBrk="1" hangingPunct="1"/>
            <a:r>
              <a:rPr lang="ja-JP" altLang="en-US" u="sng" dirty="0" smtClean="0">
                <a:solidFill>
                  <a:srgbClr val="0070C0"/>
                </a:solidFill>
                <a:latin typeface="+mn-ea"/>
              </a:rPr>
              <a:t>体温を一定に保つ機能</a:t>
            </a:r>
            <a:r>
              <a:rPr lang="ja-JP" altLang="en-US" dirty="0" smtClean="0">
                <a:latin typeface="+mn-ea"/>
              </a:rPr>
              <a:t>が</a:t>
            </a:r>
            <a:r>
              <a:rPr lang="ja-JP" altLang="en-US" dirty="0" smtClean="0">
                <a:solidFill>
                  <a:srgbClr val="FF0000"/>
                </a:solidFill>
                <a:latin typeface="+mn-ea"/>
              </a:rPr>
              <a:t>破綻</a:t>
            </a:r>
            <a:r>
              <a:rPr lang="ja-JP" altLang="en-US" dirty="0" smtClean="0">
                <a:latin typeface="+mn-ea"/>
              </a:rPr>
              <a:t>したりする状態</a:t>
            </a:r>
          </a:p>
        </p:txBody>
      </p:sp>
      <p:pic>
        <p:nvPicPr>
          <p:cNvPr id="5124" name="コンテンツ プレースホルダー 3" descr="http://www.env.go.jp/chemi/heat_stroke/manual/full.pdf - Windows Internet Explorer"/>
          <p:cNvPicPr>
            <a:picLocks noGrp="1" noChangeAspect="1"/>
          </p:cNvPicPr>
          <p:nvPr>
            <p:ph sz="half" idx="2"/>
          </p:nvPr>
        </p:nvPicPr>
        <p:blipFill>
          <a:blip r:embed="rId3" cstate="print"/>
          <a:srcRect l="35706" t="27524" r="30699" b="14542"/>
          <a:stretch>
            <a:fillRect/>
          </a:stretch>
        </p:blipFill>
        <p:spPr>
          <a:xfrm>
            <a:off x="4572000" y="1662286"/>
            <a:ext cx="4221851" cy="435900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害虫対策：ハチ</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Ø"/>
            </a:pPr>
            <a:r>
              <a:rPr lang="ja-JP" altLang="en-US" dirty="0" smtClean="0"/>
              <a:t>刺された</a:t>
            </a:r>
            <a:r>
              <a:rPr kumimoji="1" lang="ja-JP" altLang="en-US" dirty="0" smtClean="0"/>
              <a:t>場合の対処</a:t>
            </a:r>
            <a:endParaRPr kumimoji="1" lang="en-US" altLang="ja-JP" dirty="0" smtClean="0"/>
          </a:p>
          <a:p>
            <a:pPr marL="457200" indent="-457200">
              <a:buFont typeface="+mj-lt"/>
              <a:buAutoNum type="arabicPeriod"/>
            </a:pPr>
            <a:r>
              <a:rPr lang="ja-JP" altLang="en-US" sz="2400" dirty="0" smtClean="0"/>
              <a:t>刺されたらその場（巣）からすぐ数十メートル離れる</a:t>
            </a:r>
          </a:p>
          <a:p>
            <a:pPr marL="457200" indent="-457200">
              <a:buFont typeface="+mj-lt"/>
              <a:buAutoNum type="arabicPeriod"/>
            </a:pPr>
            <a:r>
              <a:rPr lang="ja-JP" altLang="en-US" sz="2400" dirty="0" smtClean="0"/>
              <a:t>針が残っていれば毒袋をつぶさないようにできればピンセット等でそっと抜く</a:t>
            </a:r>
          </a:p>
          <a:p>
            <a:pPr marL="457200" indent="-457200">
              <a:buFont typeface="+mj-lt"/>
              <a:buAutoNum type="arabicPeriod"/>
            </a:pPr>
            <a:r>
              <a:rPr lang="ja-JP" altLang="en-US" sz="2400" dirty="0" smtClean="0"/>
              <a:t>刺された傷口を流水でよく洗い流す。</a:t>
            </a:r>
            <a:endParaRPr lang="en-US" altLang="ja-JP" sz="2400" dirty="0" smtClean="0"/>
          </a:p>
          <a:p>
            <a:pPr marL="457200" indent="-457200">
              <a:buFont typeface="+mj-lt"/>
              <a:buAutoNum type="arabicPeriod"/>
            </a:pPr>
            <a:r>
              <a:rPr lang="ja-JP" altLang="en-US" sz="2400" dirty="0" smtClean="0"/>
              <a:t>ハチ毒は水に溶けやすいので、傷口から毒液をしぼり出すように傷口周囲を圧迫し流水にさらす</a:t>
            </a:r>
          </a:p>
          <a:p>
            <a:pPr marL="457200" indent="-457200">
              <a:buFont typeface="+mj-lt"/>
              <a:buAutoNum type="arabicPeriod"/>
            </a:pPr>
            <a:r>
              <a:rPr lang="ja-JP" altLang="en-US" sz="2400" dirty="0" smtClean="0"/>
              <a:t>濡れたタオル等で冷やしつつ、できるだけ安静を維持して</a:t>
            </a:r>
            <a:r>
              <a:rPr lang="en-US" altLang="ja-JP" sz="2400" dirty="0" smtClean="0"/>
              <a:t>56</a:t>
            </a:r>
            <a:r>
              <a:rPr lang="ja-JP" altLang="en-US" sz="2400" dirty="0" smtClean="0"/>
              <a:t>ＥＲに（昇圧剤などのアレルギー治療薬あり）</a:t>
            </a:r>
            <a:endParaRPr lang="en-US" altLang="ja-JP" sz="2400" dirty="0" smtClean="0"/>
          </a:p>
          <a:p>
            <a:pPr marL="857250" lvl="1" indent="-457200">
              <a:buFont typeface="Arial" pitchFamily="34" charset="0"/>
              <a:buChar char="•"/>
            </a:pPr>
            <a:r>
              <a:rPr lang="ja-JP" altLang="en-US" sz="2000" dirty="0" smtClean="0"/>
              <a:t>特に２回目以降</a:t>
            </a:r>
            <a:r>
              <a:rPr lang="en-US" altLang="ja-JP" sz="2000" dirty="0" smtClean="0">
                <a:solidFill>
                  <a:srgbClr val="00B050"/>
                </a:solidFill>
              </a:rPr>
              <a:t>[</a:t>
            </a:r>
            <a:r>
              <a:rPr lang="ja-JP" altLang="en-US" sz="2000" dirty="0" smtClean="0">
                <a:solidFill>
                  <a:srgbClr val="00B050"/>
                </a:solidFill>
              </a:rPr>
              <a:t>ハチ刺傷で全身症状出現した既往がある、喘息などアレルギー疾患を有する</a:t>
            </a:r>
            <a:r>
              <a:rPr lang="en-US" altLang="ja-JP" sz="2000" dirty="0" smtClean="0">
                <a:solidFill>
                  <a:srgbClr val="00B050"/>
                </a:solidFill>
              </a:rPr>
              <a:t>]</a:t>
            </a:r>
            <a:r>
              <a:rPr lang="ja-JP" altLang="en-US" sz="2000" dirty="0" smtClean="0"/>
              <a:t>作業者は要注意</a:t>
            </a:r>
            <a:endParaRPr lang="en-US" altLang="ja-JP" sz="2000" dirty="0" smtClean="0"/>
          </a:p>
          <a:p>
            <a:pPr marL="857250" lvl="1" indent="-457200">
              <a:buFont typeface="Arial" pitchFamily="34" charset="0"/>
              <a:buChar char="•"/>
            </a:pPr>
            <a:r>
              <a:rPr lang="ja-JP" altLang="en-US" sz="2000" dirty="0" smtClean="0"/>
              <a:t>ハチ毒抗体検査の有用性は確立されていない</a:t>
            </a:r>
            <a:endParaRPr lang="en-US" altLang="ja-JP" sz="20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ハチの毒袋</a:t>
            </a:r>
            <a:endParaRPr kumimoji="1" lang="ja-JP" altLang="en-US" dirty="0"/>
          </a:p>
        </p:txBody>
      </p:sp>
      <p:pic>
        <p:nvPicPr>
          <p:cNvPr id="137220" name="Picture 4"/>
          <p:cNvPicPr>
            <a:picLocks noChangeAspect="1" noChangeArrowheads="1"/>
          </p:cNvPicPr>
          <p:nvPr/>
        </p:nvPicPr>
        <p:blipFill>
          <a:blip r:embed="rId3" cstate="print"/>
          <a:srcRect/>
          <a:stretch>
            <a:fillRect/>
          </a:stretch>
        </p:blipFill>
        <p:spPr bwMode="auto">
          <a:xfrm>
            <a:off x="4053157" y="1855302"/>
            <a:ext cx="4946827" cy="3589922"/>
          </a:xfrm>
          <a:prstGeom prst="rect">
            <a:avLst/>
          </a:prstGeom>
          <a:noFill/>
          <a:ln w="9525">
            <a:noFill/>
            <a:miter lim="800000"/>
            <a:headEnd/>
            <a:tailEnd/>
          </a:ln>
        </p:spPr>
      </p:pic>
      <p:pic>
        <p:nvPicPr>
          <p:cNvPr id="137218" name="Picture 2" descr="SAH_8425-1.jpg"/>
          <p:cNvPicPr>
            <a:picLocks noChangeAspect="1" noChangeArrowheads="1"/>
          </p:cNvPicPr>
          <p:nvPr/>
        </p:nvPicPr>
        <p:blipFill>
          <a:blip r:embed="rId4" cstate="print"/>
          <a:srcRect/>
          <a:stretch>
            <a:fillRect/>
          </a:stretch>
        </p:blipFill>
        <p:spPr bwMode="auto">
          <a:xfrm>
            <a:off x="107504" y="1839536"/>
            <a:ext cx="4762500" cy="357187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こんなときどうする？</a:t>
            </a:r>
            <a:endParaRPr kumimoji="1" lang="ja-JP" altLang="en-US" dirty="0"/>
          </a:p>
        </p:txBody>
      </p:sp>
      <p:sp>
        <p:nvSpPr>
          <p:cNvPr id="3" name="コンテンツ プレースホルダ 2"/>
          <p:cNvSpPr>
            <a:spLocks noGrp="1"/>
          </p:cNvSpPr>
          <p:nvPr>
            <p:ph idx="1"/>
          </p:nvPr>
        </p:nvSpPr>
        <p:spPr/>
        <p:txBody>
          <a:bodyPr/>
          <a:lstStyle/>
          <a:p>
            <a:pPr>
              <a:buNone/>
            </a:pPr>
            <a:r>
              <a:rPr lang="ja-JP" altLang="en-US" sz="2800" dirty="0" smtClean="0"/>
              <a:t>（１）車の中にハチが入ってきたとき</a:t>
            </a:r>
            <a:br>
              <a:rPr lang="ja-JP" altLang="en-US" sz="2800" dirty="0" smtClean="0"/>
            </a:br>
            <a:r>
              <a:rPr lang="ja-JP" altLang="en-US" sz="2800" dirty="0" smtClean="0"/>
              <a:t>　いきなり人を襲うことは少ないので、あわてないで車を止めるか、徐行したのち明るい側の窓を開けてハチが出て行くのを待つ</a:t>
            </a:r>
            <a:endParaRPr lang="en-US" altLang="ja-JP" sz="2800" dirty="0" smtClean="0"/>
          </a:p>
          <a:p>
            <a:pPr>
              <a:buNone/>
            </a:pPr>
            <a:r>
              <a:rPr lang="ja-JP" altLang="en-US" sz="2800" dirty="0" smtClean="0"/>
              <a:t>（２）建屋の中に入ってきたとき</a:t>
            </a:r>
            <a:br>
              <a:rPr lang="ja-JP" altLang="en-US" sz="2800" dirty="0" smtClean="0"/>
            </a:br>
            <a:r>
              <a:rPr lang="ja-JP" altLang="en-US" sz="2800" dirty="0" smtClean="0"/>
              <a:t>人を襲うことは少ない。落ち着いて刺激しないようにして①窓等を開けられれば開けてハチが出るのを待つか、②殺虫剤を噴射。</a:t>
            </a:r>
            <a:endParaRPr lang="en-US" altLang="ja-JP" sz="2800" dirty="0" smtClean="0"/>
          </a:p>
          <a:p>
            <a:pPr>
              <a:buNone/>
            </a:pPr>
            <a:r>
              <a:rPr lang="ja-JP" altLang="en-US" sz="2800" dirty="0" smtClean="0"/>
              <a:t>（３）宿舎周辺でハチの姿をよくみかけるとき</a:t>
            </a:r>
            <a:br>
              <a:rPr lang="ja-JP" altLang="en-US" sz="2800" dirty="0" smtClean="0"/>
            </a:br>
            <a:r>
              <a:rPr lang="ja-JP" altLang="en-US" sz="2800" dirty="0" smtClean="0"/>
              <a:t>洗濯物などの取り込み時には点検を</a:t>
            </a:r>
            <a:endParaRPr kumimoji="1" lang="ja-JP" alt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害虫対策：ヘビ</a:t>
            </a:r>
            <a:endParaRPr kumimoji="1" lang="ja-JP" altLang="en-US" dirty="0"/>
          </a:p>
        </p:txBody>
      </p:sp>
      <p:sp>
        <p:nvSpPr>
          <p:cNvPr id="3" name="コンテンツ プレースホルダ 2"/>
          <p:cNvSpPr>
            <a:spLocks noGrp="1"/>
          </p:cNvSpPr>
          <p:nvPr>
            <p:ph idx="1"/>
          </p:nvPr>
        </p:nvSpPr>
        <p:spPr>
          <a:xfrm>
            <a:off x="457200" y="1412776"/>
            <a:ext cx="8229600" cy="4525963"/>
          </a:xfrm>
        </p:spPr>
        <p:txBody>
          <a:bodyPr/>
          <a:lstStyle/>
          <a:p>
            <a:pPr>
              <a:buFont typeface="Wingdings" pitchFamily="2" charset="2"/>
              <a:buChar char="Ø"/>
            </a:pPr>
            <a:r>
              <a:rPr lang="ja-JP" altLang="en-US" sz="2800" dirty="0" smtClean="0"/>
              <a:t>マムシ：「褐色地に丸描いて</a:t>
            </a:r>
            <a:r>
              <a:rPr lang="ja-JP" altLang="en-US" sz="2800" dirty="0" err="1" smtClean="0"/>
              <a:t>ちょんの</a:t>
            </a:r>
            <a:r>
              <a:rPr lang="ja-JP" altLang="en-US" sz="2800" dirty="0" smtClean="0"/>
              <a:t>斑点」</a:t>
            </a:r>
            <a:endParaRPr lang="en-US" altLang="ja-JP" sz="2800" dirty="0" smtClean="0"/>
          </a:p>
          <a:p>
            <a:pPr lvl="0">
              <a:buNone/>
            </a:pPr>
            <a:endParaRPr lang="en-US" altLang="ja-JP" sz="2800" dirty="0" smtClean="0"/>
          </a:p>
          <a:p>
            <a:pPr lvl="0">
              <a:buNone/>
            </a:pPr>
            <a:endParaRPr lang="en-US" altLang="ja-JP" sz="2800" dirty="0" smtClean="0"/>
          </a:p>
          <a:p>
            <a:pPr lvl="0">
              <a:buNone/>
            </a:pPr>
            <a:endParaRPr lang="en-US" altLang="ja-JP" sz="2800" dirty="0" smtClean="0"/>
          </a:p>
          <a:p>
            <a:pPr>
              <a:buFont typeface="Wingdings" pitchFamily="2" charset="2"/>
              <a:buChar char="Ø"/>
            </a:pPr>
            <a:r>
              <a:rPr lang="ja-JP" altLang="en-US" sz="2800" dirty="0" smtClean="0"/>
              <a:t>予防対策</a:t>
            </a:r>
            <a:endParaRPr lang="en-US" altLang="ja-JP" sz="2800" dirty="0" smtClean="0"/>
          </a:p>
          <a:p>
            <a:pPr lvl="0"/>
            <a:r>
              <a:rPr lang="ja-JP" altLang="ja-JP" sz="2800" dirty="0" smtClean="0"/>
              <a:t>むやみに藪などに近づかない</a:t>
            </a:r>
            <a:endParaRPr lang="en-US" altLang="ja-JP" sz="2800" dirty="0" smtClean="0"/>
          </a:p>
          <a:p>
            <a:pPr lvl="0"/>
            <a:r>
              <a:rPr lang="ja-JP" altLang="ja-JP" sz="2800" dirty="0" smtClean="0"/>
              <a:t>ブーツや丈夫な生地のゆったりとしたズボン</a:t>
            </a:r>
            <a:endParaRPr lang="en-US" altLang="ja-JP" sz="2800" dirty="0" smtClean="0"/>
          </a:p>
          <a:p>
            <a:pPr lvl="0"/>
            <a:r>
              <a:rPr lang="ja-JP" altLang="en-US" sz="2800" dirty="0" smtClean="0"/>
              <a:t>もし咬まれたら</a:t>
            </a:r>
            <a:r>
              <a:rPr lang="ja-JP" altLang="en-US" sz="2800" u="sng" dirty="0" smtClean="0"/>
              <a:t>安静にして</a:t>
            </a:r>
            <a:r>
              <a:rPr lang="ja-JP" altLang="en-US" sz="2800" dirty="0" smtClean="0"/>
              <a:t>ＥＲへ</a:t>
            </a:r>
            <a:endParaRPr lang="en-US" altLang="ja-JP" sz="2800" dirty="0" smtClean="0"/>
          </a:p>
          <a:p>
            <a:pPr lvl="0"/>
            <a:r>
              <a:rPr lang="ja-JP" altLang="en-US" sz="2800" dirty="0" smtClean="0"/>
              <a:t>５６号ＥＲにはマムシ抗血清あり（但し医学的有用性については定まった見解がない）</a:t>
            </a:r>
            <a:endParaRPr kumimoji="1" lang="ja-JP" altLang="en-US" sz="2800" dirty="0"/>
          </a:p>
        </p:txBody>
      </p:sp>
      <p:sp>
        <p:nvSpPr>
          <p:cNvPr id="7" name="正方形/長方形 6"/>
          <p:cNvSpPr/>
          <p:nvPr/>
        </p:nvSpPr>
        <p:spPr>
          <a:xfrm>
            <a:off x="6372200" y="116632"/>
            <a:ext cx="2634054" cy="369332"/>
          </a:xfrm>
          <a:prstGeom prst="rect">
            <a:avLst/>
          </a:prstGeom>
        </p:spPr>
        <p:txBody>
          <a:bodyPr wrap="none">
            <a:spAutoFit/>
          </a:bodyPr>
          <a:lstStyle/>
          <a:p>
            <a:r>
              <a:rPr lang="en-US" altLang="zh-TW" dirty="0">
                <a:hlinkClick r:id="rId3"/>
              </a:rPr>
              <a:t>(</a:t>
            </a:r>
            <a:r>
              <a:rPr lang="zh-TW" altLang="en-US" dirty="0">
                <a:hlinkClick r:id="rId3"/>
              </a:rPr>
              <a:t>財</a:t>
            </a:r>
            <a:r>
              <a:rPr lang="en-US" altLang="zh-TW" dirty="0">
                <a:hlinkClick r:id="rId3"/>
              </a:rPr>
              <a:t>)</a:t>
            </a:r>
            <a:r>
              <a:rPr lang="zh-TW" altLang="en-US" dirty="0" smtClean="0">
                <a:hlinkClick r:id="rId3"/>
              </a:rPr>
              <a:t>日本蛇族学術研究所</a:t>
            </a:r>
            <a:endParaRPr lang="ja-JP" altLang="en-US" dirty="0"/>
          </a:p>
        </p:txBody>
      </p:sp>
      <p:pic>
        <p:nvPicPr>
          <p:cNvPr id="8" name="Picture 6" descr="マムシ画像１"/>
          <p:cNvPicPr>
            <a:picLocks noChangeAspect="1" noChangeArrowheads="1"/>
          </p:cNvPicPr>
          <p:nvPr/>
        </p:nvPicPr>
        <p:blipFill>
          <a:blip r:embed="rId4" cstate="print"/>
          <a:srcRect/>
          <a:stretch>
            <a:fillRect/>
          </a:stretch>
        </p:blipFill>
        <p:spPr bwMode="auto">
          <a:xfrm>
            <a:off x="2699792" y="1916832"/>
            <a:ext cx="3312368" cy="189021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0" name="Picture 6" descr="マムシ画像１"/>
          <p:cNvPicPr>
            <a:picLocks noChangeAspect="1" noChangeArrowheads="1"/>
          </p:cNvPicPr>
          <p:nvPr/>
        </p:nvPicPr>
        <p:blipFill>
          <a:blip r:embed="rId3" cstate="print"/>
          <a:srcRect/>
          <a:stretch>
            <a:fillRect/>
          </a:stretch>
        </p:blipFill>
        <p:spPr bwMode="auto">
          <a:xfrm>
            <a:off x="899592" y="764704"/>
            <a:ext cx="7392821" cy="55446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9032" name="Picture 8" descr="http://snake-center.com/library/venomous/PA220011.jpg"/>
          <p:cNvPicPr>
            <a:picLocks noChangeAspect="1" noChangeArrowheads="1"/>
          </p:cNvPicPr>
          <p:nvPr/>
        </p:nvPicPr>
        <p:blipFill>
          <a:blip r:embed="rId4" cstate="print"/>
          <a:srcRect/>
          <a:stretch>
            <a:fillRect/>
          </a:stretch>
        </p:blipFill>
        <p:spPr bwMode="auto">
          <a:xfrm>
            <a:off x="5436096" y="4005064"/>
            <a:ext cx="3519469" cy="26513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正方形/長方形 8"/>
          <p:cNvSpPr/>
          <p:nvPr/>
        </p:nvSpPr>
        <p:spPr>
          <a:xfrm>
            <a:off x="6372200" y="116632"/>
            <a:ext cx="2634054" cy="369332"/>
          </a:xfrm>
          <a:prstGeom prst="rect">
            <a:avLst/>
          </a:prstGeom>
        </p:spPr>
        <p:txBody>
          <a:bodyPr wrap="none">
            <a:spAutoFit/>
          </a:bodyPr>
          <a:lstStyle/>
          <a:p>
            <a:r>
              <a:rPr lang="en-US" altLang="zh-TW" dirty="0">
                <a:hlinkClick r:id="rId5"/>
              </a:rPr>
              <a:t>(</a:t>
            </a:r>
            <a:r>
              <a:rPr lang="zh-TW" altLang="en-US" dirty="0">
                <a:hlinkClick r:id="rId5"/>
              </a:rPr>
              <a:t>財</a:t>
            </a:r>
            <a:r>
              <a:rPr lang="en-US" altLang="zh-TW" dirty="0">
                <a:hlinkClick r:id="rId5"/>
              </a:rPr>
              <a:t>)</a:t>
            </a:r>
            <a:r>
              <a:rPr lang="zh-TW" altLang="en-US" dirty="0" smtClean="0">
                <a:hlinkClick r:id="rId5"/>
              </a:rPr>
              <a:t>日本蛇族学術研究所</a:t>
            </a:r>
            <a:endParaRPr lang="ja-JP" altLang="en-US" dirty="0"/>
          </a:p>
        </p:txBody>
      </p:sp>
      <p:sp>
        <p:nvSpPr>
          <p:cNvPr id="10" name="角丸四角形吹き出し 9"/>
          <p:cNvSpPr/>
          <p:nvPr/>
        </p:nvSpPr>
        <p:spPr>
          <a:xfrm>
            <a:off x="7236296" y="3501008"/>
            <a:ext cx="1728192" cy="576064"/>
          </a:xfrm>
          <a:prstGeom prst="wedgeRoundRectCallout">
            <a:avLst>
              <a:gd name="adj1" fmla="val -41870"/>
              <a:gd name="adj2" fmla="val 2633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ヤマカガシ</a:t>
            </a:r>
            <a:endParaRPr kumimoji="1" lang="ja-JP" altLang="en-US" dirty="0"/>
          </a:p>
        </p:txBody>
      </p:sp>
      <p:sp>
        <p:nvSpPr>
          <p:cNvPr id="11" name="角丸四角形吹き出し 10"/>
          <p:cNvSpPr/>
          <p:nvPr/>
        </p:nvSpPr>
        <p:spPr>
          <a:xfrm>
            <a:off x="4355976" y="2204864"/>
            <a:ext cx="1728192" cy="576064"/>
          </a:xfrm>
          <a:prstGeom prst="wedgeRoundRectCallout">
            <a:avLst>
              <a:gd name="adj1" fmla="val -41870"/>
              <a:gd name="adj2" fmla="val 2633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マムシ</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害虫対策：ネズミ</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Ø"/>
            </a:pPr>
            <a:r>
              <a:rPr kumimoji="1" lang="ja-JP" altLang="en-US" dirty="0" smtClean="0"/>
              <a:t>ネズミによる衛生上の問題</a:t>
            </a:r>
            <a:endParaRPr kumimoji="1" lang="en-US" altLang="ja-JP" dirty="0" smtClean="0"/>
          </a:p>
          <a:p>
            <a:r>
              <a:rPr lang="ja-JP" altLang="en-US" dirty="0" smtClean="0"/>
              <a:t>排泄物中の菌が食中毒の原因に</a:t>
            </a:r>
          </a:p>
          <a:p>
            <a:r>
              <a:rPr lang="ja-JP" altLang="en-US" dirty="0" smtClean="0"/>
              <a:t>ネズミに寄生するイエダニに刺され痒み</a:t>
            </a:r>
            <a:endParaRPr lang="en-US" altLang="ja-JP" dirty="0" smtClean="0"/>
          </a:p>
          <a:p>
            <a:endParaRPr kumimoji="1" lang="en-US" altLang="ja-JP" dirty="0" smtClean="0"/>
          </a:p>
          <a:p>
            <a:pPr>
              <a:buFont typeface="Wingdings" pitchFamily="2" charset="2"/>
              <a:buChar char="Ø"/>
            </a:pPr>
            <a:r>
              <a:rPr lang="ja-JP" altLang="en-US" dirty="0" smtClean="0"/>
              <a:t>対策</a:t>
            </a:r>
            <a:endParaRPr lang="en-US" altLang="ja-JP" dirty="0" smtClean="0"/>
          </a:p>
          <a:p>
            <a:r>
              <a:rPr lang="ja-JP" altLang="en-US" dirty="0" smtClean="0"/>
              <a:t>基本はネズミ駆除</a:t>
            </a:r>
            <a:endParaRPr lang="en-US" altLang="ja-JP" dirty="0" smtClean="0"/>
          </a:p>
          <a:p>
            <a:r>
              <a:rPr lang="ja-JP" altLang="en-US" dirty="0" smtClean="0"/>
              <a:t>弁当などは梱包して害虫が入らないように</a:t>
            </a:r>
            <a:endParaRPr lang="en-US" altLang="ja-JP" dirty="0" smtClean="0"/>
          </a:p>
          <a:p>
            <a:r>
              <a:rPr lang="ja-JP" altLang="en-US" dirty="0" smtClean="0"/>
              <a:t>生ゴミの管理</a:t>
            </a:r>
            <a:endParaRPr lang="en-US" altLang="ja-JP" dirty="0" smtClean="0"/>
          </a:p>
          <a:p>
            <a:endParaRPr lang="en-US" altLang="ja-JP" dirty="0" smtClean="0"/>
          </a:p>
          <a:p>
            <a:endParaRPr kumimoji="1" lang="ja-JP" altLang="en-US" dirty="0"/>
          </a:p>
        </p:txBody>
      </p:sp>
      <p:pic>
        <p:nvPicPr>
          <p:cNvPr id="105478" name="Picture 6" descr="ハツカネズミの写真"/>
          <p:cNvPicPr>
            <a:picLocks noChangeAspect="1" noChangeArrowheads="1"/>
          </p:cNvPicPr>
          <p:nvPr/>
        </p:nvPicPr>
        <p:blipFill>
          <a:blip r:embed="rId3" cstate="print"/>
          <a:srcRect/>
          <a:stretch>
            <a:fillRect/>
          </a:stretch>
        </p:blipFill>
        <p:spPr bwMode="auto">
          <a:xfrm>
            <a:off x="7236296" y="260648"/>
            <a:ext cx="1695450" cy="169545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ご安全に！</a:t>
            </a:r>
            <a:endParaRPr kumimoji="1" lang="ja-JP" altLang="en-US" dirty="0"/>
          </a:p>
        </p:txBody>
      </p:sp>
      <p:sp>
        <p:nvSpPr>
          <p:cNvPr id="3" name="コンテンツ プレースホルダ 2"/>
          <p:cNvSpPr>
            <a:spLocks noGrp="1"/>
          </p:cNvSpPr>
          <p:nvPr>
            <p:ph idx="1"/>
          </p:nvPr>
        </p:nvSpPr>
        <p:spPr>
          <a:xfrm>
            <a:off x="457200" y="1412776"/>
            <a:ext cx="8363272" cy="4525963"/>
          </a:xfrm>
        </p:spPr>
        <p:txBody>
          <a:bodyPr/>
          <a:lstStyle/>
          <a:p>
            <a:pPr>
              <a:buFont typeface="Wingdings" pitchFamily="2" charset="2"/>
              <a:buChar char="u"/>
            </a:pPr>
            <a:r>
              <a:rPr lang="ja-JP" altLang="en-US" sz="2800" dirty="0" smtClean="0"/>
              <a:t>昨</a:t>
            </a:r>
            <a:r>
              <a:rPr lang="ja-JP" altLang="ja-JP" sz="2800" dirty="0" smtClean="0"/>
              <a:t>夏は記録的な酷暑</a:t>
            </a:r>
            <a:r>
              <a:rPr lang="ja-JP" altLang="en-US" sz="2800" dirty="0" smtClean="0"/>
              <a:t>も初年度と比べ</a:t>
            </a:r>
            <a:r>
              <a:rPr lang="ja-JP" altLang="ja-JP" sz="2800" dirty="0" smtClean="0"/>
              <a:t>熱中症</a:t>
            </a:r>
            <a:r>
              <a:rPr lang="ja-JP" altLang="en-US" sz="2800" dirty="0" smtClean="0"/>
              <a:t>発生は</a:t>
            </a:r>
            <a:r>
              <a:rPr lang="ja-JP" altLang="ja-JP" sz="2800" dirty="0" smtClean="0"/>
              <a:t>著しく低減</a:t>
            </a:r>
            <a:endParaRPr lang="en-US" altLang="ja-JP" sz="2800" dirty="0" smtClean="0"/>
          </a:p>
          <a:p>
            <a:pPr>
              <a:buFont typeface="Wingdings" pitchFamily="2" charset="2"/>
              <a:buChar char="u"/>
            </a:pPr>
            <a:r>
              <a:rPr lang="ja-JP" altLang="ja-JP" sz="2800" dirty="0" smtClean="0"/>
              <a:t>厳しい復旧作業を乗り越えてきた全ての関係企業の現場の経験が、今年度の予防対策に活かされた誇るべき結果</a:t>
            </a:r>
            <a:endParaRPr lang="en-US" altLang="ja-JP" sz="2800" dirty="0" smtClean="0"/>
          </a:p>
          <a:p>
            <a:pPr>
              <a:buFont typeface="Wingdings" pitchFamily="2" charset="2"/>
              <a:buChar char="u"/>
            </a:pPr>
            <a:r>
              <a:rPr lang="ja-JP" altLang="en-US" sz="2800" dirty="0" smtClean="0"/>
              <a:t>この結果を支えたのは各社の</a:t>
            </a:r>
            <a:r>
              <a:rPr lang="ja-JP" altLang="ja-JP" sz="2800" dirty="0" smtClean="0"/>
              <a:t>組織的な健康管理対策</a:t>
            </a:r>
            <a:endParaRPr lang="en-US" altLang="ja-JP" sz="2800" dirty="0" smtClean="0"/>
          </a:p>
          <a:p>
            <a:pPr>
              <a:buFont typeface="Wingdings" pitchFamily="2" charset="2"/>
              <a:buChar char="u"/>
            </a:pPr>
            <a:r>
              <a:rPr lang="en-US" altLang="ja-JP" sz="2800" dirty="0" smtClean="0"/>
              <a:t>3</a:t>
            </a:r>
            <a:r>
              <a:rPr lang="ja-JP" altLang="en-US" sz="2800" dirty="0" smtClean="0"/>
              <a:t>季目の夏、福一の経験とそれ元に開発されたアクションチェックリストを有効利用して、来る夏</a:t>
            </a:r>
            <a:r>
              <a:rPr lang="ja-JP" altLang="ja-JP" sz="2800" dirty="0" smtClean="0"/>
              <a:t>を健康に</a:t>
            </a:r>
            <a:r>
              <a:rPr lang="ja-JP" altLang="en-US" sz="2800" dirty="0" smtClean="0"/>
              <a:t>安全に</a:t>
            </a:r>
            <a:r>
              <a:rPr lang="ja-JP" altLang="ja-JP" sz="2800" dirty="0" smtClean="0"/>
              <a:t>乗り切って参りましょう</a:t>
            </a:r>
            <a:r>
              <a:rPr lang="ja-JP" altLang="en-US" sz="2800" dirty="0" smtClean="0"/>
              <a:t>！</a:t>
            </a:r>
            <a:endParaRPr lang="ja-JP" altLang="ja-JP" sz="2800" dirty="0" smtClean="0"/>
          </a:p>
          <a:p>
            <a:endParaRPr kumimoji="1" lang="ja-JP"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情報源</a:t>
            </a:r>
            <a:endParaRPr kumimoji="1" lang="ja-JP" altLang="en-US" dirty="0"/>
          </a:p>
        </p:txBody>
      </p:sp>
      <p:sp>
        <p:nvSpPr>
          <p:cNvPr id="3" name="コンテンツ プレースホルダ 2"/>
          <p:cNvSpPr>
            <a:spLocks noGrp="1"/>
          </p:cNvSpPr>
          <p:nvPr>
            <p:ph idx="1"/>
          </p:nvPr>
        </p:nvSpPr>
        <p:spPr>
          <a:xfrm>
            <a:off x="457200" y="1351309"/>
            <a:ext cx="8003232" cy="4525963"/>
          </a:xfrm>
        </p:spPr>
        <p:txBody>
          <a:bodyPr/>
          <a:lstStyle/>
          <a:p>
            <a:r>
              <a:rPr lang="ja-JP" altLang="en-US" dirty="0" smtClean="0">
                <a:latin typeface="+mn-ea"/>
              </a:rPr>
              <a:t>環境省「</a:t>
            </a:r>
            <a:r>
              <a:rPr lang="zh-TW" altLang="en-US" dirty="0" smtClean="0">
                <a:latin typeface="ＭＳ Ｐゴシック" pitchFamily="50" charset="-128"/>
                <a:ea typeface="ＭＳ Ｐゴシック" pitchFamily="50" charset="-128"/>
              </a:rPr>
              <a:t>環境省熱中症情報</a:t>
            </a:r>
            <a:r>
              <a:rPr lang="ja-JP" altLang="en-US" dirty="0" smtClean="0">
                <a:latin typeface="+mn-ea"/>
              </a:rPr>
              <a:t>」</a:t>
            </a:r>
            <a:r>
              <a:rPr lang="en-US" altLang="ja-JP" sz="1800" dirty="0" smtClean="0">
                <a:latin typeface="+mn-ea"/>
                <a:hlinkClick r:id="rId3"/>
              </a:rPr>
              <a:t>http://www.env.go.jp/chemi/heat_stroke/</a:t>
            </a:r>
            <a:endParaRPr lang="en-US" altLang="ja-JP" sz="2000" dirty="0" smtClean="0">
              <a:latin typeface="+mn-ea"/>
            </a:endParaRPr>
          </a:p>
          <a:p>
            <a:r>
              <a:rPr lang="ja-JP" altLang="en-US" dirty="0" smtClean="0">
                <a:latin typeface="+mn-ea"/>
              </a:rPr>
              <a:t>厚生労働省「</a:t>
            </a:r>
            <a:r>
              <a:rPr lang="zh-TW" altLang="en-US" dirty="0" smtClean="0">
                <a:latin typeface="ＭＳ Ｐゴシック" pitchFamily="50" charset="-128"/>
                <a:ea typeface="ＭＳ Ｐゴシック" pitchFamily="50" charset="-128"/>
              </a:rPr>
              <a:t>熱中症関連情報</a:t>
            </a:r>
            <a:r>
              <a:rPr lang="ja-JP" altLang="en-US" dirty="0" smtClean="0">
                <a:latin typeface="+mn-ea"/>
              </a:rPr>
              <a:t>」</a:t>
            </a:r>
            <a:r>
              <a:rPr lang="en-US" altLang="ja-JP" sz="1600" dirty="0" smtClean="0">
                <a:latin typeface="+mn-ea"/>
                <a:hlinkClick r:id="rId4"/>
              </a:rPr>
              <a:t>http://www.mhlw.go.jp/seisakunitsuite/bunya/kenkou_iryou/kenkou/nettyuu/index.html</a:t>
            </a:r>
            <a:endParaRPr lang="en-US" altLang="ja-JP" sz="1600" dirty="0" smtClean="0">
              <a:latin typeface="+mn-ea"/>
            </a:endParaRPr>
          </a:p>
          <a:p>
            <a:r>
              <a:rPr lang="ja-JP" altLang="en-US" dirty="0" smtClean="0">
                <a:latin typeface="+mn-ea"/>
              </a:rPr>
              <a:t>林災防「蜂に注意」</a:t>
            </a:r>
            <a:br>
              <a:rPr lang="ja-JP" altLang="en-US" dirty="0" smtClean="0">
                <a:latin typeface="+mn-ea"/>
              </a:rPr>
            </a:br>
            <a:r>
              <a:rPr lang="en-US" altLang="ja-JP" sz="1600" dirty="0" smtClean="0">
                <a:latin typeface="+mn-ea"/>
                <a:hlinkClick r:id="rId5"/>
              </a:rPr>
              <a:t>http://www.rinsaibou.or.jp</a:t>
            </a:r>
            <a:endParaRPr lang="en-US" altLang="ja-JP" dirty="0" smtClean="0">
              <a:latin typeface="+mn-ea"/>
            </a:endParaRPr>
          </a:p>
          <a:p>
            <a:r>
              <a:rPr lang="ja-JP" altLang="en-US" dirty="0" smtClean="0">
                <a:latin typeface="+mn-ea"/>
              </a:rPr>
              <a:t>林災防「パンフレット」 </a:t>
            </a:r>
            <a:r>
              <a:rPr lang="en-US" altLang="ja-JP" dirty="0" smtClean="0">
                <a:latin typeface="+mn-ea"/>
              </a:rPr>
              <a:t/>
            </a:r>
            <a:br>
              <a:rPr lang="en-US" altLang="ja-JP" dirty="0" smtClean="0">
                <a:latin typeface="+mn-ea"/>
              </a:rPr>
            </a:br>
            <a:r>
              <a:rPr lang="en-US" altLang="ja-JP" sz="1800" dirty="0" smtClean="0">
                <a:latin typeface="+mn-ea"/>
                <a:hlinkClick r:id="rId6"/>
              </a:rPr>
              <a:t>http://www.rinsaibou.or.jp/cont02/items16/pdf/20hachi_reaf.pdf</a:t>
            </a:r>
            <a:endParaRPr lang="en-US" altLang="ja-JP" sz="2000" dirty="0" smtClean="0">
              <a:latin typeface="+mn-ea"/>
            </a:endParaRPr>
          </a:p>
          <a:p>
            <a:r>
              <a:rPr lang="ja-JP" altLang="en-US" dirty="0" smtClean="0">
                <a:latin typeface="+mn-ea"/>
              </a:rPr>
              <a:t>林野庁「蜂刺され災害を防ごう」</a:t>
            </a:r>
            <a:br>
              <a:rPr lang="ja-JP" altLang="en-US" dirty="0" smtClean="0">
                <a:latin typeface="+mn-ea"/>
              </a:rPr>
            </a:br>
            <a:r>
              <a:rPr lang="en-US" altLang="ja-JP" sz="1800" dirty="0" smtClean="0">
                <a:latin typeface="+mn-ea"/>
                <a:hlinkClick r:id="rId7"/>
              </a:rPr>
              <a:t>http://www.rinya.maff.go.jp/j/routai/anzen/yonn.html</a:t>
            </a:r>
            <a:endParaRPr lang="en-US" altLang="ja-JP" sz="2000" dirty="0" smtClean="0">
              <a:latin typeface="+mn-ea"/>
            </a:endParaRPr>
          </a:p>
          <a:p>
            <a:r>
              <a:rPr lang="en-US" altLang="zh-TW" dirty="0" smtClean="0">
                <a:latin typeface="ＭＳ Ｐゴシック" pitchFamily="50" charset="-128"/>
                <a:ea typeface="ＭＳ Ｐゴシック" pitchFamily="50" charset="-128"/>
              </a:rPr>
              <a:t>(</a:t>
            </a:r>
            <a:r>
              <a:rPr lang="zh-TW" altLang="en-US" dirty="0" smtClean="0">
                <a:latin typeface="ＭＳ Ｐゴシック" pitchFamily="50" charset="-128"/>
                <a:ea typeface="ＭＳ Ｐゴシック" pitchFamily="50" charset="-128"/>
              </a:rPr>
              <a:t>財</a:t>
            </a:r>
            <a:r>
              <a:rPr lang="en-US" altLang="zh-TW" dirty="0" smtClean="0">
                <a:latin typeface="ＭＳ Ｐゴシック" pitchFamily="50" charset="-128"/>
                <a:ea typeface="ＭＳ Ｐゴシック" pitchFamily="50" charset="-128"/>
              </a:rPr>
              <a:t>)</a:t>
            </a:r>
            <a:r>
              <a:rPr lang="zh-TW" altLang="en-US" dirty="0" smtClean="0">
                <a:latin typeface="ＭＳ Ｐゴシック" pitchFamily="50" charset="-128"/>
                <a:ea typeface="ＭＳ Ｐゴシック" pitchFamily="50" charset="-128"/>
              </a:rPr>
              <a:t>日本蛇族学術研究所</a:t>
            </a:r>
            <a:r>
              <a:rPr lang="en-US" altLang="ja-JP" sz="1800" dirty="0" smtClean="0">
                <a:latin typeface="+mn-ea"/>
                <a:hlinkClick r:id="rId8"/>
              </a:rPr>
              <a:t>http://www.sunfield.ne.jp/~snake-c/</a:t>
            </a:r>
            <a:endParaRPr lang="en-US" altLang="ja-JP" sz="2000" dirty="0" smtClean="0">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r>
              <a:rPr lang="ja-JP" altLang="en-US" smtClean="0"/>
              <a:t>熱中症の症状</a:t>
            </a:r>
          </a:p>
        </p:txBody>
      </p:sp>
      <p:sp>
        <p:nvSpPr>
          <p:cNvPr id="6147" name="コンテンツ プレースホルダ 2"/>
          <p:cNvSpPr>
            <a:spLocks noGrp="1"/>
          </p:cNvSpPr>
          <p:nvPr>
            <p:ph sz="half" idx="1"/>
          </p:nvPr>
        </p:nvSpPr>
        <p:spPr>
          <a:xfrm>
            <a:off x="179388" y="2060848"/>
            <a:ext cx="3384500" cy="4065315"/>
          </a:xfrm>
        </p:spPr>
        <p:txBody>
          <a:bodyPr/>
          <a:lstStyle/>
          <a:p>
            <a:pPr eaLnBrk="1" hangingPunct="1"/>
            <a:r>
              <a:rPr lang="ja-JP" altLang="en-US" dirty="0" smtClean="0">
                <a:latin typeface="+mn-ea"/>
              </a:rPr>
              <a:t>症状によって</a:t>
            </a:r>
            <a:r>
              <a:rPr lang="en-US" altLang="ja-JP" dirty="0" smtClean="0">
                <a:latin typeface="+mn-ea"/>
              </a:rPr>
              <a:t>Ⅰ</a:t>
            </a:r>
            <a:r>
              <a:rPr lang="ja-JP" altLang="en-US" dirty="0" smtClean="0">
                <a:latin typeface="+mn-ea"/>
              </a:rPr>
              <a:t>度から</a:t>
            </a:r>
            <a:r>
              <a:rPr lang="en-US" altLang="ja-JP" dirty="0" smtClean="0">
                <a:latin typeface="+mn-ea"/>
              </a:rPr>
              <a:t>Ⅲ</a:t>
            </a:r>
            <a:r>
              <a:rPr lang="ja-JP" altLang="en-US" dirty="0" smtClean="0">
                <a:latin typeface="+mn-ea"/>
              </a:rPr>
              <a:t>度に分類</a:t>
            </a:r>
            <a:endParaRPr lang="en-US" altLang="ja-JP" dirty="0" smtClean="0">
              <a:latin typeface="+mn-ea"/>
            </a:endParaRPr>
          </a:p>
          <a:p>
            <a:pPr eaLnBrk="1" hangingPunct="1"/>
            <a:endParaRPr lang="en-US" altLang="ja-JP" dirty="0" smtClean="0">
              <a:latin typeface="+mn-ea"/>
            </a:endParaRPr>
          </a:p>
          <a:p>
            <a:pPr eaLnBrk="1" hangingPunct="1"/>
            <a:r>
              <a:rPr lang="en-US" altLang="ja-JP" dirty="0" smtClean="0">
                <a:latin typeface="+mn-ea"/>
              </a:rPr>
              <a:t>Ⅲ</a:t>
            </a:r>
            <a:r>
              <a:rPr lang="ja-JP" altLang="en-US" dirty="0" smtClean="0">
                <a:latin typeface="+mn-ea"/>
              </a:rPr>
              <a:t>度になると</a:t>
            </a:r>
            <a:r>
              <a:rPr lang="ja-JP" altLang="en-US" b="1" dirty="0" smtClean="0">
                <a:solidFill>
                  <a:srgbClr val="FF0000"/>
                </a:solidFill>
                <a:latin typeface="+mn-ea"/>
              </a:rPr>
              <a:t>命にかかわる</a:t>
            </a:r>
            <a:r>
              <a:rPr lang="ja-JP" altLang="en-US" sz="2400" dirty="0" smtClean="0">
                <a:latin typeface="+mn-ea"/>
              </a:rPr>
              <a:t>（毎年数十人が労災死亡）</a:t>
            </a:r>
            <a:endParaRPr lang="en-US" altLang="ja-JP" dirty="0" smtClean="0">
              <a:latin typeface="+mn-ea"/>
            </a:endParaRPr>
          </a:p>
          <a:p>
            <a:pPr eaLnBrk="1" hangingPunct="1"/>
            <a:endParaRPr lang="en-US" altLang="ja-JP" dirty="0" smtClean="0">
              <a:latin typeface="+mn-ea"/>
            </a:endParaRPr>
          </a:p>
          <a:p>
            <a:pPr eaLnBrk="1" hangingPunct="1"/>
            <a:r>
              <a:rPr lang="ja-JP" altLang="en-US" dirty="0" smtClean="0">
                <a:latin typeface="+mn-ea"/>
              </a:rPr>
              <a:t>意識が突然なくなることも</a:t>
            </a:r>
          </a:p>
        </p:txBody>
      </p:sp>
      <p:pic>
        <p:nvPicPr>
          <p:cNvPr id="6148" name="Picture 2"/>
          <p:cNvPicPr>
            <a:picLocks noGrp="1" noChangeAspect="1" noChangeArrowheads="1"/>
          </p:cNvPicPr>
          <p:nvPr>
            <p:ph sz="half" idx="2"/>
          </p:nvPr>
        </p:nvPicPr>
        <p:blipFill>
          <a:blip r:embed="rId3" cstate="print"/>
          <a:srcRect/>
          <a:stretch>
            <a:fillRect/>
          </a:stretch>
        </p:blipFill>
        <p:spPr>
          <a:xfrm>
            <a:off x="3540125" y="2060575"/>
            <a:ext cx="5603875" cy="4032250"/>
          </a:xfrm>
          <a:noFill/>
        </p:spPr>
      </p:pic>
      <p:pic>
        <p:nvPicPr>
          <p:cNvPr id="6149" name="Picture 3"/>
          <p:cNvPicPr>
            <a:picLocks noChangeAspect="1" noChangeArrowheads="1"/>
          </p:cNvPicPr>
          <p:nvPr/>
        </p:nvPicPr>
        <p:blipFill>
          <a:blip r:embed="rId4" cstate="print"/>
          <a:srcRect/>
          <a:stretch>
            <a:fillRect/>
          </a:stretch>
        </p:blipFill>
        <p:spPr bwMode="auto">
          <a:xfrm>
            <a:off x="6781800" y="0"/>
            <a:ext cx="2362200"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274638"/>
            <a:ext cx="8229600" cy="706437"/>
          </a:xfrm>
        </p:spPr>
        <p:txBody>
          <a:bodyPr/>
          <a:lstStyle/>
          <a:p>
            <a:pPr eaLnBrk="1" hangingPunct="1"/>
            <a:r>
              <a:rPr lang="ja-JP" altLang="en-US" smtClean="0"/>
              <a:t>熱中症の基本的な予防策</a:t>
            </a:r>
          </a:p>
        </p:txBody>
      </p:sp>
      <p:sp>
        <p:nvSpPr>
          <p:cNvPr id="6" name="コンテンツ プレースホルダ 5"/>
          <p:cNvSpPr>
            <a:spLocks noGrp="1"/>
          </p:cNvSpPr>
          <p:nvPr>
            <p:ph sz="half" idx="1"/>
          </p:nvPr>
        </p:nvSpPr>
        <p:spPr>
          <a:xfrm>
            <a:off x="611561" y="1052513"/>
            <a:ext cx="8208912" cy="1439862"/>
          </a:xfrm>
          <a:solidFill>
            <a:schemeClr val="accent6">
              <a:lumMod val="20000"/>
              <a:lumOff val="80000"/>
            </a:schemeClr>
          </a:solidFill>
        </p:spPr>
        <p:txBody>
          <a:bodyPr/>
          <a:lstStyle/>
          <a:p>
            <a:pPr eaLnBrk="1" hangingPunct="1">
              <a:defRPr/>
            </a:pPr>
            <a:r>
              <a:rPr lang="ja-JP" altLang="en-US" sz="3600" dirty="0" smtClean="0"/>
              <a:t>熱中症は、</a:t>
            </a:r>
            <a:r>
              <a:rPr lang="ja-JP" altLang="en-US" sz="3600" u="sng" dirty="0" smtClean="0"/>
              <a:t>予防可能</a:t>
            </a:r>
            <a:r>
              <a:rPr lang="ja-JP" altLang="en-US" sz="3600" dirty="0" smtClean="0"/>
              <a:t>な病気です。</a:t>
            </a:r>
            <a:endParaRPr lang="en-US" altLang="ja-JP" sz="3600" dirty="0" smtClean="0"/>
          </a:p>
          <a:p>
            <a:pPr eaLnBrk="1" hangingPunct="1">
              <a:defRPr/>
            </a:pPr>
            <a:r>
              <a:rPr lang="ja-JP" altLang="en-US" sz="3600" dirty="0" smtClean="0"/>
              <a:t>適切な応急措置で、</a:t>
            </a:r>
            <a:r>
              <a:rPr lang="ja-JP" altLang="en-US" sz="3600" u="sng" dirty="0" smtClean="0"/>
              <a:t>救命が可能</a:t>
            </a:r>
            <a:r>
              <a:rPr lang="ja-JP" altLang="en-US" sz="3600" dirty="0" smtClean="0"/>
              <a:t>です。</a:t>
            </a:r>
            <a:endParaRPr lang="ja-JP" altLang="en-US" sz="3600" dirty="0"/>
          </a:p>
        </p:txBody>
      </p:sp>
      <p:sp>
        <p:nvSpPr>
          <p:cNvPr id="7" name="コンテンツ プレースホルダ 6"/>
          <p:cNvSpPr>
            <a:spLocks noGrp="1"/>
          </p:cNvSpPr>
          <p:nvPr>
            <p:ph sz="half" idx="2"/>
          </p:nvPr>
        </p:nvSpPr>
        <p:spPr>
          <a:xfrm>
            <a:off x="611560" y="2708920"/>
            <a:ext cx="3816673" cy="3240360"/>
          </a:xfrm>
          <a:solidFill>
            <a:schemeClr val="accent5">
              <a:lumMod val="20000"/>
              <a:lumOff val="80000"/>
            </a:schemeClr>
          </a:solidFill>
        </p:spPr>
        <p:txBody>
          <a:bodyPr/>
          <a:lstStyle/>
          <a:p>
            <a:pPr algn="ctr" eaLnBrk="1" hangingPunct="1">
              <a:buNone/>
              <a:defRPr/>
            </a:pPr>
            <a:r>
              <a:rPr lang="ja-JP" altLang="en-US" sz="2000" dirty="0" smtClean="0"/>
              <a:t>作業員個人がすること</a:t>
            </a:r>
            <a:endParaRPr lang="en-US" altLang="ja-JP" sz="2000" dirty="0" smtClean="0"/>
          </a:p>
          <a:p>
            <a:pPr marL="514350" indent="-514350" eaLnBrk="1" hangingPunct="1">
              <a:buFont typeface="+mj-lt"/>
              <a:buAutoNum type="arabicPeriod"/>
              <a:defRPr/>
            </a:pPr>
            <a:r>
              <a:rPr lang="ja-JP" altLang="en-US" sz="2000" dirty="0" smtClean="0">
                <a:latin typeface="+mn-ea"/>
              </a:rPr>
              <a:t>糖尿病等の持病の管理</a:t>
            </a:r>
            <a:endParaRPr lang="en-US" altLang="ja-JP" sz="2000" dirty="0" smtClean="0">
              <a:latin typeface="+mn-ea"/>
            </a:endParaRPr>
          </a:p>
          <a:p>
            <a:pPr marL="514350" indent="-514350" eaLnBrk="1" hangingPunct="1">
              <a:buFont typeface="+mj-lt"/>
              <a:buAutoNum type="arabicPeriod"/>
              <a:defRPr/>
            </a:pPr>
            <a:r>
              <a:rPr lang="ja-JP" altLang="en-US" sz="2000" dirty="0" smtClean="0">
                <a:latin typeface="+mn-ea"/>
              </a:rPr>
              <a:t>日々のセルフチェック、飲酒等も含めた生活習慣管理</a:t>
            </a:r>
          </a:p>
          <a:p>
            <a:pPr marL="514350" indent="-514350" eaLnBrk="1" hangingPunct="1">
              <a:buFont typeface="+mj-lt"/>
              <a:buAutoNum type="arabicPeriod"/>
              <a:defRPr/>
            </a:pPr>
            <a:r>
              <a:rPr lang="ja-JP" altLang="en-US" sz="2000" dirty="0" smtClean="0">
                <a:latin typeface="+mn-ea"/>
              </a:rPr>
              <a:t>作業手順遵守</a:t>
            </a:r>
            <a:endParaRPr lang="en-US" altLang="ja-JP" sz="2000" dirty="0" smtClean="0">
              <a:latin typeface="+mn-ea"/>
            </a:endParaRPr>
          </a:p>
          <a:p>
            <a:pPr marL="514350" indent="-514350" eaLnBrk="1" hangingPunct="1">
              <a:buFont typeface="+mj-lt"/>
              <a:buAutoNum type="arabicPeriod"/>
              <a:defRPr/>
            </a:pPr>
            <a:r>
              <a:rPr lang="ja-JP" altLang="en-US" sz="2000" dirty="0" smtClean="0">
                <a:latin typeface="+mn-ea"/>
              </a:rPr>
              <a:t>適切な休憩</a:t>
            </a:r>
          </a:p>
          <a:p>
            <a:pPr marL="514350" indent="-514350" eaLnBrk="1" hangingPunct="1">
              <a:buFont typeface="+mj-lt"/>
              <a:buAutoNum type="arabicPeriod"/>
              <a:defRPr/>
            </a:pPr>
            <a:r>
              <a:rPr lang="ja-JP" altLang="en-US" sz="2000" dirty="0" smtClean="0">
                <a:latin typeface="+mn-ea"/>
              </a:rPr>
              <a:t>飲水と塩分摂取</a:t>
            </a:r>
            <a:endParaRPr lang="en-US" altLang="ja-JP" sz="2000" dirty="0" smtClean="0">
              <a:latin typeface="+mn-ea"/>
            </a:endParaRPr>
          </a:p>
          <a:p>
            <a:pPr marL="514350" indent="-514350" eaLnBrk="1" hangingPunct="1">
              <a:buFont typeface="+mj-lt"/>
              <a:buAutoNum type="arabicPeriod"/>
              <a:defRPr/>
            </a:pPr>
            <a:r>
              <a:rPr lang="ja-JP" altLang="en-US" sz="2000" dirty="0" smtClean="0">
                <a:latin typeface="+mn-ea"/>
              </a:rPr>
              <a:t>クールベストの着用</a:t>
            </a:r>
            <a:endParaRPr lang="en-US" altLang="ja-JP" sz="2000" dirty="0" smtClean="0">
              <a:latin typeface="+mn-ea"/>
            </a:endParaRPr>
          </a:p>
        </p:txBody>
      </p:sp>
      <p:sp>
        <p:nvSpPr>
          <p:cNvPr id="8" name="コンテンツ プレースホルダ 6"/>
          <p:cNvSpPr txBox="1">
            <a:spLocks/>
          </p:cNvSpPr>
          <p:nvPr/>
        </p:nvSpPr>
        <p:spPr bwMode="auto">
          <a:xfrm>
            <a:off x="5004246" y="2709564"/>
            <a:ext cx="3816226" cy="3239716"/>
          </a:xfrm>
          <a:prstGeom prst="rect">
            <a:avLst/>
          </a:prstGeom>
          <a:solidFill>
            <a:srgbClr val="FFFFCC"/>
          </a:solidFill>
          <a:ln w="9525">
            <a:noFill/>
            <a:miter lim="800000"/>
            <a:headEnd/>
            <a:tailEnd/>
          </a:ln>
        </p:spPr>
        <p:txBody>
          <a:bodyPr/>
          <a:lstStyle/>
          <a:p>
            <a:pPr marL="342900" indent="-342900" algn="ctr">
              <a:spcBef>
                <a:spcPct val="20000"/>
              </a:spcBef>
              <a:defRPr/>
            </a:pPr>
            <a:r>
              <a:rPr lang="ja-JP" altLang="en-US" sz="2000" dirty="0">
                <a:latin typeface="+mn-ea"/>
                <a:ea typeface="+mn-ea"/>
              </a:rPr>
              <a:t>会社や職場がすること</a:t>
            </a:r>
            <a:endParaRPr lang="en-US" altLang="ja-JP" sz="2000" dirty="0">
              <a:latin typeface="+mn-ea"/>
              <a:ea typeface="+mn-ea"/>
            </a:endParaRPr>
          </a:p>
          <a:p>
            <a:pPr marL="514350" indent="-514350">
              <a:spcBef>
                <a:spcPct val="20000"/>
              </a:spcBef>
              <a:buFont typeface="+mj-lt"/>
              <a:buAutoNum type="arabicPeriod"/>
              <a:defRPr/>
            </a:pPr>
            <a:r>
              <a:rPr lang="ja-JP" altLang="en-US" sz="2000" dirty="0" smtClean="0">
                <a:latin typeface="+mn-ea"/>
                <a:ea typeface="+mn-ea"/>
              </a:rPr>
              <a:t>健康管理（健診事後措置）</a:t>
            </a:r>
            <a:endParaRPr lang="en-US" altLang="ja-JP" sz="2000" dirty="0" smtClean="0">
              <a:latin typeface="+mn-ea"/>
              <a:ea typeface="+mn-ea"/>
            </a:endParaRPr>
          </a:p>
          <a:p>
            <a:pPr marL="514350" indent="-514350">
              <a:spcBef>
                <a:spcPct val="20000"/>
              </a:spcBef>
              <a:buFont typeface="+mj-lt"/>
              <a:buAutoNum type="arabicPeriod"/>
              <a:defRPr/>
            </a:pPr>
            <a:r>
              <a:rPr lang="ja-JP" altLang="en-US" sz="2000" dirty="0" smtClean="0">
                <a:latin typeface="+mn-ea"/>
                <a:ea typeface="+mn-ea"/>
              </a:rPr>
              <a:t>体調確認・温熱環境測定と注意喚起</a:t>
            </a:r>
            <a:endParaRPr lang="en-US" altLang="ja-JP" sz="2000" dirty="0" smtClean="0">
              <a:latin typeface="+mn-ea"/>
              <a:ea typeface="+mn-ea"/>
            </a:endParaRPr>
          </a:p>
          <a:p>
            <a:pPr marL="514350" indent="-514350">
              <a:spcBef>
                <a:spcPct val="20000"/>
              </a:spcBef>
              <a:buFont typeface="+mj-lt"/>
              <a:buAutoNum type="arabicPeriod"/>
              <a:defRPr/>
            </a:pPr>
            <a:r>
              <a:rPr lang="ja-JP" altLang="en-US" sz="2000" dirty="0" smtClean="0">
                <a:latin typeface="+mn-ea"/>
                <a:ea typeface="+mn-ea"/>
              </a:rPr>
              <a:t>無理のない作業工程</a:t>
            </a:r>
            <a:endParaRPr lang="en-US" altLang="ja-JP" sz="2000" dirty="0" smtClean="0">
              <a:latin typeface="+mn-ea"/>
              <a:ea typeface="+mn-ea"/>
            </a:endParaRPr>
          </a:p>
          <a:p>
            <a:pPr marL="514350" indent="-514350">
              <a:spcBef>
                <a:spcPct val="20000"/>
              </a:spcBef>
              <a:buFont typeface="+mj-lt"/>
              <a:buAutoNum type="arabicPeriod"/>
              <a:defRPr/>
            </a:pPr>
            <a:r>
              <a:rPr lang="ja-JP" altLang="en-US" sz="2000" dirty="0" smtClean="0">
                <a:latin typeface="+mn-ea"/>
                <a:ea typeface="+mn-ea"/>
              </a:rPr>
              <a:t>休憩所</a:t>
            </a:r>
            <a:r>
              <a:rPr lang="ja-JP" altLang="en-US" sz="2000" dirty="0">
                <a:latin typeface="+mn-ea"/>
                <a:ea typeface="+mn-ea"/>
              </a:rPr>
              <a:t>の整備</a:t>
            </a:r>
            <a:endParaRPr lang="en-US" altLang="ja-JP" sz="2000" dirty="0">
              <a:latin typeface="+mn-ea"/>
              <a:ea typeface="+mn-ea"/>
            </a:endParaRPr>
          </a:p>
          <a:p>
            <a:pPr marL="514350" indent="-514350">
              <a:spcBef>
                <a:spcPct val="20000"/>
              </a:spcBef>
              <a:buFont typeface="+mj-lt"/>
              <a:buAutoNum type="arabicPeriod"/>
              <a:defRPr/>
            </a:pPr>
            <a:r>
              <a:rPr lang="ja-JP" altLang="en-US" sz="2000" dirty="0" smtClean="0">
                <a:latin typeface="+mn-ea"/>
                <a:ea typeface="+mn-ea"/>
              </a:rPr>
              <a:t>適切な飲料水の確保</a:t>
            </a:r>
            <a:endParaRPr lang="en-US" altLang="ja-JP" sz="2000" dirty="0" smtClean="0">
              <a:latin typeface="+mn-ea"/>
              <a:ea typeface="+mn-ea"/>
            </a:endParaRPr>
          </a:p>
          <a:p>
            <a:pPr marL="514350" indent="-514350">
              <a:spcBef>
                <a:spcPct val="20000"/>
              </a:spcBef>
              <a:buFont typeface="+mj-lt"/>
              <a:buAutoNum type="arabicPeriod"/>
              <a:defRPr/>
            </a:pPr>
            <a:r>
              <a:rPr lang="ja-JP" altLang="en-US" sz="2000" dirty="0" smtClean="0">
                <a:latin typeface="+mn-ea"/>
                <a:ea typeface="+mn-ea"/>
              </a:rPr>
              <a:t>クールベスト</a:t>
            </a:r>
            <a:r>
              <a:rPr lang="ja-JP" altLang="en-US" sz="2000" dirty="0">
                <a:latin typeface="+mn-ea"/>
                <a:ea typeface="+mn-ea"/>
              </a:rPr>
              <a:t>の</a:t>
            </a:r>
            <a:r>
              <a:rPr lang="ja-JP" altLang="en-US" sz="2000" dirty="0" smtClean="0">
                <a:latin typeface="+mn-ea"/>
                <a:ea typeface="+mn-ea"/>
              </a:rPr>
              <a:t>配備</a:t>
            </a:r>
            <a:endParaRPr lang="en-US" altLang="ja-JP" sz="2000" dirty="0">
              <a:latin typeface="+mn-ea"/>
              <a:ea typeface="+mn-ea"/>
            </a:endParaRPr>
          </a:p>
        </p:txBody>
      </p:sp>
      <p:sp>
        <p:nvSpPr>
          <p:cNvPr id="9" name="左右矢印 8"/>
          <p:cNvSpPr/>
          <p:nvPr/>
        </p:nvSpPr>
        <p:spPr>
          <a:xfrm>
            <a:off x="4294985" y="4077072"/>
            <a:ext cx="792088" cy="360040"/>
          </a:xfrm>
          <a:prstGeom prst="leftRightArrow">
            <a:avLst>
              <a:gd name="adj1" fmla="val 2620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正方形/長方形 9"/>
          <p:cNvSpPr/>
          <p:nvPr/>
        </p:nvSpPr>
        <p:spPr>
          <a:xfrm>
            <a:off x="611560" y="6093296"/>
            <a:ext cx="820891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dirty="0" smtClean="0"/>
              <a:t>福一復旧作業現場で自社でやれること、やっておくべきこと</a:t>
            </a:r>
            <a:endParaRPr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691077" y="4603162"/>
            <a:ext cx="1080120" cy="108012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予防の考え方</a:t>
            </a:r>
            <a:r>
              <a:rPr kumimoji="1" lang="en-US" altLang="ja-JP" dirty="0" smtClean="0"/>
              <a:t/>
            </a:r>
            <a:br>
              <a:rPr kumimoji="1" lang="en-US" altLang="ja-JP" dirty="0" smtClean="0"/>
            </a:br>
            <a:r>
              <a:rPr lang="en-US" altLang="ja-JP" sz="3200" dirty="0" smtClean="0"/>
              <a:t>2</a:t>
            </a:r>
            <a:r>
              <a:rPr lang="ja-JP" altLang="en-US" sz="3200" dirty="0" err="1" smtClean="0"/>
              <a:t>つの</a:t>
            </a:r>
            <a:r>
              <a:rPr lang="ja-JP" altLang="en-US" sz="3200" dirty="0" smtClean="0"/>
              <a:t>軸</a:t>
            </a:r>
            <a:endParaRPr kumimoji="1" lang="ja-JP" altLang="en-US" dirty="0"/>
          </a:p>
        </p:txBody>
      </p:sp>
      <p:sp>
        <p:nvSpPr>
          <p:cNvPr id="3" name="コンテンツ プレースホルダ 2"/>
          <p:cNvSpPr>
            <a:spLocks noGrp="1"/>
          </p:cNvSpPr>
          <p:nvPr>
            <p:ph idx="1"/>
          </p:nvPr>
        </p:nvSpPr>
        <p:spPr>
          <a:xfrm>
            <a:off x="457200" y="1600200"/>
            <a:ext cx="8363272" cy="4525963"/>
          </a:xfrm>
        </p:spPr>
        <p:txBody>
          <a:bodyPr/>
          <a:lstStyle/>
          <a:p>
            <a:pPr>
              <a:buNone/>
            </a:pPr>
            <a:r>
              <a:rPr lang="ja-JP" altLang="en-US" sz="2800" dirty="0" smtClean="0"/>
              <a:t>予防の種類</a:t>
            </a:r>
            <a:endParaRPr lang="en-US" altLang="ja-JP" sz="2800" dirty="0" smtClean="0"/>
          </a:p>
          <a:p>
            <a:r>
              <a:rPr lang="en-US" altLang="ja-JP" sz="2800" dirty="0" smtClean="0"/>
              <a:t>1</a:t>
            </a:r>
            <a:r>
              <a:rPr lang="ja-JP" altLang="ja-JP" sz="2800" dirty="0" smtClean="0"/>
              <a:t>次予防</a:t>
            </a:r>
            <a:r>
              <a:rPr lang="ja-JP" altLang="en-US" sz="2800" dirty="0" smtClean="0"/>
              <a:t>：　傷病者</a:t>
            </a:r>
            <a:r>
              <a:rPr lang="ja-JP" altLang="ja-JP" sz="2800" dirty="0" smtClean="0"/>
              <a:t>を出さないための</a:t>
            </a:r>
            <a:r>
              <a:rPr lang="ja-JP" altLang="en-US" sz="2800" dirty="0" smtClean="0"/>
              <a:t>予防</a:t>
            </a:r>
            <a:r>
              <a:rPr lang="ja-JP" altLang="ja-JP" sz="2800" dirty="0" smtClean="0"/>
              <a:t>対応</a:t>
            </a:r>
            <a:endParaRPr lang="en-US" altLang="ja-JP" sz="2800" dirty="0" smtClean="0"/>
          </a:p>
          <a:p>
            <a:r>
              <a:rPr lang="en-US" altLang="ja-JP" sz="2800" dirty="0" smtClean="0"/>
              <a:t>2</a:t>
            </a:r>
            <a:r>
              <a:rPr lang="ja-JP" altLang="ja-JP" sz="2800" dirty="0" smtClean="0"/>
              <a:t>次予防</a:t>
            </a:r>
            <a:r>
              <a:rPr lang="ja-JP" altLang="en-US" sz="2800" dirty="0" smtClean="0"/>
              <a:t>：　傷病者</a:t>
            </a:r>
            <a:r>
              <a:rPr lang="ja-JP" altLang="ja-JP" sz="2800" dirty="0" smtClean="0"/>
              <a:t>発生</a:t>
            </a:r>
            <a:r>
              <a:rPr lang="ja-JP" altLang="en-US" sz="2800" dirty="0" smtClean="0"/>
              <a:t>時の早期発見・早期対応</a:t>
            </a:r>
            <a:endParaRPr lang="en-US" altLang="ja-JP" sz="2800" dirty="0" smtClean="0"/>
          </a:p>
          <a:p>
            <a:r>
              <a:rPr lang="en-US" altLang="ja-JP" sz="2800" dirty="0" smtClean="0">
                <a:solidFill>
                  <a:schemeClr val="bg1">
                    <a:lumMod val="65000"/>
                  </a:schemeClr>
                </a:solidFill>
              </a:rPr>
              <a:t>3</a:t>
            </a:r>
            <a:r>
              <a:rPr lang="ja-JP" altLang="ja-JP" sz="2800" dirty="0" smtClean="0">
                <a:solidFill>
                  <a:schemeClr val="bg1">
                    <a:lumMod val="65000"/>
                  </a:schemeClr>
                </a:solidFill>
              </a:rPr>
              <a:t>次予防</a:t>
            </a:r>
            <a:r>
              <a:rPr lang="ja-JP" altLang="en-US" sz="2800" dirty="0" smtClean="0">
                <a:solidFill>
                  <a:schemeClr val="bg1">
                    <a:lumMod val="65000"/>
                  </a:schemeClr>
                </a:solidFill>
              </a:rPr>
              <a:t>：　傷病者の作業復帰支援</a:t>
            </a:r>
            <a:endParaRPr lang="en-US" altLang="ja-JP" sz="2800" dirty="0" smtClean="0">
              <a:solidFill>
                <a:schemeClr val="bg1">
                  <a:lumMod val="65000"/>
                </a:schemeClr>
              </a:solidFill>
            </a:endParaRPr>
          </a:p>
          <a:p>
            <a:pPr>
              <a:buNone/>
            </a:pPr>
            <a:endParaRPr lang="en-US" altLang="ja-JP" sz="2800" dirty="0" smtClean="0"/>
          </a:p>
          <a:p>
            <a:pPr>
              <a:buNone/>
            </a:pPr>
            <a:r>
              <a:rPr lang="ja-JP" altLang="en-US" sz="2800" dirty="0" smtClean="0"/>
              <a:t>誰がやるのか</a:t>
            </a:r>
            <a:endParaRPr lang="en-US" altLang="ja-JP" sz="2800" dirty="0" smtClean="0"/>
          </a:p>
          <a:p>
            <a:r>
              <a:rPr lang="ja-JP" altLang="en-US" sz="2800" dirty="0" smtClean="0"/>
              <a:t>作業者自身：</a:t>
            </a:r>
            <a:endParaRPr lang="en-US" altLang="ja-JP" sz="2800" dirty="0" smtClean="0"/>
          </a:p>
          <a:p>
            <a:r>
              <a:rPr lang="ja-JP" altLang="en-US" sz="2800" dirty="0" smtClean="0">
                <a:latin typeface="+mn-ea"/>
              </a:rPr>
              <a:t>会社や職場：</a:t>
            </a:r>
            <a:endParaRPr kumimoji="1" lang="ja-JP" altLang="en-US" sz="2800" dirty="0"/>
          </a:p>
        </p:txBody>
      </p:sp>
      <p:cxnSp>
        <p:nvCxnSpPr>
          <p:cNvPr id="5" name="直線矢印コネクタ 4"/>
          <p:cNvCxnSpPr/>
          <p:nvPr/>
        </p:nvCxnSpPr>
        <p:spPr>
          <a:xfrm flipH="1" flipV="1">
            <a:off x="6217167" y="4293096"/>
            <a:ext cx="22034" cy="1512168"/>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5508104" y="5157192"/>
            <a:ext cx="1584176" cy="8384"/>
          </a:xfrm>
          <a:prstGeom prst="straightConnector1">
            <a:avLst/>
          </a:prstGeom>
          <a:ln w="539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4587766" y="5949280"/>
            <a:ext cx="3328155" cy="461665"/>
          </a:xfrm>
          <a:prstGeom prst="rect">
            <a:avLst/>
          </a:prstGeom>
        </p:spPr>
        <p:txBody>
          <a:bodyPr wrap="none">
            <a:spAutoFit/>
          </a:bodyPr>
          <a:lstStyle/>
          <a:p>
            <a:r>
              <a:rPr lang="en-US" altLang="ja-JP" sz="2400" dirty="0" smtClean="0"/>
              <a:t>2</a:t>
            </a:r>
            <a:r>
              <a:rPr lang="ja-JP" altLang="en-US" sz="2400" dirty="0" smtClean="0"/>
              <a:t>軸でリスクを同定・包囲</a:t>
            </a:r>
            <a:endParaRPr lang="ja-JP"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2"/>
          <p:cNvSpPr>
            <a:spLocks noGrp="1"/>
          </p:cNvSpPr>
          <p:nvPr>
            <p:ph type="title"/>
          </p:nvPr>
        </p:nvSpPr>
        <p:spPr>
          <a:xfrm>
            <a:off x="467544" y="764704"/>
            <a:ext cx="8229600" cy="1143000"/>
          </a:xfrm>
        </p:spPr>
        <p:txBody>
          <a:bodyPr/>
          <a:lstStyle/>
          <a:p>
            <a:pPr eaLnBrk="1" hangingPunct="1"/>
            <a:r>
              <a:rPr lang="ja-JP" altLang="en-US" dirty="0" smtClean="0"/>
              <a:t>作業員自身がすべきこと</a:t>
            </a:r>
            <a:r>
              <a:rPr lang="en-US" altLang="ja-JP" dirty="0" smtClean="0"/>
              <a:t/>
            </a:r>
            <a:br>
              <a:rPr lang="en-US" altLang="ja-JP" dirty="0" smtClean="0"/>
            </a:br>
            <a:r>
              <a:rPr lang="en-US" altLang="ja-JP" sz="3200" dirty="0" smtClean="0"/>
              <a:t>『</a:t>
            </a:r>
            <a:r>
              <a:rPr lang="ja-JP" altLang="en-US" sz="3200" dirty="0" smtClean="0"/>
              <a:t>これだけはしよう！</a:t>
            </a:r>
            <a:r>
              <a:rPr lang="en-US" altLang="ja-JP" sz="3200" dirty="0" smtClean="0"/>
              <a:t>』</a:t>
            </a:r>
            <a:endParaRPr lang="ja-JP" altLang="en-US" sz="3200" dirty="0" smtClean="0"/>
          </a:p>
        </p:txBody>
      </p:sp>
      <p:sp>
        <p:nvSpPr>
          <p:cNvPr id="9219" name="コンテンツ プレースホルダ 3"/>
          <p:cNvSpPr>
            <a:spLocks noGrp="1"/>
          </p:cNvSpPr>
          <p:nvPr>
            <p:ph idx="1"/>
          </p:nvPr>
        </p:nvSpPr>
        <p:spPr>
          <a:xfrm>
            <a:off x="251520" y="2276872"/>
            <a:ext cx="8569325" cy="4177258"/>
          </a:xfrm>
        </p:spPr>
        <p:txBody>
          <a:bodyPr/>
          <a:lstStyle/>
          <a:p>
            <a:pPr lvl="1" eaLnBrk="1" hangingPunct="1">
              <a:buFontTx/>
              <a:buAutoNum type="circleNumDbPlain"/>
            </a:pPr>
            <a:r>
              <a:rPr lang="ja-JP" altLang="en-US" sz="4000" dirty="0" smtClean="0"/>
              <a:t>健康管理の確認</a:t>
            </a:r>
            <a:endParaRPr lang="en-US" altLang="ja-JP" sz="4000" dirty="0" smtClean="0"/>
          </a:p>
          <a:p>
            <a:pPr lvl="1" eaLnBrk="1" hangingPunct="1">
              <a:buFontTx/>
              <a:buAutoNum type="circleNumDbPlain"/>
            </a:pPr>
            <a:r>
              <a:rPr lang="ja-JP" altLang="en-US" sz="4000" dirty="0" smtClean="0"/>
              <a:t>作業前日から当日朝の注意</a:t>
            </a:r>
            <a:endParaRPr lang="en-US" altLang="ja-JP" sz="4000" dirty="0" smtClean="0"/>
          </a:p>
          <a:p>
            <a:pPr lvl="1" eaLnBrk="1" hangingPunct="1">
              <a:buFontTx/>
              <a:buAutoNum type="circleNumDbPlain"/>
            </a:pPr>
            <a:r>
              <a:rPr lang="ja-JP" altLang="en-US" sz="4000" dirty="0" smtClean="0"/>
              <a:t>作業前のチェック</a:t>
            </a:r>
            <a:endParaRPr lang="en-US" altLang="ja-JP" sz="4000" dirty="0" smtClean="0"/>
          </a:p>
          <a:p>
            <a:pPr lvl="1" eaLnBrk="1" hangingPunct="1">
              <a:buFontTx/>
              <a:buAutoNum type="circleNumDbPlain"/>
            </a:pPr>
            <a:r>
              <a:rPr lang="ja-JP" altLang="en-US" sz="4000" dirty="0" smtClean="0"/>
              <a:t>定期的な休憩と適切な飲水</a:t>
            </a:r>
            <a:endParaRPr lang="en-US" altLang="ja-JP" sz="4000" dirty="0" smtClean="0"/>
          </a:p>
          <a:p>
            <a:pPr lvl="1" eaLnBrk="1" hangingPunct="1">
              <a:buFontTx/>
              <a:buAutoNum type="circleNumDbPlain"/>
            </a:pPr>
            <a:r>
              <a:rPr lang="ja-JP" altLang="en-US" sz="4000" dirty="0" smtClean="0"/>
              <a:t>クールベストの着用</a:t>
            </a:r>
          </a:p>
        </p:txBody>
      </p:sp>
      <p:sp>
        <p:nvSpPr>
          <p:cNvPr id="4" name="正方形/長方形 3"/>
          <p:cNvSpPr/>
          <p:nvPr/>
        </p:nvSpPr>
        <p:spPr>
          <a:xfrm>
            <a:off x="179512" y="188640"/>
            <a:ext cx="3576620" cy="369332"/>
          </a:xfrm>
          <a:prstGeom prst="rect">
            <a:avLst/>
          </a:prstGeom>
        </p:spPr>
        <p:txBody>
          <a:bodyPr wrap="none">
            <a:spAutoFit/>
          </a:bodyPr>
          <a:lstStyle/>
          <a:p>
            <a:r>
              <a:rPr lang="ja-JP" altLang="en-US" dirty="0" smtClean="0"/>
              <a:t>福一復旧作業における熱中症対策</a:t>
            </a:r>
            <a:endParaRPr lang="ja-JP" altLang="en-US" dirty="0"/>
          </a:p>
        </p:txBody>
      </p:sp>
      <p:sp>
        <p:nvSpPr>
          <p:cNvPr id="2" name="正方形/長方形 1"/>
          <p:cNvSpPr/>
          <p:nvPr/>
        </p:nvSpPr>
        <p:spPr>
          <a:xfrm>
            <a:off x="4283968" y="188640"/>
            <a:ext cx="4674678" cy="646331"/>
          </a:xfrm>
          <a:prstGeom prst="rect">
            <a:avLst/>
          </a:prstGeom>
        </p:spPr>
        <p:txBody>
          <a:bodyPr wrap="none">
            <a:spAutoFit/>
          </a:bodyPr>
          <a:lstStyle/>
          <a:p>
            <a:r>
              <a:rPr lang="ja-JP" altLang="en-US" dirty="0" smtClean="0"/>
              <a:t>「初年度から継続的に発信しているメッセージ」</a:t>
            </a:r>
            <a:endParaRPr lang="en-US" altLang="ja-JP" dirty="0" smtClean="0"/>
          </a:p>
          <a:p>
            <a:pPr algn="r"/>
            <a:r>
              <a:rPr lang="ja-JP" altLang="en-US" dirty="0" smtClean="0"/>
              <a:t>（昨年までより少し踏み込んで解説します。）</a:t>
            </a: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4"/>
          <p:cNvSpPr>
            <a:spLocks noGrp="1"/>
          </p:cNvSpPr>
          <p:nvPr>
            <p:ph type="title"/>
          </p:nvPr>
        </p:nvSpPr>
        <p:spPr/>
        <p:txBody>
          <a:bodyPr/>
          <a:lstStyle/>
          <a:p>
            <a:pPr eaLnBrk="1" hangingPunct="1"/>
            <a:r>
              <a:rPr lang="ja-JP" altLang="en-US" sz="3600" dirty="0" smtClean="0"/>
              <a:t>①　健康管理の確認</a:t>
            </a:r>
            <a:r>
              <a:rPr lang="en-US" altLang="ja-JP" sz="2400" dirty="0" smtClean="0"/>
              <a:t/>
            </a:r>
            <a:br>
              <a:rPr lang="en-US" altLang="ja-JP" sz="2400" dirty="0" smtClean="0"/>
            </a:br>
            <a:r>
              <a:rPr lang="ja-JP" altLang="en-US" sz="2400" dirty="0" smtClean="0"/>
              <a:t>（上司が作業員に確認しておくべきこと）</a:t>
            </a:r>
          </a:p>
        </p:txBody>
      </p:sp>
      <p:sp>
        <p:nvSpPr>
          <p:cNvPr id="10243" name="コンテンツ プレースホルダ 5"/>
          <p:cNvSpPr>
            <a:spLocks noGrp="1"/>
          </p:cNvSpPr>
          <p:nvPr>
            <p:ph idx="1"/>
          </p:nvPr>
        </p:nvSpPr>
        <p:spPr>
          <a:xfrm>
            <a:off x="457200" y="1629047"/>
            <a:ext cx="8229600" cy="5040313"/>
          </a:xfrm>
        </p:spPr>
        <p:txBody>
          <a:bodyPr/>
          <a:lstStyle/>
          <a:p>
            <a:pPr marL="452438" indent="-452438" eaLnBrk="1" hangingPunct="1">
              <a:buFont typeface="Wingdings" pitchFamily="2" charset="2"/>
              <a:buChar char="p"/>
            </a:pPr>
            <a:r>
              <a:rPr lang="ja-JP" altLang="en-US" sz="2400" dirty="0" smtClean="0"/>
              <a:t>定期的に健康診断を受けていますか？</a:t>
            </a:r>
            <a:endParaRPr lang="en-US" altLang="ja-JP" sz="2400" dirty="0" smtClean="0"/>
          </a:p>
          <a:p>
            <a:pPr marL="452438" indent="-452438" eaLnBrk="1" hangingPunct="1">
              <a:buFont typeface="Wingdings" pitchFamily="2" charset="2"/>
              <a:buChar char="p"/>
            </a:pPr>
            <a:r>
              <a:rPr lang="ja-JP" altLang="en-US" sz="2400" dirty="0" smtClean="0"/>
              <a:t>治療が必要といわれた病気があるのに、放置していませんか？</a:t>
            </a:r>
            <a:endParaRPr lang="en-US" altLang="ja-JP" sz="2400" dirty="0" smtClean="0"/>
          </a:p>
          <a:p>
            <a:pPr marL="452438" indent="-452438" eaLnBrk="1" hangingPunct="1">
              <a:buFont typeface="Wingdings" pitchFamily="2" charset="2"/>
              <a:buChar char="p"/>
            </a:pPr>
            <a:r>
              <a:rPr lang="ja-JP" altLang="en-US" sz="2400" dirty="0" smtClean="0"/>
              <a:t>病気を治療していたのに、薬切れや自己判断で中断していませんか？</a:t>
            </a:r>
            <a:endParaRPr lang="en-US" altLang="ja-JP" sz="800" dirty="0" smtClean="0"/>
          </a:p>
          <a:p>
            <a:pPr marL="452438" indent="-452438" eaLnBrk="1" hangingPunct="1">
              <a:buFont typeface="Wingdings" pitchFamily="2" charset="2"/>
              <a:buChar char="p"/>
            </a:pPr>
            <a:r>
              <a:rPr lang="ja-JP" altLang="en-US" sz="2400" dirty="0" smtClean="0"/>
              <a:t>医師から、仕事について制限を受けていませんか？</a:t>
            </a:r>
            <a:endParaRPr lang="en-US" altLang="ja-JP" sz="2400" dirty="0" smtClean="0"/>
          </a:p>
          <a:p>
            <a:pPr algn="ctr" eaLnBrk="1" hangingPunct="1">
              <a:buFont typeface="Arial" charset="0"/>
              <a:buNone/>
            </a:pPr>
            <a:r>
              <a:rPr lang="ja-JP" altLang="en-US" sz="2800" dirty="0" smtClean="0">
                <a:solidFill>
                  <a:srgbClr val="FF0000"/>
                </a:solidFill>
                <a:latin typeface="HGP創英角ﾎﾟｯﾌﾟ体" pitchFamily="50" charset="-128"/>
                <a:ea typeface="HGP創英角ﾎﾟｯﾌﾟ体" pitchFamily="50" charset="-128"/>
              </a:rPr>
              <a:t>　特に、糖尿病、高血圧、心臓病、腎臓病などと診断されている作業員はリスク管理要！</a:t>
            </a:r>
            <a:endParaRPr lang="ja-JP" altLang="en-US" sz="2800" dirty="0" smtClean="0"/>
          </a:p>
        </p:txBody>
      </p:sp>
      <p:sp>
        <p:nvSpPr>
          <p:cNvPr id="10244" name="Text Box 6"/>
          <p:cNvSpPr txBox="1">
            <a:spLocks noChangeArrowheads="1"/>
          </p:cNvSpPr>
          <p:nvPr/>
        </p:nvSpPr>
        <p:spPr bwMode="auto">
          <a:xfrm>
            <a:off x="683568" y="5301208"/>
            <a:ext cx="7776864" cy="954107"/>
          </a:xfrm>
          <a:prstGeom prst="rect">
            <a:avLst/>
          </a:prstGeom>
          <a:noFill/>
          <a:ln w="38100">
            <a:solidFill>
              <a:srgbClr val="FF0000"/>
            </a:solidFill>
            <a:miter lim="800000"/>
            <a:headEnd/>
            <a:tailEnd/>
          </a:ln>
        </p:spPr>
        <p:txBody>
          <a:bodyPr wrap="square">
            <a:spAutoFit/>
          </a:bodyPr>
          <a:lstStyle/>
          <a:p>
            <a:pPr marL="265113" indent="187325"/>
            <a:r>
              <a:rPr lang="en-US" altLang="ja-JP" sz="2800" dirty="0" smtClean="0"/>
              <a:t>『</a:t>
            </a:r>
            <a:r>
              <a:rPr lang="ja-JP" altLang="en-US" sz="2800" dirty="0" smtClean="0"/>
              <a:t>該当</a:t>
            </a:r>
            <a:r>
              <a:rPr lang="ja-JP" altLang="en-US" sz="2800" dirty="0"/>
              <a:t>する、または、分からない場合は、</a:t>
            </a:r>
          </a:p>
          <a:p>
            <a:pPr marL="265113" indent="187325"/>
            <a:r>
              <a:rPr lang="ja-JP" altLang="en-US" sz="2800" dirty="0"/>
              <a:t>必ず、上長に報告して判断を仰いで</a:t>
            </a:r>
            <a:r>
              <a:rPr lang="ja-JP" altLang="en-US" sz="2800" dirty="0" smtClean="0"/>
              <a:t>ください</a:t>
            </a:r>
            <a:r>
              <a:rPr lang="en-US" altLang="ja-JP" sz="2800" dirty="0" smtClean="0"/>
              <a:t>』</a:t>
            </a:r>
            <a:endParaRPr lang="ja-JP" altLang="en-US" sz="2800" dirty="0"/>
          </a:p>
        </p:txBody>
      </p:sp>
      <p:sp>
        <p:nvSpPr>
          <p:cNvPr id="2" name="正方形/長方形 1"/>
          <p:cNvSpPr/>
          <p:nvPr/>
        </p:nvSpPr>
        <p:spPr>
          <a:xfrm>
            <a:off x="827584" y="6450959"/>
            <a:ext cx="7754046" cy="369332"/>
          </a:xfrm>
          <a:prstGeom prst="rect">
            <a:avLst/>
          </a:prstGeom>
        </p:spPr>
        <p:txBody>
          <a:bodyPr wrap="none">
            <a:spAutoFit/>
          </a:bodyPr>
          <a:lstStyle/>
          <a:p>
            <a:r>
              <a:rPr lang="ja-JP" altLang="en-US" dirty="0" smtClean="0"/>
              <a:t>元請け各社はもちろん、特に協力企業さんの作業者も含め呼びかけ・活動を！</a:t>
            </a:r>
            <a:endParaRPr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2162</Words>
  <Application>Microsoft Office PowerPoint</Application>
  <PresentationFormat>画面に合わせる (4:3)</PresentationFormat>
  <Paragraphs>414</Paragraphs>
  <Slides>47</Slides>
  <Notes>47</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Office ​​テーマ</vt:lpstr>
      <vt:lpstr>１Ｆ復旧作業者健康管理  ３度目の夏に向けて</vt:lpstr>
      <vt:lpstr>3シーズン目の夏に向けて</vt:lpstr>
      <vt:lpstr>熱中症</vt:lpstr>
      <vt:lpstr>熱中症とは</vt:lpstr>
      <vt:lpstr>熱中症の症状</vt:lpstr>
      <vt:lpstr>熱中症の基本的な予防策</vt:lpstr>
      <vt:lpstr>予防の考え方 2つの軸</vt:lpstr>
      <vt:lpstr>作業員自身がすべきこと 『これだけはしよう！』</vt:lpstr>
      <vt:lpstr>①　健康管理の確認 （上司が作業員に確認しておくべきこと）</vt:lpstr>
      <vt:lpstr>誰が熱中症になりやすいか？</vt:lpstr>
      <vt:lpstr>どんな日に熱中症がおこりやすいか</vt:lpstr>
      <vt:lpstr>重症例はいつ発生するか</vt:lpstr>
      <vt:lpstr>熱順化</vt:lpstr>
      <vt:lpstr>②作業前日から当日朝の注意(1)</vt:lpstr>
      <vt:lpstr>②作業前日から当日朝の注意(2)</vt:lpstr>
      <vt:lpstr>③　作業前のチェック</vt:lpstr>
      <vt:lpstr>（例）毎朝の体調チェックシート</vt:lpstr>
      <vt:lpstr>作業前集合時のチェック事項</vt:lpstr>
      <vt:lpstr>④定期的な休憩と飲水(1)</vt:lpstr>
      <vt:lpstr>熱中症予防用飲料</vt:lpstr>
      <vt:lpstr>スポーツドリンク</vt:lpstr>
      <vt:lpstr>⑤飲水と塩分摂取</vt:lpstr>
      <vt:lpstr>熱中症予防製品の例</vt:lpstr>
      <vt:lpstr>⑥クールベストの着用</vt:lpstr>
      <vt:lpstr>スライド 25</vt:lpstr>
      <vt:lpstr>管理者がすべきこと 『これだけはしよう！』</vt:lpstr>
      <vt:lpstr>WBGT値</vt:lpstr>
      <vt:lpstr>保護具等による補正</vt:lpstr>
      <vt:lpstr>スライド 29</vt:lpstr>
      <vt:lpstr>値の解釈</vt:lpstr>
      <vt:lpstr>ＷＢＧＴ値参照先</vt:lpstr>
      <vt:lpstr>熱中症が発生したら</vt:lpstr>
      <vt:lpstr>具合が悪くなった作業者</vt:lpstr>
      <vt:lpstr>発生時の現場対応</vt:lpstr>
      <vt:lpstr>具体的に予防計画をたてるために</vt:lpstr>
      <vt:lpstr>実際に使ってみましょう！</vt:lpstr>
      <vt:lpstr>昨年までに効果の高かった対策</vt:lpstr>
      <vt:lpstr>害虫対策：ハチ</vt:lpstr>
      <vt:lpstr>蜂アレルギーについて （アナフィラキシーショック）</vt:lpstr>
      <vt:lpstr>害虫対策：ハチ</vt:lpstr>
      <vt:lpstr>ハチの毒袋</vt:lpstr>
      <vt:lpstr>こんなときどうする？</vt:lpstr>
      <vt:lpstr>害虫対策：ヘビ</vt:lpstr>
      <vt:lpstr>スライド 44</vt:lpstr>
      <vt:lpstr>害虫対策：ネズミ</vt:lpstr>
      <vt:lpstr>ご安全に！</vt:lpstr>
      <vt:lpstr>情報源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福島第一原子力発電所における熱中症教育</dc:title>
  <dc:creator>平岡　晃</dc:creator>
  <cp:lastModifiedBy>Kubo</cp:lastModifiedBy>
  <cp:revision>364</cp:revision>
  <dcterms:created xsi:type="dcterms:W3CDTF">2011-06-23T07:43:06Z</dcterms:created>
  <dcterms:modified xsi:type="dcterms:W3CDTF">2013-05-07T09:35:46Z</dcterms:modified>
</cp:coreProperties>
</file>