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Lst>
  <p:notesMasterIdLst>
    <p:notesMasterId r:id="rId41"/>
  </p:notesMasterIdLst>
  <p:sldIdLst>
    <p:sldId id="256" r:id="rId5"/>
    <p:sldId id="257" r:id="rId6"/>
    <p:sldId id="264" r:id="rId7"/>
    <p:sldId id="265" r:id="rId8"/>
    <p:sldId id="266" r:id="rId9"/>
    <p:sldId id="267" r:id="rId10"/>
    <p:sldId id="268" r:id="rId11"/>
    <p:sldId id="290" r:id="rId12"/>
    <p:sldId id="270" r:id="rId13"/>
    <p:sldId id="272" r:id="rId14"/>
    <p:sldId id="273" r:id="rId15"/>
    <p:sldId id="274" r:id="rId16"/>
    <p:sldId id="275" r:id="rId17"/>
    <p:sldId id="276" r:id="rId18"/>
    <p:sldId id="280" r:id="rId19"/>
    <p:sldId id="277" r:id="rId20"/>
    <p:sldId id="278" r:id="rId21"/>
    <p:sldId id="279" r:id="rId22"/>
    <p:sldId id="282" r:id="rId23"/>
    <p:sldId id="283" r:id="rId24"/>
    <p:sldId id="285" r:id="rId25"/>
    <p:sldId id="281" r:id="rId26"/>
    <p:sldId id="271" r:id="rId27"/>
    <p:sldId id="261" r:id="rId28"/>
    <p:sldId id="258" r:id="rId29"/>
    <p:sldId id="284" r:id="rId30"/>
    <p:sldId id="259" r:id="rId31"/>
    <p:sldId id="262" r:id="rId32"/>
    <p:sldId id="260" r:id="rId33"/>
    <p:sldId id="263" r:id="rId34"/>
    <p:sldId id="286" r:id="rId35"/>
    <p:sldId id="287" r:id="rId36"/>
    <p:sldId id="288" r:id="rId37"/>
    <p:sldId id="291" r:id="rId38"/>
    <p:sldId id="292" r:id="rId39"/>
    <p:sldId id="289" r:id="rId4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22" autoAdjust="0"/>
  </p:normalViewPr>
  <p:slideViewPr>
    <p:cSldViewPr>
      <p:cViewPr varScale="1">
        <p:scale>
          <a:sx n="58" d="100"/>
          <a:sy n="58"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'④原因物質別発生状況 (2)'!$A$6</c:f>
              <c:strCache>
                <c:ptCount val="1"/>
                <c:pt idx="0">
                  <c:v>細菌</c:v>
                </c:pt>
              </c:strCache>
            </c:strRef>
          </c:tx>
          <c:spPr>
            <a:ln w="60325"/>
          </c:spPr>
          <c:marker>
            <c:symbol val="none"/>
          </c:marker>
          <c:val>
            <c:numRef>
              <c:f>'④原因物質別発生状況 (2)'!$B$6:$N$6</c:f>
              <c:numCache>
                <c:formatCode>General</c:formatCode>
                <c:ptCount val="13"/>
                <c:pt idx="1">
                  <c:v>167</c:v>
                </c:pt>
                <c:pt idx="2">
                  <c:v>178</c:v>
                </c:pt>
                <c:pt idx="3">
                  <c:v>158</c:v>
                </c:pt>
                <c:pt idx="4">
                  <c:v>202</c:v>
                </c:pt>
                <c:pt idx="5">
                  <c:v>337</c:v>
                </c:pt>
                <c:pt idx="6">
                  <c:v>649</c:v>
                </c:pt>
                <c:pt idx="7">
                  <c:v>857</c:v>
                </c:pt>
                <c:pt idx="8">
                  <c:v>1075</c:v>
                </c:pt>
                <c:pt idx="9">
                  <c:v>1334</c:v>
                </c:pt>
                <c:pt idx="10">
                  <c:v>559</c:v>
                </c:pt>
                <c:pt idx="11">
                  <c:v>327</c:v>
                </c:pt>
                <c:pt idx="12">
                  <c:v>121</c:v>
                </c:pt>
              </c:numCache>
            </c:numRef>
          </c:val>
          <c:smooth val="0"/>
        </c:ser>
        <c:ser>
          <c:idx val="1"/>
          <c:order val="1"/>
          <c:tx>
            <c:strRef>
              <c:f>'④原因物質別発生状況 (2)'!$A$12</c:f>
              <c:strCache>
                <c:ptCount val="1"/>
                <c:pt idx="0">
                  <c:v>ウイルス</c:v>
                </c:pt>
              </c:strCache>
            </c:strRef>
          </c:tx>
          <c:spPr>
            <a:ln w="53975"/>
          </c:spPr>
          <c:marker>
            <c:symbol val="none"/>
          </c:marker>
          <c:val>
            <c:numRef>
              <c:f>'④原因物質別発生状況 (2)'!$B$12:$N$12</c:f>
              <c:numCache>
                <c:formatCode>General</c:formatCode>
                <c:ptCount val="13"/>
                <c:pt idx="1">
                  <c:v>2594</c:v>
                </c:pt>
                <c:pt idx="2">
                  <c:v>987</c:v>
                </c:pt>
                <c:pt idx="3">
                  <c:v>2290</c:v>
                </c:pt>
                <c:pt idx="4">
                  <c:v>1071</c:v>
                </c:pt>
                <c:pt idx="5">
                  <c:v>315</c:v>
                </c:pt>
                <c:pt idx="6">
                  <c:v>312</c:v>
                </c:pt>
                <c:pt idx="7">
                  <c:v>307</c:v>
                </c:pt>
                <c:pt idx="8">
                  <c:v>19</c:v>
                </c:pt>
                <c:pt idx="9">
                  <c:v>92</c:v>
                </c:pt>
                <c:pt idx="10">
                  <c:v>384</c:v>
                </c:pt>
                <c:pt idx="11">
                  <c:v>2473</c:v>
                </c:pt>
                <c:pt idx="12">
                  <c:v>7793</c:v>
                </c:pt>
              </c:numCache>
            </c:numRef>
          </c:val>
          <c:smooth val="0"/>
        </c:ser>
        <c:dLbls>
          <c:showLegendKey val="0"/>
          <c:showVal val="0"/>
          <c:showCatName val="0"/>
          <c:showSerName val="0"/>
          <c:showPercent val="0"/>
          <c:showBubbleSize val="0"/>
        </c:dLbls>
        <c:marker val="1"/>
        <c:smooth val="0"/>
        <c:axId val="38725504"/>
        <c:axId val="38727040"/>
      </c:lineChart>
      <c:catAx>
        <c:axId val="38725504"/>
        <c:scaling>
          <c:orientation val="minMax"/>
        </c:scaling>
        <c:delete val="0"/>
        <c:axPos val="b"/>
        <c:majorTickMark val="out"/>
        <c:minorTickMark val="none"/>
        <c:tickLblPos val="nextTo"/>
        <c:crossAx val="38727040"/>
        <c:crosses val="autoZero"/>
        <c:auto val="1"/>
        <c:lblAlgn val="ctr"/>
        <c:lblOffset val="100"/>
        <c:noMultiLvlLbl val="0"/>
      </c:catAx>
      <c:valAx>
        <c:axId val="38727040"/>
        <c:scaling>
          <c:orientation val="minMax"/>
        </c:scaling>
        <c:delete val="0"/>
        <c:axPos val="l"/>
        <c:majorGridlines/>
        <c:numFmt formatCode="General" sourceLinked="1"/>
        <c:majorTickMark val="out"/>
        <c:minorTickMark val="none"/>
        <c:tickLblPos val="nextTo"/>
        <c:crossAx val="38725504"/>
        <c:crosses val="autoZero"/>
        <c:crossBetween val="between"/>
      </c:valAx>
    </c:plotArea>
    <c:legend>
      <c:legendPos val="r"/>
      <c:layout/>
      <c:overlay val="0"/>
    </c:legend>
    <c:plotVisOnly val="1"/>
    <c:dispBlanksAs val="gap"/>
    <c:showDLblsOverMax val="0"/>
  </c:chart>
  <c:txPr>
    <a:bodyPr/>
    <a:lstStyle/>
    <a:p>
      <a:pPr>
        <a:defRPr sz="24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17633906872749E-2"/>
          <c:y val="3.1154032854444458E-2"/>
          <c:w val="0.93366384757460863"/>
          <c:h val="0.9125803723980952"/>
        </c:manualLayout>
      </c:layout>
      <c:lineChart>
        <c:grouping val="standard"/>
        <c:varyColors val="0"/>
        <c:ser>
          <c:idx val="0"/>
          <c:order val="0"/>
          <c:tx>
            <c:strRef>
              <c:f>'④原因物質別発生状況 (2)'!$B$7</c:f>
              <c:strCache>
                <c:ptCount val="1"/>
                <c:pt idx="0">
                  <c:v>カンピロバクター</c:v>
                </c:pt>
              </c:strCache>
            </c:strRef>
          </c:tx>
          <c:spPr>
            <a:ln w="44450"/>
          </c:spPr>
          <c:marker>
            <c:symbol val="none"/>
          </c:marker>
          <c:val>
            <c:numRef>
              <c:f>'④原因物質別発生状況 (2)'!$C$7:$N$7</c:f>
              <c:numCache>
                <c:formatCode>General</c:formatCode>
                <c:ptCount val="12"/>
                <c:pt idx="0">
                  <c:v>67</c:v>
                </c:pt>
                <c:pt idx="1">
                  <c:v>92</c:v>
                </c:pt>
                <c:pt idx="2">
                  <c:v>65</c:v>
                </c:pt>
                <c:pt idx="3">
                  <c:v>163</c:v>
                </c:pt>
                <c:pt idx="4">
                  <c:v>135</c:v>
                </c:pt>
                <c:pt idx="5">
                  <c:v>319</c:v>
                </c:pt>
                <c:pt idx="6">
                  <c:v>157</c:v>
                </c:pt>
                <c:pt idx="7">
                  <c:v>192</c:v>
                </c:pt>
                <c:pt idx="8">
                  <c:v>364</c:v>
                </c:pt>
                <c:pt idx="9">
                  <c:v>111</c:v>
                </c:pt>
                <c:pt idx="10">
                  <c:v>89</c:v>
                </c:pt>
                <c:pt idx="11">
                  <c:v>80</c:v>
                </c:pt>
              </c:numCache>
            </c:numRef>
          </c:val>
          <c:smooth val="0"/>
        </c:ser>
        <c:ser>
          <c:idx val="1"/>
          <c:order val="1"/>
          <c:tx>
            <c:strRef>
              <c:f>'④原因物質別発生状況 (2)'!$B$8</c:f>
              <c:strCache>
                <c:ptCount val="1"/>
                <c:pt idx="0">
                  <c:v>ウェルシュ菌</c:v>
                </c:pt>
              </c:strCache>
            </c:strRef>
          </c:tx>
          <c:spPr>
            <a:ln w="44450">
              <a:prstDash val="sysDot"/>
            </a:ln>
          </c:spPr>
          <c:marker>
            <c:symbol val="none"/>
          </c:marker>
          <c:val>
            <c:numRef>
              <c:f>'④原因物質別発生状況 (2)'!$C$8:$N$8</c:f>
              <c:numCache>
                <c:formatCode>General</c:formatCode>
                <c:ptCount val="12"/>
                <c:pt idx="0">
                  <c:v>79</c:v>
                </c:pt>
                <c:pt idx="1">
                  <c:v>26</c:v>
                </c:pt>
                <c:pt idx="2">
                  <c:v>29</c:v>
                </c:pt>
                <c:pt idx="3">
                  <c:v>0</c:v>
                </c:pt>
                <c:pt idx="4">
                  <c:v>39</c:v>
                </c:pt>
                <c:pt idx="5">
                  <c:v>105</c:v>
                </c:pt>
                <c:pt idx="6">
                  <c:v>511</c:v>
                </c:pt>
                <c:pt idx="7">
                  <c:v>204</c:v>
                </c:pt>
                <c:pt idx="8">
                  <c:v>343</c:v>
                </c:pt>
                <c:pt idx="9">
                  <c:v>158</c:v>
                </c:pt>
                <c:pt idx="10">
                  <c:v>89</c:v>
                </c:pt>
                <c:pt idx="11">
                  <c:v>14</c:v>
                </c:pt>
              </c:numCache>
            </c:numRef>
          </c:val>
          <c:smooth val="0"/>
        </c:ser>
        <c:ser>
          <c:idx val="2"/>
          <c:order val="2"/>
          <c:tx>
            <c:strRef>
              <c:f>'④原因物質別発生状況 (2)'!$B$9</c:f>
              <c:strCache>
                <c:ptCount val="1"/>
                <c:pt idx="0">
                  <c:v>ぶどう球菌</c:v>
                </c:pt>
              </c:strCache>
            </c:strRef>
          </c:tx>
          <c:spPr>
            <a:ln w="44450">
              <a:solidFill>
                <a:schemeClr val="accent3">
                  <a:shade val="95000"/>
                  <a:satMod val="105000"/>
                </a:schemeClr>
              </a:solidFill>
              <a:prstDash val="dashDot"/>
            </a:ln>
          </c:spPr>
          <c:marker>
            <c:symbol val="none"/>
          </c:marker>
          <c:val>
            <c:numRef>
              <c:f>'④原因物質別発生状況 (2)'!$C$9:$N$9</c:f>
              <c:numCache>
                <c:formatCode>General</c:formatCode>
                <c:ptCount val="12"/>
                <c:pt idx="0">
                  <c:v>17</c:v>
                </c:pt>
                <c:pt idx="1">
                  <c:v>57</c:v>
                </c:pt>
                <c:pt idx="2">
                  <c:v>52</c:v>
                </c:pt>
                <c:pt idx="3">
                  <c:v>32</c:v>
                </c:pt>
                <c:pt idx="4">
                  <c:v>30</c:v>
                </c:pt>
                <c:pt idx="5">
                  <c:v>99</c:v>
                </c:pt>
                <c:pt idx="6">
                  <c:v>78</c:v>
                </c:pt>
                <c:pt idx="7">
                  <c:v>195</c:v>
                </c:pt>
                <c:pt idx="8">
                  <c:v>110</c:v>
                </c:pt>
                <c:pt idx="9">
                  <c:v>53</c:v>
                </c:pt>
                <c:pt idx="10">
                  <c:v>108</c:v>
                </c:pt>
                <c:pt idx="11">
                  <c:v>23</c:v>
                </c:pt>
              </c:numCache>
            </c:numRef>
          </c:val>
          <c:smooth val="0"/>
        </c:ser>
        <c:ser>
          <c:idx val="3"/>
          <c:order val="3"/>
          <c:tx>
            <c:strRef>
              <c:f>'④原因物質別発生状況 (2)'!$B$10</c:f>
              <c:strCache>
                <c:ptCount val="1"/>
                <c:pt idx="0">
                  <c:v>サルモネラ属菌</c:v>
                </c:pt>
              </c:strCache>
            </c:strRef>
          </c:tx>
          <c:spPr>
            <a:ln w="44450" cmpd="sng">
              <a:solidFill>
                <a:schemeClr val="accent4">
                  <a:lumMod val="75000"/>
                </a:schemeClr>
              </a:solidFill>
              <a:prstDash val="dash"/>
            </a:ln>
          </c:spPr>
          <c:marker>
            <c:symbol val="none"/>
          </c:marker>
          <c:val>
            <c:numRef>
              <c:f>'④原因物質別発生状況 (2)'!$C$10:$N$10</c:f>
              <c:numCache>
                <c:formatCode>General</c:formatCode>
                <c:ptCount val="12"/>
                <c:pt idx="0">
                  <c:v>1</c:v>
                </c:pt>
                <c:pt idx="1">
                  <c:v>3</c:v>
                </c:pt>
                <c:pt idx="2">
                  <c:v>0</c:v>
                </c:pt>
                <c:pt idx="3">
                  <c:v>7</c:v>
                </c:pt>
                <c:pt idx="4">
                  <c:v>69</c:v>
                </c:pt>
                <c:pt idx="5">
                  <c:v>26</c:v>
                </c:pt>
                <c:pt idx="6">
                  <c:v>26</c:v>
                </c:pt>
                <c:pt idx="7">
                  <c:v>126</c:v>
                </c:pt>
                <c:pt idx="8">
                  <c:v>209</c:v>
                </c:pt>
                <c:pt idx="9">
                  <c:v>198</c:v>
                </c:pt>
                <c:pt idx="10">
                  <c:v>1</c:v>
                </c:pt>
                <c:pt idx="11">
                  <c:v>4</c:v>
                </c:pt>
              </c:numCache>
            </c:numRef>
          </c:val>
          <c:smooth val="0"/>
        </c:ser>
        <c:ser>
          <c:idx val="4"/>
          <c:order val="4"/>
          <c:tx>
            <c:strRef>
              <c:f>'④原因物質別発生状況 (2)'!$B$11</c:f>
              <c:strCache>
                <c:ptCount val="1"/>
                <c:pt idx="0">
                  <c:v>腸管出血性大腸菌（ＶＴ産生）</c:v>
                </c:pt>
              </c:strCache>
            </c:strRef>
          </c:tx>
          <c:spPr>
            <a:ln w="44450" cmpd="dbl">
              <a:solidFill>
                <a:schemeClr val="accent5">
                  <a:shade val="95000"/>
                  <a:satMod val="105000"/>
                </a:schemeClr>
              </a:solidFill>
              <a:prstDash val="sysDash"/>
            </a:ln>
          </c:spPr>
          <c:marker>
            <c:symbol val="none"/>
          </c:marker>
          <c:val>
            <c:numRef>
              <c:f>'④原因物質別発生状況 (2)'!$C$11:$N$11</c:f>
              <c:numCache>
                <c:formatCode>General</c:formatCode>
                <c:ptCount val="12"/>
                <c:pt idx="0">
                  <c:v>3</c:v>
                </c:pt>
                <c:pt idx="1">
                  <c:v>0</c:v>
                </c:pt>
                <c:pt idx="2">
                  <c:v>10</c:v>
                </c:pt>
                <c:pt idx="3">
                  <c:v>0</c:v>
                </c:pt>
                <c:pt idx="4">
                  <c:v>47</c:v>
                </c:pt>
                <c:pt idx="5">
                  <c:v>39</c:v>
                </c:pt>
                <c:pt idx="6">
                  <c:v>19</c:v>
                </c:pt>
                <c:pt idx="7">
                  <c:v>252</c:v>
                </c:pt>
                <c:pt idx="8">
                  <c:v>22</c:v>
                </c:pt>
                <c:pt idx="9">
                  <c:v>0</c:v>
                </c:pt>
                <c:pt idx="10">
                  <c:v>0</c:v>
                </c:pt>
                <c:pt idx="11">
                  <c:v>0</c:v>
                </c:pt>
              </c:numCache>
            </c:numRef>
          </c:val>
          <c:smooth val="0"/>
        </c:ser>
        <c:dLbls>
          <c:showLegendKey val="0"/>
          <c:showVal val="0"/>
          <c:showCatName val="0"/>
          <c:showSerName val="0"/>
          <c:showPercent val="0"/>
          <c:showBubbleSize val="0"/>
        </c:dLbls>
        <c:marker val="1"/>
        <c:smooth val="0"/>
        <c:axId val="38854016"/>
        <c:axId val="38855808"/>
      </c:lineChart>
      <c:catAx>
        <c:axId val="38854016"/>
        <c:scaling>
          <c:orientation val="minMax"/>
        </c:scaling>
        <c:delete val="0"/>
        <c:axPos val="b"/>
        <c:majorTickMark val="out"/>
        <c:minorTickMark val="none"/>
        <c:tickLblPos val="nextTo"/>
        <c:txPr>
          <a:bodyPr/>
          <a:lstStyle/>
          <a:p>
            <a:pPr>
              <a:defRPr sz="2400"/>
            </a:pPr>
            <a:endParaRPr lang="ja-JP"/>
          </a:p>
        </c:txPr>
        <c:crossAx val="38855808"/>
        <c:crosses val="autoZero"/>
        <c:auto val="1"/>
        <c:lblAlgn val="ctr"/>
        <c:lblOffset val="100"/>
        <c:noMultiLvlLbl val="0"/>
      </c:catAx>
      <c:valAx>
        <c:axId val="38855808"/>
        <c:scaling>
          <c:orientation val="minMax"/>
        </c:scaling>
        <c:delete val="0"/>
        <c:axPos val="l"/>
        <c:majorGridlines/>
        <c:numFmt formatCode="General" sourceLinked="1"/>
        <c:majorTickMark val="out"/>
        <c:minorTickMark val="none"/>
        <c:tickLblPos val="nextTo"/>
        <c:crossAx val="38854016"/>
        <c:crosses val="autoZero"/>
        <c:crossBetween val="between"/>
      </c:valAx>
    </c:plotArea>
    <c:legend>
      <c:legendPos val="r"/>
      <c:layout>
        <c:manualLayout>
          <c:xMode val="edge"/>
          <c:yMode val="edge"/>
          <c:x val="5.801026131947102E-2"/>
          <c:y val="0"/>
          <c:w val="0.40456817730867933"/>
          <c:h val="0.50724799439294121"/>
        </c:manualLayout>
      </c:layout>
      <c:overlay val="0"/>
      <c:spPr>
        <a:solidFill>
          <a:schemeClr val="bg1"/>
        </a:solidFill>
      </c:spPr>
    </c:legend>
    <c:plotVisOnly val="1"/>
    <c:dispBlanksAs val="gap"/>
    <c:showDLblsOverMax val="0"/>
  </c:chart>
  <c:txPr>
    <a:bodyPr/>
    <a:lstStyle/>
    <a:p>
      <a:pPr>
        <a:defRPr sz="20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0.43923</cdr:x>
      <cdr:y>0.04444</cdr:y>
    </cdr:from>
    <cdr:to>
      <cdr:x>1</cdr:x>
      <cdr:y>0.10143</cdr:y>
    </cdr:to>
    <cdr:sp macro="" textlink="">
      <cdr:nvSpPr>
        <cdr:cNvPr id="2" name="正方形/長方形 1"/>
        <cdr:cNvSpPr/>
      </cdr:nvSpPr>
      <cdr:spPr>
        <a:xfrm xmlns:a="http://schemas.openxmlformats.org/drawingml/2006/main">
          <a:off x="3858627" y="288032"/>
          <a:ext cx="4926349"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dirty="0" smtClean="0"/>
            <a:t>厚生労働省：平成</a:t>
          </a:r>
          <a:r>
            <a:rPr lang="en-US" altLang="ja-JP" dirty="0"/>
            <a:t>24</a:t>
          </a:r>
          <a:r>
            <a:rPr lang="ja-JP" altLang="en-US" dirty="0"/>
            <a:t>年（</a:t>
          </a:r>
          <a:r>
            <a:rPr lang="en-US" altLang="ja-JP" dirty="0"/>
            <a:t>2012</a:t>
          </a:r>
          <a:r>
            <a:rPr lang="ja-JP" altLang="en-US" dirty="0"/>
            <a:t>年）食中毒発生状況</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CE456B2-D73A-471D-B857-5EBEF54930FB}" type="datetimeFigureOut">
              <a:rPr kumimoji="1" lang="ja-JP" altLang="en-US" smtClean="0"/>
              <a:t>2013/8/1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D7DDC1C-A3D5-4A83-888D-16C18055DA8F}" type="slidenum">
              <a:rPr kumimoji="1" lang="ja-JP" altLang="en-US" smtClean="0"/>
              <a:t>‹#›</a:t>
            </a:fld>
            <a:endParaRPr kumimoji="1" lang="ja-JP" altLang="en-US"/>
          </a:p>
        </p:txBody>
      </p:sp>
    </p:spTree>
    <p:extLst>
      <p:ext uri="{BB962C8B-B14F-4D97-AF65-F5344CB8AC3E}">
        <p14:creationId xmlns:p14="http://schemas.microsoft.com/office/powerpoint/2010/main" val="4089457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7DDC1C-A3D5-4A83-888D-16C18055DA8F}" type="slidenum">
              <a:rPr kumimoji="1" lang="ja-JP" altLang="en-US" smtClean="0"/>
              <a:t>7</a:t>
            </a:fld>
            <a:endParaRPr kumimoji="1" lang="ja-JP" altLang="en-US"/>
          </a:p>
        </p:txBody>
      </p:sp>
    </p:spTree>
    <p:extLst>
      <p:ext uri="{BB962C8B-B14F-4D97-AF65-F5344CB8AC3E}">
        <p14:creationId xmlns:p14="http://schemas.microsoft.com/office/powerpoint/2010/main" val="340474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7DDC1C-A3D5-4A83-888D-16C18055DA8F}" type="slidenum">
              <a:rPr kumimoji="1" lang="ja-JP" altLang="en-US" smtClean="0"/>
              <a:t>12</a:t>
            </a:fld>
            <a:endParaRPr kumimoji="1" lang="ja-JP" altLang="en-US"/>
          </a:p>
        </p:txBody>
      </p:sp>
    </p:spTree>
    <p:extLst>
      <p:ext uri="{BB962C8B-B14F-4D97-AF65-F5344CB8AC3E}">
        <p14:creationId xmlns:p14="http://schemas.microsoft.com/office/powerpoint/2010/main" val="280827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就業判定を医師にさせることが「事業者の責任」なので</a:t>
            </a:r>
            <a:endParaRPr kumimoji="1" lang="en-US" altLang="ja-JP" dirty="0" smtClean="0"/>
          </a:p>
          <a:p>
            <a:r>
              <a:rPr kumimoji="1" lang="ja-JP" altLang="en-US" dirty="0" smtClean="0"/>
              <a:t>当然、問題になりそうな業務を医師に伝えることが</a:t>
            </a:r>
            <a:endParaRPr kumimoji="1" lang="en-US" altLang="ja-JP" dirty="0" smtClean="0"/>
          </a:p>
          <a:p>
            <a:r>
              <a:rPr kumimoji="1" lang="ja-JP" altLang="en-US" smtClean="0"/>
              <a:t>「事</a:t>
            </a:r>
            <a:r>
              <a:rPr kumimoji="1" lang="ja-JP" altLang="en-US" dirty="0" smtClean="0"/>
              <a:t>業者がやらなければ</a:t>
            </a:r>
            <a:r>
              <a:rPr kumimoji="1" lang="ja-JP" altLang="en-US" smtClean="0"/>
              <a:t>ならない責任」です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ED7DDC1C-A3D5-4A83-888D-16C18055DA8F}" type="slidenum">
              <a:rPr kumimoji="1" lang="ja-JP" altLang="en-US" smtClean="0"/>
              <a:t>25</a:t>
            </a:fld>
            <a:endParaRPr kumimoji="1" lang="ja-JP" altLang="en-US"/>
          </a:p>
        </p:txBody>
      </p:sp>
    </p:spTree>
    <p:extLst>
      <p:ext uri="{BB962C8B-B14F-4D97-AF65-F5344CB8AC3E}">
        <p14:creationId xmlns:p14="http://schemas.microsoft.com/office/powerpoint/2010/main" val="311834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2345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19417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42657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8068 w 794"/>
                <a:gd name="T1" fmla="*/ 5854 h 414"/>
                <a:gd name="T2" fmla="*/ 16158 w 794"/>
                <a:gd name="T3" fmla="*/ 4714 h 414"/>
                <a:gd name="T4" fmla="*/ 12656 w 794"/>
                <a:gd name="T5" fmla="*/ 3115 h 414"/>
                <a:gd name="T6" fmla="*/ 1615 w 794"/>
                <a:gd name="T7" fmla="*/ 0 h 414"/>
                <a:gd name="T8" fmla="*/ 521 w 794"/>
                <a:gd name="T9" fmla="*/ 295 h 414"/>
                <a:gd name="T10" fmla="*/ 0 w 794"/>
                <a:gd name="T11" fmla="*/ 1231 h 414"/>
                <a:gd name="T12" fmla="*/ 635 w 794"/>
                <a:gd name="T13" fmla="*/ 2299 h 414"/>
                <a:gd name="T14" fmla="*/ 12970 w 794"/>
                <a:gd name="T15" fmla="*/ 6065 h 414"/>
                <a:gd name="T16" fmla="*/ 15673 w 794"/>
                <a:gd name="T17" fmla="*/ 5824 h 414"/>
                <a:gd name="T18" fmla="*/ 17858 w 794"/>
                <a:gd name="T19" fmla="*/ 6136 h 414"/>
                <a:gd name="T20" fmla="*/ 18068 w 794"/>
                <a:gd name="T21" fmla="*/ 5854 h 414"/>
                <a:gd name="T22" fmla="*/ 18068 w 794"/>
                <a:gd name="T23" fmla="*/ 585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7" name="Freeform 10"/>
            <p:cNvSpPr>
              <a:spLocks/>
            </p:cNvSpPr>
            <p:nvPr userDrawn="1"/>
          </p:nvSpPr>
          <p:spPr bwMode="auto">
            <a:xfrm>
              <a:off x="166" y="261"/>
              <a:ext cx="2244" cy="1007"/>
            </a:xfrm>
            <a:custGeom>
              <a:avLst/>
              <a:gdLst>
                <a:gd name="T0" fmla="*/ 388 w 1586"/>
                <a:gd name="T1" fmla="*/ 0 h 821"/>
                <a:gd name="T2" fmla="*/ 3769 w 1586"/>
                <a:gd name="T3" fmla="*/ 958 h 821"/>
                <a:gd name="T4" fmla="*/ 4044 w 1586"/>
                <a:gd name="T5" fmla="*/ 1177 h 821"/>
                <a:gd name="T6" fmla="*/ 4492 w 1586"/>
                <a:gd name="T7" fmla="*/ 1461 h 821"/>
                <a:gd name="T8" fmla="*/ 4433 w 1586"/>
                <a:gd name="T9" fmla="*/ 1515 h 821"/>
                <a:gd name="T10" fmla="*/ 3823 w 1586"/>
                <a:gd name="T11" fmla="*/ 1452 h 821"/>
                <a:gd name="T12" fmla="*/ 3243 w 1586"/>
                <a:gd name="T13" fmla="*/ 1496 h 821"/>
                <a:gd name="T14" fmla="*/ 117 w 1586"/>
                <a:gd name="T15" fmla="*/ 551 h 821"/>
                <a:gd name="T16" fmla="*/ 0 w 1586"/>
                <a:gd name="T17" fmla="*/ 277 h 821"/>
                <a:gd name="T18" fmla="*/ 130 w 1586"/>
                <a:gd name="T19" fmla="*/ 59 h 821"/>
                <a:gd name="T20" fmla="*/ 388 w 1586"/>
                <a:gd name="T21" fmla="*/ 0 h 821"/>
                <a:gd name="T22" fmla="*/ 38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605 h 747"/>
                <a:gd name="T2" fmla="*/ 2631 w 1049"/>
                <a:gd name="T3" fmla="*/ 1391 h 747"/>
                <a:gd name="T4" fmla="*/ 2680 w 1049"/>
                <a:gd name="T5" fmla="*/ 994 h 747"/>
                <a:gd name="T6" fmla="*/ 2994 w 1049"/>
                <a:gd name="T7" fmla="*/ 786 h 747"/>
                <a:gd name="T8" fmla="*/ 223 w 1049"/>
                <a:gd name="T9" fmla="*/ 0 h 747"/>
                <a:gd name="T10" fmla="*/ 0 w 1049"/>
                <a:gd name="T11" fmla="*/ 236 h 747"/>
                <a:gd name="T12" fmla="*/ 0 w 1049"/>
                <a:gd name="T13" fmla="*/ 605 h 747"/>
                <a:gd name="T14" fmla="*/ 0 w 1049"/>
                <a:gd name="T15" fmla="*/ 60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310 w 150"/>
                  <a:gd name="T1" fmla="*/ 0 h 173"/>
                  <a:gd name="T2" fmla="*/ 114 w 150"/>
                  <a:gd name="T3" fmla="*/ 125 h 173"/>
                  <a:gd name="T4" fmla="*/ 0 w 150"/>
                  <a:gd name="T5" fmla="*/ 328 h 173"/>
                  <a:gd name="T6" fmla="*/ 226 w 150"/>
                  <a:gd name="T7" fmla="*/ 303 h 173"/>
                  <a:gd name="T8" fmla="*/ 291 w 150"/>
                  <a:gd name="T9" fmla="*/ 160 h 173"/>
                  <a:gd name="T10" fmla="*/ 424 w 150"/>
                  <a:gd name="T11" fmla="*/ 51 h 173"/>
                  <a:gd name="T12" fmla="*/ 310 w 150"/>
                  <a:gd name="T13" fmla="*/ 0 h 173"/>
                  <a:gd name="T14" fmla="*/ 3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1" name="Freeform 14"/>
              <p:cNvSpPr>
                <a:spLocks/>
              </p:cNvSpPr>
              <p:nvPr userDrawn="1"/>
            </p:nvSpPr>
            <p:spPr bwMode="auto">
              <a:xfrm>
                <a:off x="123" y="148"/>
                <a:ext cx="2386" cy="1081"/>
              </a:xfrm>
              <a:custGeom>
                <a:avLst/>
                <a:gdLst>
                  <a:gd name="T0" fmla="*/ 443 w 1684"/>
                  <a:gd name="T1" fmla="*/ 0 h 880"/>
                  <a:gd name="T2" fmla="*/ 179 w 1684"/>
                  <a:gd name="T3" fmla="*/ 97 h 880"/>
                  <a:gd name="T4" fmla="*/ 0 w 1684"/>
                  <a:gd name="T5" fmla="*/ 386 h 880"/>
                  <a:gd name="T6" fmla="*/ 191 w 1684"/>
                  <a:gd name="T7" fmla="*/ 665 h 880"/>
                  <a:gd name="T8" fmla="*/ 3362 w 1684"/>
                  <a:gd name="T9" fmla="*/ 1607 h 880"/>
                  <a:gd name="T10" fmla="*/ 4045 w 1684"/>
                  <a:gd name="T11" fmla="*/ 1548 h 880"/>
                  <a:gd name="T12" fmla="*/ 4598 w 1684"/>
                  <a:gd name="T13" fmla="*/ 1631 h 880"/>
                  <a:gd name="T14" fmla="*/ 4790 w 1684"/>
                  <a:gd name="T15" fmla="*/ 1499 h 880"/>
                  <a:gd name="T16" fmla="*/ 4272 w 1684"/>
                  <a:gd name="T17" fmla="*/ 1231 h 880"/>
                  <a:gd name="T18" fmla="*/ 4061 w 1684"/>
                  <a:gd name="T19" fmla="*/ 950 h 880"/>
                  <a:gd name="T20" fmla="*/ 3895 w 1684"/>
                  <a:gd name="T21" fmla="*/ 977 h 880"/>
                  <a:gd name="T22" fmla="*/ 4093 w 1684"/>
                  <a:gd name="T23" fmla="*/ 1231 h 880"/>
                  <a:gd name="T24" fmla="*/ 4489 w 1684"/>
                  <a:gd name="T25" fmla="*/ 1501 h 880"/>
                  <a:gd name="T26" fmla="*/ 4020 w 1684"/>
                  <a:gd name="T27" fmla="*/ 1459 h 880"/>
                  <a:gd name="T28" fmla="*/ 3467 w 1684"/>
                  <a:gd name="T29" fmla="*/ 1508 h 880"/>
                  <a:gd name="T30" fmla="*/ 3569 w 1684"/>
                  <a:gd name="T31" fmla="*/ 1204 h 880"/>
                  <a:gd name="T32" fmla="*/ 3806 w 1684"/>
                  <a:gd name="T33" fmla="*/ 997 h 880"/>
                  <a:gd name="T34" fmla="*/ 3529 w 1684"/>
                  <a:gd name="T35" fmla="*/ 1023 h 880"/>
                  <a:gd name="T36" fmla="*/ 3314 w 1684"/>
                  <a:gd name="T37" fmla="*/ 1220 h 880"/>
                  <a:gd name="T38" fmla="*/ 3240 w 1684"/>
                  <a:gd name="T39" fmla="*/ 1467 h 880"/>
                  <a:gd name="T40" fmla="*/ 305 w 1684"/>
                  <a:gd name="T41" fmla="*/ 575 h 880"/>
                  <a:gd name="T42" fmla="*/ 227 w 1684"/>
                  <a:gd name="T43" fmla="*/ 398 h 880"/>
                  <a:gd name="T44" fmla="*/ 293 w 1684"/>
                  <a:gd name="T45" fmla="*/ 177 h 880"/>
                  <a:gd name="T46" fmla="*/ 616 w 1684"/>
                  <a:gd name="T47" fmla="*/ 0 h 880"/>
                  <a:gd name="T48" fmla="*/ 443 w 1684"/>
                  <a:gd name="T49" fmla="*/ 0 h 880"/>
                  <a:gd name="T50" fmla="*/ 44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2" name="Freeform 15"/>
              <p:cNvSpPr>
                <a:spLocks/>
              </p:cNvSpPr>
              <p:nvPr userDrawn="1"/>
            </p:nvSpPr>
            <p:spPr bwMode="auto">
              <a:xfrm>
                <a:off x="324" y="158"/>
                <a:ext cx="1686" cy="614"/>
              </a:xfrm>
              <a:custGeom>
                <a:avLst/>
                <a:gdLst>
                  <a:gd name="T0" fmla="*/ 285 w 1190"/>
                  <a:gd name="T1" fmla="*/ 0 h 500"/>
                  <a:gd name="T2" fmla="*/ 3385 w 1190"/>
                  <a:gd name="T3" fmla="*/ 907 h 500"/>
                  <a:gd name="T4" fmla="*/ 3059 w 1190"/>
                  <a:gd name="T5" fmla="*/ 926 h 500"/>
                  <a:gd name="T6" fmla="*/ 0 w 1190"/>
                  <a:gd name="T7" fmla="*/ 50 h 500"/>
                  <a:gd name="T8" fmla="*/ 285 w 1190"/>
                  <a:gd name="T9" fmla="*/ 0 h 500"/>
                  <a:gd name="T10" fmla="*/ 28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3" name="Freeform 16"/>
              <p:cNvSpPr>
                <a:spLocks/>
              </p:cNvSpPr>
              <p:nvPr userDrawn="1"/>
            </p:nvSpPr>
            <p:spPr bwMode="auto">
              <a:xfrm>
                <a:off x="409" y="251"/>
                <a:ext cx="227" cy="410"/>
              </a:xfrm>
              <a:custGeom>
                <a:avLst/>
                <a:gdLst>
                  <a:gd name="T0" fmla="*/ 332 w 160"/>
                  <a:gd name="T1" fmla="*/ 0 h 335"/>
                  <a:gd name="T2" fmla="*/ 54 w 160"/>
                  <a:gd name="T3" fmla="*/ 195 h 335"/>
                  <a:gd name="T4" fmla="*/ 0 w 160"/>
                  <a:gd name="T5" fmla="*/ 421 h 335"/>
                  <a:gd name="T6" fmla="*/ 95 w 160"/>
                  <a:gd name="T7" fmla="*/ 575 h 335"/>
                  <a:gd name="T8" fmla="*/ 268 w 160"/>
                  <a:gd name="T9" fmla="*/ 614 h 335"/>
                  <a:gd name="T10" fmla="*/ 217 w 160"/>
                  <a:gd name="T11" fmla="*/ 281 h 335"/>
                  <a:gd name="T12" fmla="*/ 457 w 160"/>
                  <a:gd name="T13" fmla="*/ 32 h 335"/>
                  <a:gd name="T14" fmla="*/ 332 w 160"/>
                  <a:gd name="T15" fmla="*/ 0 h 335"/>
                  <a:gd name="T16" fmla="*/ 33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4" name="Freeform 17"/>
              <p:cNvSpPr>
                <a:spLocks/>
              </p:cNvSpPr>
              <p:nvPr userDrawn="1"/>
            </p:nvSpPr>
            <p:spPr bwMode="auto">
              <a:xfrm>
                <a:off x="846" y="536"/>
                <a:ext cx="691" cy="364"/>
              </a:xfrm>
              <a:custGeom>
                <a:avLst/>
                <a:gdLst>
                  <a:gd name="T0" fmla="*/ 40 w 489"/>
                  <a:gd name="T1" fmla="*/ 64 h 296"/>
                  <a:gd name="T2" fmla="*/ 451 w 489"/>
                  <a:gd name="T3" fmla="*/ 123 h 296"/>
                  <a:gd name="T4" fmla="*/ 914 w 489"/>
                  <a:gd name="T5" fmla="*/ 255 h 296"/>
                  <a:gd name="T6" fmla="*/ 1242 w 489"/>
                  <a:gd name="T7" fmla="*/ 453 h 296"/>
                  <a:gd name="T8" fmla="*/ 920 w 489"/>
                  <a:gd name="T9" fmla="*/ 428 h 296"/>
                  <a:gd name="T10" fmla="*/ 391 w 489"/>
                  <a:gd name="T11" fmla="*/ 272 h 296"/>
                  <a:gd name="T12" fmla="*/ 141 w 489"/>
                  <a:gd name="T13" fmla="*/ 149 h 296"/>
                  <a:gd name="T14" fmla="*/ 301 w 489"/>
                  <a:gd name="T15" fmla="*/ 303 h 296"/>
                  <a:gd name="T16" fmla="*/ 767 w 489"/>
                  <a:gd name="T17" fmla="*/ 502 h 296"/>
                  <a:gd name="T18" fmla="*/ 1314 w 489"/>
                  <a:gd name="T19" fmla="*/ 551 h 296"/>
                  <a:gd name="T20" fmla="*/ 1379 w 489"/>
                  <a:gd name="T21" fmla="*/ 416 h 296"/>
                  <a:gd name="T22" fmla="*/ 1112 w 489"/>
                  <a:gd name="T23" fmla="*/ 224 h 296"/>
                  <a:gd name="T24" fmla="*/ 479 w 489"/>
                  <a:gd name="T25" fmla="*/ 32 h 296"/>
                  <a:gd name="T26" fmla="*/ 0 w 489"/>
                  <a:gd name="T27" fmla="*/ 0 h 296"/>
                  <a:gd name="T28" fmla="*/ 40 w 489"/>
                  <a:gd name="T29" fmla="*/ 64 h 296"/>
                  <a:gd name="T30" fmla="*/ 40 w 489"/>
                  <a:gd name="T31" fmla="*/ 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395 w 794"/>
                <a:gd name="T1" fmla="*/ 140 h 414"/>
                <a:gd name="T2" fmla="*/ 353 w 794"/>
                <a:gd name="T3" fmla="*/ 113 h 414"/>
                <a:gd name="T4" fmla="*/ 276 w 794"/>
                <a:gd name="T5" fmla="*/ 74 h 414"/>
                <a:gd name="T6" fmla="*/ 35 w 794"/>
                <a:gd name="T7" fmla="*/ 0 h 414"/>
                <a:gd name="T8" fmla="*/ 11 w 794"/>
                <a:gd name="T9" fmla="*/ 7 h 414"/>
                <a:gd name="T10" fmla="*/ 0 w 794"/>
                <a:gd name="T11" fmla="*/ 30 h 414"/>
                <a:gd name="T12" fmla="*/ 13 w 794"/>
                <a:gd name="T13" fmla="*/ 55 h 414"/>
                <a:gd name="T14" fmla="*/ 284 w 794"/>
                <a:gd name="T15" fmla="*/ 145 h 414"/>
                <a:gd name="T16" fmla="*/ 343 w 794"/>
                <a:gd name="T17" fmla="*/ 139 h 414"/>
                <a:gd name="T18" fmla="*/ 391 w 794"/>
                <a:gd name="T19" fmla="*/ 147 h 414"/>
                <a:gd name="T20" fmla="*/ 395 w 794"/>
                <a:gd name="T21" fmla="*/ 140 h 414"/>
                <a:gd name="T22" fmla="*/ 395 w 794"/>
                <a:gd name="T23" fmla="*/ 14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7" name="Freeform 20"/>
            <p:cNvSpPr>
              <a:spLocks/>
            </p:cNvSpPr>
            <p:nvPr userDrawn="1"/>
          </p:nvSpPr>
          <p:spPr bwMode="auto">
            <a:xfrm rot="7320404">
              <a:off x="4893" y="2923"/>
              <a:ext cx="627" cy="290"/>
            </a:xfrm>
            <a:custGeom>
              <a:avLst/>
              <a:gdLst>
                <a:gd name="T0" fmla="*/ 8 w 1586"/>
                <a:gd name="T1" fmla="*/ 0 h 821"/>
                <a:gd name="T2" fmla="*/ 82 w 1586"/>
                <a:gd name="T3" fmla="*/ 23 h 821"/>
                <a:gd name="T4" fmla="*/ 88 w 1586"/>
                <a:gd name="T5" fmla="*/ 28 h 821"/>
                <a:gd name="T6" fmla="*/ 98 w 1586"/>
                <a:gd name="T7" fmla="*/ 35 h 821"/>
                <a:gd name="T8" fmla="*/ 97 w 1586"/>
                <a:gd name="T9" fmla="*/ 36 h 821"/>
                <a:gd name="T10" fmla="*/ 83 w 1586"/>
                <a:gd name="T11" fmla="*/ 35 h 821"/>
                <a:gd name="T12" fmla="*/ 71 w 1586"/>
                <a:gd name="T13" fmla="*/ 36 h 821"/>
                <a:gd name="T14" fmla="*/ 3 w 1586"/>
                <a:gd name="T15" fmla="*/ 13 h 821"/>
                <a:gd name="T16" fmla="*/ 0 w 1586"/>
                <a:gd name="T17" fmla="*/ 7 h 821"/>
                <a:gd name="T18" fmla="*/ 3 w 1586"/>
                <a:gd name="T19" fmla="*/ 1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8" name="Freeform 21"/>
            <p:cNvSpPr>
              <a:spLocks/>
            </p:cNvSpPr>
            <p:nvPr userDrawn="1"/>
          </p:nvSpPr>
          <p:spPr bwMode="auto">
            <a:xfrm rot="7320404">
              <a:off x="5000" y="2913"/>
              <a:ext cx="416" cy="265"/>
            </a:xfrm>
            <a:custGeom>
              <a:avLst/>
              <a:gdLst>
                <a:gd name="T0" fmla="*/ 0 w 1049"/>
                <a:gd name="T1" fmla="*/ 15 h 747"/>
                <a:gd name="T2" fmla="*/ 58 w 1049"/>
                <a:gd name="T3" fmla="*/ 33 h 747"/>
                <a:gd name="T4" fmla="*/ 59 w 1049"/>
                <a:gd name="T5" fmla="*/ 24 h 747"/>
                <a:gd name="T6" fmla="*/ 65 w 1049"/>
                <a:gd name="T7" fmla="*/ 19 h 747"/>
                <a:gd name="T8" fmla="*/ 5 w 1049"/>
                <a:gd name="T9" fmla="*/ 0 h 747"/>
                <a:gd name="T10" fmla="*/ 0 w 1049"/>
                <a:gd name="T11" fmla="*/ 6 h 747"/>
                <a:gd name="T12" fmla="*/ 0 w 1049"/>
                <a:gd name="T13" fmla="*/ 15 h 747"/>
                <a:gd name="T14" fmla="*/ 0 w 1049"/>
                <a:gd name="T15" fmla="*/ 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7 w 150"/>
                  <a:gd name="T1" fmla="*/ 0 h 173"/>
                  <a:gd name="T2" fmla="*/ 2 w 150"/>
                  <a:gd name="T3" fmla="*/ 3 h 173"/>
                  <a:gd name="T4" fmla="*/ 0 w 150"/>
                  <a:gd name="T5" fmla="*/ 8 h 173"/>
                  <a:gd name="T6" fmla="*/ 5 w 150"/>
                  <a:gd name="T7" fmla="*/ 7 h 173"/>
                  <a:gd name="T8" fmla="*/ 6 w 150"/>
                  <a:gd name="T9" fmla="*/ 4 h 173"/>
                  <a:gd name="T10" fmla="*/ 9 w 150"/>
                  <a:gd name="T11" fmla="*/ 1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21" name="Freeform 24"/>
              <p:cNvSpPr>
                <a:spLocks/>
              </p:cNvSpPr>
              <p:nvPr userDrawn="1"/>
            </p:nvSpPr>
            <p:spPr bwMode="auto">
              <a:xfrm rot="7320404">
                <a:off x="4887" y="2930"/>
                <a:ext cx="667" cy="311"/>
              </a:xfrm>
              <a:custGeom>
                <a:avLst/>
                <a:gdLst>
                  <a:gd name="T0" fmla="*/ 10 w 1684"/>
                  <a:gd name="T1" fmla="*/ 0 h 880"/>
                  <a:gd name="T2" fmla="*/ 4 w 1684"/>
                  <a:gd name="T3" fmla="*/ 2 h 880"/>
                  <a:gd name="T4" fmla="*/ 0 w 1684"/>
                  <a:gd name="T5" fmla="*/ 9 h 880"/>
                  <a:gd name="T6" fmla="*/ 4 w 1684"/>
                  <a:gd name="T7" fmla="*/ 16 h 880"/>
                  <a:gd name="T8" fmla="*/ 73 w 1684"/>
                  <a:gd name="T9" fmla="*/ 38 h 880"/>
                  <a:gd name="T10" fmla="*/ 88 w 1684"/>
                  <a:gd name="T11" fmla="*/ 37 h 880"/>
                  <a:gd name="T12" fmla="*/ 100 w 1684"/>
                  <a:gd name="T13" fmla="*/ 39 h 880"/>
                  <a:gd name="T14" fmla="*/ 105 w 1684"/>
                  <a:gd name="T15" fmla="*/ 36 h 880"/>
                  <a:gd name="T16" fmla="*/ 93 w 1684"/>
                  <a:gd name="T17" fmla="*/ 29 h 880"/>
                  <a:gd name="T18" fmla="*/ 89 w 1684"/>
                  <a:gd name="T19" fmla="*/ 23 h 880"/>
                  <a:gd name="T20" fmla="*/ 85 w 1684"/>
                  <a:gd name="T21" fmla="*/ 23 h 880"/>
                  <a:gd name="T22" fmla="*/ 90 w 1684"/>
                  <a:gd name="T23" fmla="*/ 29 h 880"/>
                  <a:gd name="T24" fmla="*/ 98 w 1684"/>
                  <a:gd name="T25" fmla="*/ 36 h 880"/>
                  <a:gd name="T26" fmla="*/ 88 w 1684"/>
                  <a:gd name="T27" fmla="*/ 35 h 880"/>
                  <a:gd name="T28" fmla="*/ 76 w 1684"/>
                  <a:gd name="T29" fmla="*/ 36 h 880"/>
                  <a:gd name="T30" fmla="*/ 78 w 1684"/>
                  <a:gd name="T31" fmla="*/ 29 h 880"/>
                  <a:gd name="T32" fmla="*/ 83 w 1684"/>
                  <a:gd name="T33" fmla="*/ 24 h 880"/>
                  <a:gd name="T34" fmla="*/ 77 w 1684"/>
                  <a:gd name="T35" fmla="*/ 24 h 880"/>
                  <a:gd name="T36" fmla="*/ 72 w 1684"/>
                  <a:gd name="T37" fmla="*/ 29 h 880"/>
                  <a:gd name="T38" fmla="*/ 71 w 1684"/>
                  <a:gd name="T39" fmla="*/ 35 h 880"/>
                  <a:gd name="T40" fmla="*/ 7 w 1684"/>
                  <a:gd name="T41" fmla="*/ 14 h 880"/>
                  <a:gd name="T42" fmla="*/ 5 w 1684"/>
                  <a:gd name="T43" fmla="*/ 10 h 880"/>
                  <a:gd name="T44" fmla="*/ 6 w 1684"/>
                  <a:gd name="T45" fmla="*/ 4 h 880"/>
                  <a:gd name="T46" fmla="*/ 13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22" name="Freeform 25"/>
              <p:cNvSpPr>
                <a:spLocks/>
              </p:cNvSpPr>
              <p:nvPr userDrawn="1"/>
            </p:nvSpPr>
            <p:spPr bwMode="auto">
              <a:xfrm rot="7320404">
                <a:off x="5062" y="2997"/>
                <a:ext cx="472" cy="176"/>
              </a:xfrm>
              <a:custGeom>
                <a:avLst/>
                <a:gdLst>
                  <a:gd name="T0" fmla="*/ 6 w 1190"/>
                  <a:gd name="T1" fmla="*/ 0 h 500"/>
                  <a:gd name="T2" fmla="*/ 74 w 1190"/>
                  <a:gd name="T3" fmla="*/ 21 h 500"/>
                  <a:gd name="T4" fmla="*/ 67 w 1190"/>
                  <a:gd name="T5" fmla="*/ 22 h 500"/>
                  <a:gd name="T6" fmla="*/ 0 w 1190"/>
                  <a:gd name="T7" fmla="*/ 1 h 500"/>
                  <a:gd name="T8" fmla="*/ 6 w 1190"/>
                  <a:gd name="T9" fmla="*/ 0 h 500"/>
                  <a:gd name="T10" fmla="*/ 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23" name="Freeform 26"/>
              <p:cNvSpPr>
                <a:spLocks/>
              </p:cNvSpPr>
              <p:nvPr userDrawn="1"/>
            </p:nvSpPr>
            <p:spPr bwMode="auto">
              <a:xfrm rot="7320404">
                <a:off x="5364" y="2873"/>
                <a:ext cx="63" cy="118"/>
              </a:xfrm>
              <a:custGeom>
                <a:avLst/>
                <a:gdLst>
                  <a:gd name="T0" fmla="*/ 7 w 160"/>
                  <a:gd name="T1" fmla="*/ 0 h 335"/>
                  <a:gd name="T2" fmla="*/ 1 w 160"/>
                  <a:gd name="T3" fmla="*/ 5 h 335"/>
                  <a:gd name="T4" fmla="*/ 0 w 160"/>
                  <a:gd name="T5" fmla="*/ 10 h 335"/>
                  <a:gd name="T6" fmla="*/ 2 w 160"/>
                  <a:gd name="T7" fmla="*/ 14 h 335"/>
                  <a:gd name="T8" fmla="*/ 6 w 160"/>
                  <a:gd name="T9" fmla="*/ 15 h 335"/>
                  <a:gd name="T10" fmla="*/ 5 w 160"/>
                  <a:gd name="T11" fmla="*/ 7 h 335"/>
                  <a:gd name="T12" fmla="*/ 10 w 160"/>
                  <a:gd name="T13" fmla="*/ 1 h 335"/>
                  <a:gd name="T14" fmla="*/ 7 w 160"/>
                  <a:gd name="T15" fmla="*/ 0 h 335"/>
                  <a:gd name="T16" fmla="*/ 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24" name="Freeform 27"/>
              <p:cNvSpPr>
                <a:spLocks/>
              </p:cNvSpPr>
              <p:nvPr userDrawn="1"/>
            </p:nvSpPr>
            <p:spPr bwMode="auto">
              <a:xfrm rot="7320404">
                <a:off x="5137" y="3000"/>
                <a:ext cx="193" cy="104"/>
              </a:xfrm>
              <a:custGeom>
                <a:avLst/>
                <a:gdLst>
                  <a:gd name="T0" fmla="*/ 1 w 489"/>
                  <a:gd name="T1" fmla="*/ 1 h 296"/>
                  <a:gd name="T2" fmla="*/ 10 w 489"/>
                  <a:gd name="T3" fmla="*/ 3 h 296"/>
                  <a:gd name="T4" fmla="*/ 20 w 489"/>
                  <a:gd name="T5" fmla="*/ 6 h 296"/>
                  <a:gd name="T6" fmla="*/ 27 w 489"/>
                  <a:gd name="T7" fmla="*/ 11 h 296"/>
                  <a:gd name="T8" fmla="*/ 20 w 489"/>
                  <a:gd name="T9" fmla="*/ 10 h 296"/>
                  <a:gd name="T10" fmla="*/ 9 w 489"/>
                  <a:gd name="T11" fmla="*/ 6 h 296"/>
                  <a:gd name="T12" fmla="*/ 3 w 489"/>
                  <a:gd name="T13" fmla="*/ 4 h 296"/>
                  <a:gd name="T14" fmla="*/ 7 w 489"/>
                  <a:gd name="T15" fmla="*/ 7 h 296"/>
                  <a:gd name="T16" fmla="*/ 17 w 489"/>
                  <a:gd name="T17" fmla="*/ 12 h 296"/>
                  <a:gd name="T18" fmla="*/ 29 w 489"/>
                  <a:gd name="T19" fmla="*/ 13 h 296"/>
                  <a:gd name="T20" fmla="*/ 30 w 489"/>
                  <a:gd name="T21" fmla="*/ 10 h 296"/>
                  <a:gd name="T22" fmla="*/ 24 w 489"/>
                  <a:gd name="T23" fmla="*/ 5 h 296"/>
                  <a:gd name="T24" fmla="*/ 10 w 489"/>
                  <a:gd name="T25" fmla="*/ 1 h 296"/>
                  <a:gd name="T26" fmla="*/ 0 w 489"/>
                  <a:gd name="T27" fmla="*/ 0 h 296"/>
                  <a:gd name="T28" fmla="*/ 1 w 489"/>
                  <a:gd name="T29" fmla="*/ 1 h 296"/>
                  <a:gd name="T30" fmla="*/ 1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19456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ja-JP" altLang="en-US"/>
              <a:t>マスタ タイトルの書式設定</a:t>
            </a:r>
          </a:p>
        </p:txBody>
      </p:sp>
      <p:sp>
        <p:nvSpPr>
          <p:cNvPr id="19456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ja-JP" altLang="en-US"/>
              <a:t>マスタ サブタイトルの書式設定</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0E594981-7EB5-473F-93AE-996664AD58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35403999"/>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F7D0D94-5B5F-4299-8A3B-AE413979F6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5802430"/>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1F59E8C-22E5-4876-8FC2-C86315BC13E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95118338"/>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4BA413-BF85-42BC-AD72-9DE3946197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04210773"/>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C8B7F90-8DC3-4410-A607-BC247D34909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8746206"/>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B14B445-9F24-40EC-9009-723DA5F475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4306198"/>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3112808-EBD7-4082-8042-0FF194E5B8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17083573"/>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B419FE1-0BAD-4FC4-9752-64540F7A11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45556901"/>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963553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E80AE9D-F065-45B8-AAD3-5602D27F07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74988723"/>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6594C88-5169-4BF0-8FF0-C892D76EAE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52423251"/>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57950" y="152400"/>
            <a:ext cx="1924050" cy="5334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152400"/>
            <a:ext cx="5619750" cy="5334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47D87C-C44C-4E31-91A2-1B8311A175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67003761"/>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52400"/>
            <a:ext cx="6870700" cy="16002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828800"/>
            <a:ext cx="3771900" cy="3657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10100" y="1828800"/>
            <a:ext cx="3771900" cy="3657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C3849C0-31BE-4C97-8B79-A5FC08B3C2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87996620"/>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52400"/>
            <a:ext cx="6870700" cy="16002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685800" y="1828800"/>
            <a:ext cx="7696200" cy="3657600"/>
          </a:xfrm>
        </p:spPr>
        <p:txBody>
          <a:bodyPr/>
          <a:lstStyle/>
          <a:p>
            <a:pPr lvl="0"/>
            <a:endParaRPr lang="ja-JP"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2251FE2-D939-4345-974E-5C68C1EAB6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2448407"/>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52400"/>
            <a:ext cx="6870700" cy="16002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85800" y="1828800"/>
            <a:ext cx="7696200" cy="3657600"/>
          </a:xfrm>
        </p:spPr>
        <p:txBody>
          <a:bodyPr/>
          <a:lstStyle/>
          <a:p>
            <a:pPr lvl="0"/>
            <a:endParaRPr lang="ja-JP"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A9700EA-E3BB-44DB-99D2-D65371842E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54352059"/>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4971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2094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1417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968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1483371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5372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2621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8783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820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594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6959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7507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2870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0049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579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4145447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6710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2938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5399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034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0650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0540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6129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00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211324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215474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38381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46291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7C6715-6F64-430F-897B-FE6E489F78EC}" type="datetimeFigureOut">
              <a:rPr kumimoji="1" lang="ja-JP" altLang="en-US" smtClean="0"/>
              <a:t>2013/8/1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372433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C6715-6F64-430F-897B-FE6E489F78EC}" type="datetimeFigureOut">
              <a:rPr kumimoji="1" lang="ja-JP" altLang="en-US" smtClean="0"/>
              <a:t>2013/8/1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FD96-A805-4EAA-B6DE-6BFB4EE26237}" type="slidenum">
              <a:rPr kumimoji="1" lang="ja-JP" altLang="en-US" smtClean="0"/>
              <a:t>‹#›</a:t>
            </a:fld>
            <a:endParaRPr kumimoji="1" lang="ja-JP" altLang="en-US"/>
          </a:p>
        </p:txBody>
      </p:sp>
    </p:spTree>
    <p:extLst>
      <p:ext uri="{BB962C8B-B14F-4D97-AF65-F5344CB8AC3E}">
        <p14:creationId xmlns:p14="http://schemas.microsoft.com/office/powerpoint/2010/main" val="120219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354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9354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9354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ea typeface="ＭＳ Ｐゴシック" pitchFamily="50" charset="-128"/>
              </a:defRPr>
            </a:lvl1pPr>
          </a:lstStyle>
          <a:p>
            <a:pPr fontAlgn="base">
              <a:spcBef>
                <a:spcPct val="0"/>
              </a:spcBef>
              <a:spcAft>
                <a:spcPct val="0"/>
              </a:spcAft>
              <a:defRPr/>
            </a:pPr>
            <a:fld id="{AD1FF643-2943-42F6-93C6-8A6ED33C34E5}"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42" name="Freeform 45"/>
                <p:cNvSpPr>
                  <a:spLocks/>
                </p:cNvSpPr>
                <p:nvPr userDrawn="1"/>
              </p:nvSpPr>
              <p:spPr bwMode="auto">
                <a:xfrm rot="-3172564">
                  <a:off x="5053" y="327"/>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43" name="Freeform 46"/>
                <p:cNvSpPr>
                  <a:spLocks/>
                </p:cNvSpPr>
                <p:nvPr userDrawn="1"/>
              </p:nvSpPr>
              <p:spPr bwMode="auto">
                <a:xfrm rot="-3172564">
                  <a:off x="4863" y="177"/>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45" name="Freeform 48"/>
                <p:cNvSpPr>
                  <a:spLocks/>
                </p:cNvSpPr>
                <p:nvPr userDrawn="1"/>
              </p:nvSpPr>
              <p:spPr bwMode="auto">
                <a:xfrm rot="-3172564">
                  <a:off x="5302" y="892"/>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46" name="Freeform 49"/>
                <p:cNvSpPr>
                  <a:spLocks/>
                </p:cNvSpPr>
                <p:nvPr userDrawn="1"/>
              </p:nvSpPr>
              <p:spPr bwMode="auto">
                <a:xfrm rot="-3172564">
                  <a:off x="5253" y="801"/>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sp>
              <p:nvSpPr>
                <p:cNvPr id="1048" name="Freeform 51"/>
                <p:cNvSpPr>
                  <a:spLocks/>
                </p:cNvSpPr>
                <p:nvPr userDrawn="1"/>
              </p:nvSpPr>
              <p:spPr bwMode="auto">
                <a:xfrm rot="-3172564">
                  <a:off x="4952" y="137"/>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grpSp>
    </p:spTree>
    <p:extLst>
      <p:ext uri="{BB962C8B-B14F-4D97-AF65-F5344CB8AC3E}">
        <p14:creationId xmlns:p14="http://schemas.microsoft.com/office/powerpoint/2010/main" val="1458029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omic Sans MS" pitchFamily="66"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omic Sans MS" pitchFamily="66"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omic Sans MS" pitchFamily="66"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omic Sans MS" pitchFamily="66" charset="0"/>
          <a:ea typeface="ＭＳ Ｐゴシック" pitchFamily="50" charset="-128"/>
        </a:defRPr>
      </a:lvl5pPr>
      <a:lvl6pPr marL="457200" algn="ctr" rtl="0" fontAlgn="base">
        <a:spcBef>
          <a:spcPct val="0"/>
        </a:spcBef>
        <a:spcAft>
          <a:spcPct val="0"/>
        </a:spcAft>
        <a:defRPr kumimoji="1" sz="4400">
          <a:solidFill>
            <a:schemeClr val="tx1"/>
          </a:solidFill>
          <a:latin typeface="Comic Sans MS" pitchFamily="66" charset="0"/>
          <a:ea typeface="ＭＳ Ｐゴシック" pitchFamily="50" charset="-128"/>
        </a:defRPr>
      </a:lvl6pPr>
      <a:lvl7pPr marL="914400" algn="ctr" rtl="0" fontAlgn="base">
        <a:spcBef>
          <a:spcPct val="0"/>
        </a:spcBef>
        <a:spcAft>
          <a:spcPct val="0"/>
        </a:spcAft>
        <a:defRPr kumimoji="1" sz="4400">
          <a:solidFill>
            <a:schemeClr val="tx1"/>
          </a:solidFill>
          <a:latin typeface="Comic Sans MS" pitchFamily="66" charset="0"/>
          <a:ea typeface="ＭＳ Ｐゴシック" pitchFamily="50" charset="-128"/>
        </a:defRPr>
      </a:lvl7pPr>
      <a:lvl8pPr marL="1371600" algn="ctr" rtl="0" fontAlgn="base">
        <a:spcBef>
          <a:spcPct val="0"/>
        </a:spcBef>
        <a:spcAft>
          <a:spcPct val="0"/>
        </a:spcAft>
        <a:defRPr kumimoji="1" sz="4400">
          <a:solidFill>
            <a:schemeClr val="tx1"/>
          </a:solidFill>
          <a:latin typeface="Comic Sans MS" pitchFamily="66" charset="0"/>
          <a:ea typeface="ＭＳ Ｐゴシック" pitchFamily="50" charset="-128"/>
        </a:defRPr>
      </a:lvl8pPr>
      <a:lvl9pPr marL="1828800" algn="ctr" rtl="0" fontAlgn="base">
        <a:spcBef>
          <a:spcPct val="0"/>
        </a:spcBef>
        <a:spcAft>
          <a:spcPct val="0"/>
        </a:spcAft>
        <a:defRPr kumimoji="1" sz="4400">
          <a:solidFill>
            <a:schemeClr val="tx1"/>
          </a:solidFill>
          <a:latin typeface="Comic Sans MS" pitchFamily="66"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72037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C6715-6F64-430F-897B-FE6E489F78EC}" type="datetimeFigureOut">
              <a:rPr lang="ja-JP" altLang="en-US" smtClean="0">
                <a:solidFill>
                  <a:prstClr val="black">
                    <a:tint val="75000"/>
                  </a:prstClr>
                </a:solidFill>
              </a:rPr>
              <a:pPr/>
              <a:t>2013/8/1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FD96-A805-4EAA-B6DE-6BFB4EE26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03129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第</a:t>
            </a:r>
            <a:r>
              <a:rPr kumimoji="1" lang="en-US" altLang="ja-JP" dirty="0" smtClean="0"/>
              <a:t>3</a:t>
            </a:r>
            <a:r>
              <a:rPr kumimoji="1" lang="ja-JP" altLang="en-US" dirty="0" smtClean="0"/>
              <a:t>回衛生担当者会議</a:t>
            </a:r>
            <a:r>
              <a:rPr kumimoji="1" lang="en-US" altLang="ja-JP" dirty="0" smtClean="0"/>
              <a:t/>
            </a:r>
            <a:br>
              <a:rPr kumimoji="1" lang="en-US" altLang="ja-JP" dirty="0" smtClean="0"/>
            </a:br>
            <a:r>
              <a:rPr kumimoji="1" lang="ja-JP" altLang="en-US" sz="3200" dirty="0" smtClean="0"/>
              <a:t>～</a:t>
            </a:r>
            <a:r>
              <a:rPr lang="ja-JP" altLang="en-US" sz="3200" dirty="0" smtClean="0"/>
              <a:t>産業医科大学話題提供～</a:t>
            </a:r>
            <a:endParaRPr kumimoji="1" lang="ja-JP" altLang="en-US" sz="3200" dirty="0"/>
          </a:p>
        </p:txBody>
      </p:sp>
      <p:sp>
        <p:nvSpPr>
          <p:cNvPr id="3" name="サブタイトル 2"/>
          <p:cNvSpPr>
            <a:spLocks noGrp="1"/>
          </p:cNvSpPr>
          <p:nvPr>
            <p:ph type="subTitle" idx="1"/>
          </p:nvPr>
        </p:nvSpPr>
        <p:spPr/>
        <p:txBody>
          <a:bodyPr/>
          <a:lstStyle/>
          <a:p>
            <a:r>
              <a:rPr kumimoji="1" lang="ja-JP" altLang="en-US" dirty="0" smtClean="0"/>
              <a:t>産業医科大学　立石清一郎</a:t>
            </a:r>
          </a:p>
        </p:txBody>
      </p:sp>
    </p:spTree>
    <p:extLst>
      <p:ext uri="{BB962C8B-B14F-4D97-AF65-F5344CB8AC3E}">
        <p14:creationId xmlns:p14="http://schemas.microsoft.com/office/powerpoint/2010/main" val="2954451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夏場の食中毒の患者数は</a:t>
            </a:r>
            <a:r>
              <a:rPr kumimoji="1" lang="en-US" altLang="ja-JP" dirty="0" smtClean="0"/>
              <a:t/>
            </a:r>
            <a:br>
              <a:rPr kumimoji="1" lang="en-US" altLang="ja-JP" dirty="0" smtClean="0"/>
            </a:br>
            <a:r>
              <a:rPr kumimoji="1" lang="ja-JP" altLang="en-US" dirty="0" smtClean="0"/>
              <a:t>ウイルスよりも細菌性の方が多い</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837565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右中かっこ 4"/>
          <p:cNvSpPr/>
          <p:nvPr/>
        </p:nvSpPr>
        <p:spPr>
          <a:xfrm rot="16200000">
            <a:off x="4674297" y="3034680"/>
            <a:ext cx="803521" cy="1728192"/>
          </a:xfrm>
          <a:prstGeom prst="rightBrac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p:cNvSpPr/>
          <p:nvPr/>
        </p:nvSpPr>
        <p:spPr>
          <a:xfrm>
            <a:off x="4211961" y="2636912"/>
            <a:ext cx="1728193"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FF00"/>
                </a:solidFill>
              </a:rPr>
              <a:t>主役交代の</a:t>
            </a:r>
            <a:endParaRPr kumimoji="1" lang="en-US" altLang="ja-JP" sz="2400" dirty="0" smtClean="0">
              <a:solidFill>
                <a:srgbClr val="FFFF00"/>
              </a:solidFill>
            </a:endParaRPr>
          </a:p>
          <a:p>
            <a:pPr algn="ctr"/>
            <a:r>
              <a:rPr kumimoji="1" lang="ja-JP" altLang="en-US" sz="2400" dirty="0" smtClean="0">
                <a:solidFill>
                  <a:srgbClr val="FFFF00"/>
                </a:solidFill>
              </a:rPr>
              <a:t>時期</a:t>
            </a:r>
            <a:endParaRPr kumimoji="1" lang="ja-JP" altLang="en-US" sz="2400" dirty="0">
              <a:solidFill>
                <a:srgbClr val="FFFF00"/>
              </a:solidFill>
            </a:endParaRPr>
          </a:p>
        </p:txBody>
      </p:sp>
      <p:pic>
        <p:nvPicPr>
          <p:cNvPr id="4098" name="Picture 2" descr="C:\Users\OHTC-T\AppData\Local\Microsoft\Windows\Temporary Internet Files\Content.IE5\YM8ODOSI\MC9003789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963916"/>
            <a:ext cx="1282024" cy="134599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067944" y="6165304"/>
            <a:ext cx="4926349" cy="369332"/>
          </a:xfrm>
          <a:prstGeom prst="rect">
            <a:avLst/>
          </a:prstGeom>
        </p:spPr>
        <p:txBody>
          <a:bodyPr wrap="none">
            <a:spAutoFit/>
          </a:bodyPr>
          <a:lstStyle/>
          <a:p>
            <a:r>
              <a:rPr lang="ja-JP" altLang="en-US" dirty="0" smtClean="0"/>
              <a:t>厚生労働省：平成</a:t>
            </a:r>
            <a:r>
              <a:rPr lang="en-US" altLang="ja-JP" dirty="0"/>
              <a:t>24</a:t>
            </a:r>
            <a:r>
              <a:rPr lang="ja-JP" altLang="en-US" dirty="0"/>
              <a:t>年（</a:t>
            </a:r>
            <a:r>
              <a:rPr lang="en-US" altLang="ja-JP" dirty="0"/>
              <a:t>2012</a:t>
            </a:r>
            <a:r>
              <a:rPr lang="ja-JP" altLang="en-US" dirty="0"/>
              <a:t>年）食中毒発生状況</a:t>
            </a:r>
          </a:p>
        </p:txBody>
      </p:sp>
    </p:spTree>
    <p:extLst>
      <p:ext uri="{BB962C8B-B14F-4D97-AF65-F5344CB8AC3E}">
        <p14:creationId xmlns:p14="http://schemas.microsoft.com/office/powerpoint/2010/main" val="73023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細菌とウイルスの違い</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30735900"/>
              </p:ext>
            </p:extLst>
          </p:nvPr>
        </p:nvGraphicFramePr>
        <p:xfrm>
          <a:off x="683568" y="1196752"/>
          <a:ext cx="8229600" cy="4358640"/>
        </p:xfrm>
        <a:graphic>
          <a:graphicData uri="http://schemas.openxmlformats.org/drawingml/2006/table">
            <a:tbl>
              <a:tblPr firstRow="1" bandRow="1">
                <a:tableStyleId>{BC89EF96-8CEA-46FF-86C4-4CE0E7609802}</a:tableStyleId>
              </a:tblPr>
              <a:tblGrid>
                <a:gridCol w="2743200"/>
                <a:gridCol w="2743200"/>
                <a:gridCol w="2743200"/>
              </a:tblGrid>
              <a:tr h="370840">
                <a:tc>
                  <a:txBody>
                    <a:bodyPr/>
                    <a:lstStyle/>
                    <a:p>
                      <a:endParaRPr kumimoji="1" lang="ja-JP" altLang="en-US" sz="3200" dirty="0"/>
                    </a:p>
                  </a:txBody>
                  <a:tcPr/>
                </a:tc>
                <a:tc>
                  <a:txBody>
                    <a:bodyPr/>
                    <a:lstStyle/>
                    <a:p>
                      <a:r>
                        <a:rPr kumimoji="1" lang="ja-JP" altLang="en-US" sz="3200" dirty="0" smtClean="0"/>
                        <a:t>細菌</a:t>
                      </a:r>
                      <a:endParaRPr kumimoji="1" lang="ja-JP" altLang="en-US" sz="3200" dirty="0"/>
                    </a:p>
                  </a:txBody>
                  <a:tcPr/>
                </a:tc>
                <a:tc>
                  <a:txBody>
                    <a:bodyPr/>
                    <a:lstStyle/>
                    <a:p>
                      <a:r>
                        <a:rPr kumimoji="1" lang="ja-JP" altLang="en-US" sz="3200" dirty="0" smtClean="0"/>
                        <a:t>ウイルス</a:t>
                      </a:r>
                      <a:endParaRPr kumimoji="1" lang="ja-JP" altLang="en-US" sz="3200" dirty="0"/>
                    </a:p>
                  </a:txBody>
                  <a:tcPr/>
                </a:tc>
              </a:tr>
              <a:tr h="370840">
                <a:tc>
                  <a:txBody>
                    <a:bodyPr/>
                    <a:lstStyle/>
                    <a:p>
                      <a:r>
                        <a:rPr kumimoji="1" lang="ja-JP" altLang="en-US" sz="3200" dirty="0" smtClean="0"/>
                        <a:t>大きさ</a:t>
                      </a:r>
                      <a:endParaRPr kumimoji="1" lang="ja-JP" altLang="en-US" sz="3200" dirty="0"/>
                    </a:p>
                  </a:txBody>
                  <a:tcPr/>
                </a:tc>
                <a:tc>
                  <a:txBody>
                    <a:bodyPr/>
                    <a:lstStyle/>
                    <a:p>
                      <a:r>
                        <a:rPr kumimoji="1" lang="ja-JP" altLang="en-US" sz="3200" dirty="0" smtClean="0"/>
                        <a:t>大きい（</a:t>
                      </a:r>
                      <a:r>
                        <a:rPr kumimoji="1" lang="en-US" altLang="ja-JP" sz="3200" dirty="0" smtClean="0"/>
                        <a:t>1</a:t>
                      </a:r>
                      <a:r>
                        <a:rPr kumimoji="1" lang="ja-JP" altLang="en-US" sz="3200" dirty="0" smtClean="0"/>
                        <a:t>～</a:t>
                      </a:r>
                      <a:r>
                        <a:rPr kumimoji="1" lang="en-US" altLang="ja-JP" sz="3200" dirty="0" smtClean="0"/>
                        <a:t>5μm</a:t>
                      </a:r>
                      <a:r>
                        <a:rPr kumimoji="1" lang="ja-JP" altLang="en-US" sz="3200" dirty="0" smtClean="0"/>
                        <a:t>）</a:t>
                      </a:r>
                      <a:endParaRPr kumimoji="1" lang="ja-JP" altLang="en-US" sz="3200" dirty="0"/>
                    </a:p>
                  </a:txBody>
                  <a:tcPr/>
                </a:tc>
                <a:tc>
                  <a:txBody>
                    <a:bodyPr/>
                    <a:lstStyle/>
                    <a:p>
                      <a:r>
                        <a:rPr kumimoji="1" lang="ja-JP" altLang="en-US" sz="3200" dirty="0" smtClean="0"/>
                        <a:t>小さい（</a:t>
                      </a:r>
                      <a:r>
                        <a:rPr kumimoji="1" lang="en-US" altLang="ja-JP" sz="3200" dirty="0" smtClean="0"/>
                        <a:t>20</a:t>
                      </a:r>
                      <a:r>
                        <a:rPr kumimoji="1" lang="ja-JP" altLang="en-US" sz="3200" dirty="0" smtClean="0"/>
                        <a:t>～</a:t>
                      </a:r>
                      <a:r>
                        <a:rPr kumimoji="1" lang="en-US" altLang="ja-JP" sz="3200" dirty="0" smtClean="0"/>
                        <a:t>970nm</a:t>
                      </a:r>
                      <a:r>
                        <a:rPr kumimoji="1" lang="ja-JP" altLang="en-US" sz="3200" dirty="0" smtClean="0"/>
                        <a:t>）</a:t>
                      </a:r>
                      <a:endParaRPr kumimoji="1" lang="en-US" altLang="ja-JP" sz="3200" dirty="0" smtClean="0"/>
                    </a:p>
                  </a:txBody>
                  <a:tcPr/>
                </a:tc>
              </a:tr>
              <a:tr h="370840">
                <a:tc>
                  <a:txBody>
                    <a:bodyPr/>
                    <a:lstStyle/>
                    <a:p>
                      <a:r>
                        <a:rPr kumimoji="1" lang="ja-JP" altLang="en-US" sz="3200" dirty="0" smtClean="0"/>
                        <a:t>消毒に対する強さ</a:t>
                      </a:r>
                      <a:endParaRPr kumimoji="1" lang="ja-JP" altLang="en-US" sz="3200" dirty="0"/>
                    </a:p>
                  </a:txBody>
                  <a:tcPr/>
                </a:tc>
                <a:tc>
                  <a:txBody>
                    <a:bodyPr/>
                    <a:lstStyle/>
                    <a:p>
                      <a:r>
                        <a:rPr kumimoji="1" lang="ja-JP" altLang="en-US" sz="3200" dirty="0" smtClean="0"/>
                        <a:t>弱い</a:t>
                      </a:r>
                      <a:endParaRPr kumimoji="1" lang="ja-JP" altLang="en-US" sz="3200" dirty="0"/>
                    </a:p>
                  </a:txBody>
                  <a:tcPr/>
                </a:tc>
                <a:tc>
                  <a:txBody>
                    <a:bodyPr/>
                    <a:lstStyle/>
                    <a:p>
                      <a:r>
                        <a:rPr kumimoji="1" lang="ja-JP" altLang="en-US" sz="3200" dirty="0" smtClean="0"/>
                        <a:t>強い</a:t>
                      </a:r>
                      <a:endParaRPr kumimoji="1" lang="ja-JP" altLang="en-US" sz="3200" dirty="0"/>
                    </a:p>
                  </a:txBody>
                  <a:tcPr/>
                </a:tc>
              </a:tr>
              <a:tr h="370840">
                <a:tc>
                  <a:txBody>
                    <a:bodyPr/>
                    <a:lstStyle/>
                    <a:p>
                      <a:r>
                        <a:rPr kumimoji="1" lang="ja-JP" altLang="en-US" sz="3200" dirty="0" smtClean="0"/>
                        <a:t>症状</a:t>
                      </a:r>
                      <a:endParaRPr kumimoji="1" lang="ja-JP" altLang="en-US" sz="3200" dirty="0"/>
                    </a:p>
                  </a:txBody>
                  <a:tcPr/>
                </a:tc>
                <a:tc>
                  <a:txBody>
                    <a:bodyPr/>
                    <a:lstStyle/>
                    <a:p>
                      <a:r>
                        <a:rPr kumimoji="1" lang="ja-JP" altLang="en-US" sz="3200" dirty="0" smtClean="0">
                          <a:solidFill>
                            <a:srgbClr val="FF0000"/>
                          </a:solidFill>
                        </a:rPr>
                        <a:t>強い</a:t>
                      </a:r>
                      <a:endParaRPr kumimoji="1" lang="ja-JP" altLang="en-US" sz="3200" dirty="0">
                        <a:solidFill>
                          <a:srgbClr val="FF0000"/>
                        </a:solidFill>
                      </a:endParaRPr>
                    </a:p>
                  </a:txBody>
                  <a:tcPr/>
                </a:tc>
                <a:tc>
                  <a:txBody>
                    <a:bodyPr/>
                    <a:lstStyle/>
                    <a:p>
                      <a:r>
                        <a:rPr kumimoji="1" lang="ja-JP" altLang="en-US" sz="3200" dirty="0" smtClean="0"/>
                        <a:t>比較的弱い</a:t>
                      </a:r>
                      <a:endParaRPr kumimoji="1" lang="ja-JP" altLang="en-US" sz="3200" dirty="0"/>
                    </a:p>
                  </a:txBody>
                  <a:tcPr/>
                </a:tc>
              </a:tr>
              <a:tr h="370840">
                <a:tc>
                  <a:txBody>
                    <a:bodyPr/>
                    <a:lstStyle/>
                    <a:p>
                      <a:r>
                        <a:rPr kumimoji="1" lang="ja-JP" altLang="en-US" sz="3200" dirty="0" smtClean="0"/>
                        <a:t>周囲への感染力</a:t>
                      </a:r>
                      <a:endParaRPr kumimoji="1" lang="ja-JP" altLang="en-US" sz="3200" dirty="0"/>
                    </a:p>
                  </a:txBody>
                  <a:tcPr/>
                </a:tc>
                <a:tc>
                  <a:txBody>
                    <a:bodyPr/>
                    <a:lstStyle/>
                    <a:p>
                      <a:r>
                        <a:rPr kumimoji="1" lang="ja-JP" altLang="en-US" sz="3200" dirty="0" smtClean="0"/>
                        <a:t>弱い</a:t>
                      </a:r>
                      <a:endParaRPr kumimoji="1" lang="ja-JP" altLang="en-US" sz="3200" dirty="0"/>
                    </a:p>
                  </a:txBody>
                  <a:tcPr/>
                </a:tc>
                <a:tc>
                  <a:txBody>
                    <a:bodyPr/>
                    <a:lstStyle/>
                    <a:p>
                      <a:r>
                        <a:rPr kumimoji="1" lang="ja-JP" altLang="en-US" sz="3200" dirty="0" smtClean="0"/>
                        <a:t>強い</a:t>
                      </a:r>
                      <a:endParaRPr kumimoji="1" lang="ja-JP" altLang="en-US" sz="3200" dirty="0"/>
                    </a:p>
                  </a:txBody>
                  <a:tcPr/>
                </a:tc>
              </a:tr>
            </a:tbl>
          </a:graphicData>
        </a:graphic>
      </p:graphicFrame>
      <p:sp>
        <p:nvSpPr>
          <p:cNvPr id="5" name="正方形/長方形 4"/>
          <p:cNvSpPr/>
          <p:nvPr/>
        </p:nvSpPr>
        <p:spPr>
          <a:xfrm>
            <a:off x="3059832" y="5589240"/>
            <a:ext cx="5832648" cy="1063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FF00"/>
                </a:solidFill>
              </a:rPr>
              <a:t>肉眼で見える限界　</a:t>
            </a:r>
            <a:r>
              <a:rPr kumimoji="1" lang="en-US" altLang="ja-JP" sz="2400" dirty="0" smtClean="0">
                <a:solidFill>
                  <a:srgbClr val="FFFF00"/>
                </a:solidFill>
              </a:rPr>
              <a:t>0.2</a:t>
            </a:r>
            <a:r>
              <a:rPr kumimoji="1" lang="ja-JP" altLang="en-US" sz="2400" dirty="0" smtClean="0">
                <a:solidFill>
                  <a:srgbClr val="FFFF00"/>
                </a:solidFill>
              </a:rPr>
              <a:t>㎜</a:t>
            </a:r>
            <a:endParaRPr kumimoji="1" lang="en-US" altLang="ja-JP" sz="2400" dirty="0" smtClean="0">
              <a:solidFill>
                <a:srgbClr val="FFFF00"/>
              </a:solidFill>
            </a:endParaRPr>
          </a:p>
          <a:p>
            <a:pPr algn="ctr"/>
            <a:r>
              <a:rPr lang="ja-JP" altLang="en-US" sz="2400" dirty="0" smtClean="0">
                <a:solidFill>
                  <a:srgbClr val="FFFF00"/>
                </a:solidFill>
              </a:rPr>
              <a:t>大きいサイズの細菌でも全く見えない！</a:t>
            </a:r>
            <a:endParaRPr lang="en-US" altLang="ja-JP" sz="2400" dirty="0" smtClean="0">
              <a:solidFill>
                <a:srgbClr val="FFFF00"/>
              </a:solidFill>
            </a:endParaRPr>
          </a:p>
          <a:p>
            <a:pPr algn="ctr"/>
            <a:r>
              <a:rPr kumimoji="1" lang="ja-JP" altLang="en-US" sz="2400" dirty="0">
                <a:solidFill>
                  <a:srgbClr val="FFFF00"/>
                </a:solidFill>
              </a:rPr>
              <a:t>味</a:t>
            </a:r>
            <a:r>
              <a:rPr kumimoji="1" lang="ja-JP" altLang="en-US" sz="2400" dirty="0" smtClean="0">
                <a:solidFill>
                  <a:srgbClr val="FFFF00"/>
                </a:solidFill>
              </a:rPr>
              <a:t>もにおいも変わらない！</a:t>
            </a:r>
            <a:endParaRPr kumimoji="1" lang="ja-JP" altLang="en-US" sz="2400" dirty="0">
              <a:solidFill>
                <a:srgbClr val="FFFF00"/>
              </a:solidFill>
            </a:endParaRPr>
          </a:p>
        </p:txBody>
      </p:sp>
    </p:spTree>
    <p:extLst>
      <p:ext uri="{BB962C8B-B14F-4D97-AF65-F5344CB8AC3E}">
        <p14:creationId xmlns:p14="http://schemas.microsoft.com/office/powerpoint/2010/main" val="4056287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71190404"/>
              </p:ext>
            </p:extLst>
          </p:nvPr>
        </p:nvGraphicFramePr>
        <p:xfrm>
          <a:off x="251520" y="188640"/>
          <a:ext cx="8784976" cy="6480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408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カンピロバクターの特徴</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a:t>潜伏期間：２～</a:t>
            </a:r>
            <a:r>
              <a:rPr lang="ja-JP" altLang="en-US" dirty="0" smtClean="0"/>
              <a:t>７日</a:t>
            </a:r>
            <a:endParaRPr lang="en-US" altLang="ja-JP" dirty="0" smtClean="0"/>
          </a:p>
          <a:p>
            <a:pPr marL="1073150" indent="-1073150">
              <a:buNone/>
            </a:pPr>
            <a:r>
              <a:rPr lang="ja-JP" altLang="en-US" dirty="0" smtClean="0"/>
              <a:t>症状</a:t>
            </a:r>
            <a:r>
              <a:rPr lang="ja-JP" altLang="en-US" dirty="0"/>
              <a:t>：腹痛、</a:t>
            </a:r>
            <a:r>
              <a:rPr lang="ja-JP" altLang="en-US" dirty="0" smtClean="0"/>
              <a:t>下痢（時に血便）、発熱、</a:t>
            </a:r>
            <a:r>
              <a:rPr lang="ja-JP" altLang="en-US" dirty="0"/>
              <a:t>頭痛、</a:t>
            </a:r>
            <a:r>
              <a:rPr lang="ja-JP" altLang="en-US" dirty="0" smtClean="0"/>
              <a:t>悪寒、</a:t>
            </a:r>
            <a:r>
              <a:rPr lang="ja-JP" altLang="en-US" dirty="0"/>
              <a:t>筋肉痛</a:t>
            </a:r>
            <a:r>
              <a:rPr lang="ja-JP" altLang="en-US" dirty="0" smtClean="0"/>
              <a:t>など</a:t>
            </a:r>
            <a:r>
              <a:rPr lang="ja-JP" altLang="en-US" dirty="0" smtClean="0">
                <a:solidFill>
                  <a:srgbClr val="FF0000"/>
                </a:solidFill>
              </a:rPr>
              <a:t>全身症状が出やすい</a:t>
            </a:r>
            <a:r>
              <a:rPr lang="ja-JP" altLang="en-US" dirty="0" smtClean="0"/>
              <a:t>。初期</a:t>
            </a:r>
            <a:r>
              <a:rPr lang="ja-JP" altLang="en-US" dirty="0"/>
              <a:t>症状はかぜと間違われることもあります。</a:t>
            </a:r>
          </a:p>
          <a:p>
            <a:pPr marL="1073150" indent="-1073150">
              <a:buNone/>
            </a:pPr>
            <a:r>
              <a:rPr lang="ja-JP" altLang="en-US" dirty="0"/>
              <a:t> </a:t>
            </a:r>
            <a:r>
              <a:rPr lang="ja-JP" altLang="en-US" dirty="0" smtClean="0"/>
              <a:t>原因</a:t>
            </a:r>
            <a:r>
              <a:rPr lang="ja-JP" altLang="en-US" dirty="0"/>
              <a:t>食品：</a:t>
            </a:r>
            <a:r>
              <a:rPr lang="ja-JP" altLang="en-US" dirty="0">
                <a:solidFill>
                  <a:srgbClr val="FF0000"/>
                </a:solidFill>
              </a:rPr>
              <a:t>肉</a:t>
            </a:r>
            <a:r>
              <a:rPr lang="ja-JP" altLang="en-US" dirty="0"/>
              <a:t>（特に鶏肉から検出されやすい）、</a:t>
            </a:r>
            <a:r>
              <a:rPr lang="ja-JP" altLang="en-US" dirty="0">
                <a:solidFill>
                  <a:srgbClr val="FF0000"/>
                </a:solidFill>
              </a:rPr>
              <a:t>卵</a:t>
            </a:r>
            <a:r>
              <a:rPr lang="ja-JP" altLang="en-US" dirty="0"/>
              <a:t>、レバ刺し</a:t>
            </a:r>
          </a:p>
          <a:p>
            <a:pPr marL="0" indent="0">
              <a:buNone/>
            </a:pPr>
            <a:r>
              <a:rPr lang="ja-JP" altLang="en-US" dirty="0" smtClean="0"/>
              <a:t>加熱処理（</a:t>
            </a:r>
            <a:r>
              <a:rPr lang="ja-JP" altLang="en-US" dirty="0">
                <a:solidFill>
                  <a:srgbClr val="FF0000"/>
                </a:solidFill>
              </a:rPr>
              <a:t>中心部が７５度以上</a:t>
            </a:r>
            <a:r>
              <a:rPr lang="ja-JP" altLang="en-US" dirty="0"/>
              <a:t>で１分間以上加熱する）で殺菌</a:t>
            </a:r>
            <a:r>
              <a:rPr lang="ja-JP" altLang="en-US" dirty="0" smtClean="0"/>
              <a:t>可能。</a:t>
            </a:r>
            <a:endParaRPr kumimoji="1" lang="ja-JP" altLang="en-US" dirty="0"/>
          </a:p>
        </p:txBody>
      </p:sp>
    </p:spTree>
    <p:extLst>
      <p:ext uri="{BB962C8B-B14F-4D97-AF65-F5344CB8AC3E}">
        <p14:creationId xmlns:p14="http://schemas.microsoft.com/office/powerpoint/2010/main" val="1818491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ウェルシュ菌の特徴</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989013" indent="-989013">
              <a:buNone/>
            </a:pPr>
            <a:r>
              <a:rPr lang="ja-JP" altLang="en-US" dirty="0"/>
              <a:t>潜伏期間：８～</a:t>
            </a:r>
            <a:r>
              <a:rPr lang="ja-JP" altLang="en-US" dirty="0" smtClean="0"/>
              <a:t>１８時間</a:t>
            </a:r>
            <a:endParaRPr lang="en-US" altLang="ja-JP" dirty="0"/>
          </a:p>
          <a:p>
            <a:pPr marL="989013" indent="-989013">
              <a:buNone/>
            </a:pPr>
            <a:r>
              <a:rPr lang="ja-JP" altLang="en-US" dirty="0" smtClean="0"/>
              <a:t>症状</a:t>
            </a:r>
            <a:r>
              <a:rPr lang="ja-JP" altLang="en-US" dirty="0"/>
              <a:t>：腹痛、</a:t>
            </a:r>
            <a:r>
              <a:rPr lang="ja-JP" altLang="en-US" dirty="0" smtClean="0"/>
              <a:t>下痢、嘔吐。発熱はあまりない。下痢</a:t>
            </a:r>
            <a:r>
              <a:rPr lang="ja-JP" altLang="en-US" dirty="0"/>
              <a:t>は１日数回で１～２日で治まります</a:t>
            </a:r>
            <a:r>
              <a:rPr lang="ja-JP" altLang="en-US" dirty="0" smtClean="0"/>
              <a:t>。</a:t>
            </a:r>
            <a:endParaRPr lang="en-US" altLang="ja-JP" dirty="0" smtClean="0"/>
          </a:p>
          <a:p>
            <a:pPr marL="1701800" indent="-1701800">
              <a:buNone/>
            </a:pPr>
            <a:r>
              <a:rPr lang="ja-JP" altLang="en-US" dirty="0" smtClean="0"/>
              <a:t>原因</a:t>
            </a:r>
            <a:r>
              <a:rPr lang="ja-JP" altLang="en-US" dirty="0"/>
              <a:t>食品：食肉・魚介類・</a:t>
            </a:r>
            <a:r>
              <a:rPr lang="ja-JP" altLang="en-US" dirty="0">
                <a:solidFill>
                  <a:srgbClr val="FF0000"/>
                </a:solidFill>
              </a:rPr>
              <a:t>野菜</a:t>
            </a:r>
            <a:r>
              <a:rPr lang="ja-JP" altLang="en-US" dirty="0"/>
              <a:t>を使用した加熱調理</a:t>
            </a:r>
            <a:r>
              <a:rPr lang="ja-JP" altLang="en-US" dirty="0" smtClean="0"/>
              <a:t>食品、とく</a:t>
            </a:r>
            <a:r>
              <a:rPr lang="ja-JP" altLang="en-US" dirty="0"/>
              <a:t>に</a:t>
            </a:r>
            <a:r>
              <a:rPr lang="ja-JP" altLang="en-US" dirty="0">
                <a:solidFill>
                  <a:srgbClr val="FF0000"/>
                </a:solidFill>
              </a:rPr>
              <a:t>大量調理されたカレー、弁当、スープ</a:t>
            </a:r>
            <a:r>
              <a:rPr lang="ja-JP" altLang="en-US" dirty="0" smtClean="0"/>
              <a:t>などで危険性が高い（酸素がないところで分裂する）</a:t>
            </a:r>
            <a:endParaRPr lang="en-US" altLang="ja-JP" dirty="0"/>
          </a:p>
          <a:p>
            <a:pPr marL="1701800" indent="-1701800">
              <a:buNone/>
            </a:pPr>
            <a:r>
              <a:rPr lang="ja-JP" altLang="en-US" dirty="0" smtClean="0"/>
              <a:t>加熱処理：</a:t>
            </a:r>
            <a:r>
              <a:rPr lang="ja-JP" altLang="en-US" dirty="0"/>
              <a:t>熱に強い芽胞を形成し、</a:t>
            </a:r>
            <a:r>
              <a:rPr lang="ja-JP" altLang="en-US" dirty="0">
                <a:solidFill>
                  <a:srgbClr val="FF0000"/>
                </a:solidFill>
              </a:rPr>
              <a:t>通常の加熱調理では殺菌</a:t>
            </a:r>
            <a:r>
              <a:rPr lang="ja-JP" altLang="en-US" dirty="0" smtClean="0">
                <a:solidFill>
                  <a:srgbClr val="FF0000"/>
                </a:solidFill>
              </a:rPr>
              <a:t>できない</a:t>
            </a:r>
            <a:r>
              <a:rPr lang="ja-JP" altLang="en-US" dirty="0" smtClean="0"/>
              <a:t>。</a:t>
            </a:r>
            <a:r>
              <a:rPr lang="ja-JP" altLang="en-US" dirty="0"/>
              <a:t/>
            </a:r>
            <a:br>
              <a:rPr lang="ja-JP" altLang="en-US" dirty="0"/>
            </a:br>
            <a:r>
              <a:rPr lang="ja-JP" altLang="en-US" dirty="0"/>
              <a:t>仕出し弁当</a:t>
            </a:r>
            <a:r>
              <a:rPr lang="ja-JP" altLang="en-US" dirty="0" smtClean="0"/>
              <a:t>や給食</a:t>
            </a:r>
            <a:r>
              <a:rPr lang="ja-JP" altLang="en-US" dirty="0"/>
              <a:t>で、</a:t>
            </a:r>
            <a:r>
              <a:rPr lang="ja-JP" altLang="en-US" dirty="0">
                <a:solidFill>
                  <a:srgbClr val="FF0000"/>
                </a:solidFill>
              </a:rPr>
              <a:t>大規模な食中毒事件</a:t>
            </a:r>
            <a:r>
              <a:rPr lang="ja-JP" altLang="en-US" dirty="0"/>
              <a:t>を起こすことが</a:t>
            </a:r>
            <a:r>
              <a:rPr lang="ja-JP" altLang="en-US" dirty="0" smtClean="0"/>
              <a:t>多い。</a:t>
            </a:r>
            <a:endParaRPr kumimoji="1" lang="ja-JP" altLang="en-US" dirty="0"/>
          </a:p>
        </p:txBody>
      </p:sp>
    </p:spTree>
    <p:extLst>
      <p:ext uri="{BB962C8B-B14F-4D97-AF65-F5344CB8AC3E}">
        <p14:creationId xmlns:p14="http://schemas.microsoft.com/office/powerpoint/2010/main" val="2747764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OHTC-T\AppData\Local\Microsoft\Windows\Temporary Internet Files\Content.IE5\3KUN37LB\MC90023949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10119"/>
            <a:ext cx="4824536" cy="61971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OHTC-T\AppData\Local\Microsoft\Windows\Temporary Internet Files\Content.IE5\YM8ODOSI\MC9004272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1390" y="2625974"/>
            <a:ext cx="1677924" cy="1432865"/>
          </a:xfrm>
          <a:prstGeom prst="rect">
            <a:avLst/>
          </a:prstGeom>
          <a:noFill/>
          <a:extLst>
            <a:ext uri="{909E8E84-426E-40DD-AFC4-6F175D3DCCD1}">
              <a14:hiddenFill xmlns:a14="http://schemas.microsoft.com/office/drawing/2010/main">
                <a:solidFill>
                  <a:srgbClr val="FFFFFF"/>
                </a:solidFill>
              </a14:hiddenFill>
            </a:ext>
          </a:extLst>
        </p:spPr>
      </p:pic>
      <p:sp>
        <p:nvSpPr>
          <p:cNvPr id="4" name="フローチャート : 結合子 3"/>
          <p:cNvSpPr/>
          <p:nvPr/>
        </p:nvSpPr>
        <p:spPr>
          <a:xfrm>
            <a:off x="7330026" y="2396898"/>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吹き出し 5"/>
          <p:cNvSpPr/>
          <p:nvPr/>
        </p:nvSpPr>
        <p:spPr>
          <a:xfrm>
            <a:off x="6684224" y="764704"/>
            <a:ext cx="1872208" cy="612648"/>
          </a:xfrm>
          <a:prstGeom prst="wedgeRectCallout">
            <a:avLst>
              <a:gd name="adj1" fmla="val -2659"/>
              <a:gd name="adj2" fmla="val 210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FF00"/>
                </a:solidFill>
              </a:rPr>
              <a:t>ウェルシュ菌</a:t>
            </a:r>
            <a:endParaRPr kumimoji="1" lang="ja-JP" altLang="en-US" sz="2400" dirty="0">
              <a:solidFill>
                <a:srgbClr val="FFFF00"/>
              </a:solidFill>
            </a:endParaRPr>
          </a:p>
        </p:txBody>
      </p:sp>
      <p:sp>
        <p:nvSpPr>
          <p:cNvPr id="9" name="フローチャート : 結合子 8"/>
          <p:cNvSpPr/>
          <p:nvPr/>
        </p:nvSpPr>
        <p:spPr>
          <a:xfrm>
            <a:off x="4644008" y="4712568"/>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結合子 9"/>
          <p:cNvSpPr/>
          <p:nvPr/>
        </p:nvSpPr>
        <p:spPr>
          <a:xfrm>
            <a:off x="2123728" y="4791113"/>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 結合子 10"/>
          <p:cNvSpPr/>
          <p:nvPr/>
        </p:nvSpPr>
        <p:spPr>
          <a:xfrm>
            <a:off x="5101208" y="5245968"/>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 結合子 11"/>
          <p:cNvSpPr/>
          <p:nvPr/>
        </p:nvSpPr>
        <p:spPr>
          <a:xfrm>
            <a:off x="5329808" y="4571946"/>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 結合子 12"/>
          <p:cNvSpPr/>
          <p:nvPr/>
        </p:nvSpPr>
        <p:spPr>
          <a:xfrm>
            <a:off x="2580928" y="5474568"/>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13"/>
          <p:cNvSpPr/>
          <p:nvPr/>
        </p:nvSpPr>
        <p:spPr>
          <a:xfrm>
            <a:off x="472308" y="391058"/>
            <a:ext cx="3302839" cy="1296144"/>
          </a:xfrm>
          <a:prstGeom prst="wedgeRectCallout">
            <a:avLst>
              <a:gd name="adj1" fmla="val 30137"/>
              <a:gd name="adj2" fmla="val 2286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FF00"/>
                </a:solidFill>
              </a:rPr>
              <a:t>鍋に水が入るとウェルシュ菌に空気が届かなくなる</a:t>
            </a:r>
            <a:endParaRPr kumimoji="1" lang="ja-JP" altLang="en-US" sz="2400" dirty="0">
              <a:solidFill>
                <a:srgbClr val="FFFF00"/>
              </a:solidFill>
            </a:endParaRPr>
          </a:p>
        </p:txBody>
      </p:sp>
      <p:sp>
        <p:nvSpPr>
          <p:cNvPr id="15" name="四角形吹き出し 14"/>
          <p:cNvSpPr/>
          <p:nvPr/>
        </p:nvSpPr>
        <p:spPr>
          <a:xfrm>
            <a:off x="6372201" y="4371641"/>
            <a:ext cx="2304256" cy="1296144"/>
          </a:xfrm>
          <a:prstGeom prst="wedgeRectCallout">
            <a:avLst>
              <a:gd name="adj1" fmla="val -69981"/>
              <a:gd name="adj2" fmla="val 341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FF00"/>
                </a:solidFill>
              </a:rPr>
              <a:t>10</a:t>
            </a:r>
            <a:r>
              <a:rPr kumimoji="1" lang="ja-JP" altLang="en-US" sz="2400" dirty="0" smtClean="0">
                <a:solidFill>
                  <a:srgbClr val="FFFF00"/>
                </a:solidFill>
              </a:rPr>
              <a:t>分間に</a:t>
            </a:r>
            <a:r>
              <a:rPr kumimoji="1" lang="en-US" altLang="ja-JP" sz="2400" dirty="0" smtClean="0">
                <a:solidFill>
                  <a:srgbClr val="FFFF00"/>
                </a:solidFill>
              </a:rPr>
              <a:t>2</a:t>
            </a:r>
            <a:r>
              <a:rPr kumimoji="1" lang="ja-JP" altLang="en-US" sz="2400" dirty="0" smtClean="0">
                <a:solidFill>
                  <a:srgbClr val="FFFF00"/>
                </a:solidFill>
              </a:rPr>
              <a:t>倍</a:t>
            </a:r>
            <a:endParaRPr kumimoji="1" lang="en-US" altLang="ja-JP" sz="2400" dirty="0" smtClean="0">
              <a:solidFill>
                <a:srgbClr val="FFFF00"/>
              </a:solidFill>
            </a:endParaRPr>
          </a:p>
          <a:p>
            <a:pPr algn="ctr"/>
            <a:r>
              <a:rPr lang="en-US" altLang="ja-JP" sz="2400" dirty="0">
                <a:solidFill>
                  <a:srgbClr val="FFFF00"/>
                </a:solidFill>
              </a:rPr>
              <a:t>100</a:t>
            </a:r>
            <a:r>
              <a:rPr lang="ja-JP" altLang="en-US" sz="2400" dirty="0">
                <a:solidFill>
                  <a:srgbClr val="FFFF00"/>
                </a:solidFill>
              </a:rPr>
              <a:t>分</a:t>
            </a:r>
            <a:r>
              <a:rPr lang="ja-JP" altLang="en-US" sz="2400" dirty="0" smtClean="0">
                <a:solidFill>
                  <a:srgbClr val="FFFF00"/>
                </a:solidFill>
              </a:rPr>
              <a:t>で</a:t>
            </a:r>
            <a:r>
              <a:rPr lang="en-US" altLang="ja-JP" sz="2400" dirty="0" smtClean="0">
                <a:solidFill>
                  <a:srgbClr val="FFFF00"/>
                </a:solidFill>
              </a:rPr>
              <a:t>2</a:t>
            </a:r>
            <a:r>
              <a:rPr lang="en-US" altLang="ja-JP" sz="2400" baseline="30000" dirty="0" smtClean="0">
                <a:solidFill>
                  <a:srgbClr val="FFFF00"/>
                </a:solidFill>
              </a:rPr>
              <a:t>10</a:t>
            </a:r>
            <a:r>
              <a:rPr lang="ja-JP" altLang="en-US" sz="2400" dirty="0">
                <a:solidFill>
                  <a:srgbClr val="FFFF00"/>
                </a:solidFill>
              </a:rPr>
              <a:t>倍</a:t>
            </a:r>
            <a:endParaRPr kumimoji="1" lang="ja-JP" altLang="en-US" sz="2400" baseline="30000" dirty="0">
              <a:solidFill>
                <a:srgbClr val="FFFF00"/>
              </a:solidFill>
            </a:endParaRPr>
          </a:p>
        </p:txBody>
      </p:sp>
    </p:spTree>
    <p:extLst>
      <p:ext uri="{BB962C8B-B14F-4D97-AF65-F5344CB8AC3E}">
        <p14:creationId xmlns:p14="http://schemas.microsoft.com/office/powerpoint/2010/main" val="39491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16667E-6 1.48148E-6 L -0.22829 1.48148E-6 C -0.33072 1.48148E-6 -0.45659 0.09028 -0.45659 0.16389 L -0.45659 0.32778 " pathEditMode="relative" rAng="0" ptsTypes="FfFF">
                                      <p:cBhvr>
                                        <p:cTn id="6" dur="2000" fill="hold"/>
                                        <p:tgtEl>
                                          <p:spTgt spid="5122"/>
                                        </p:tgtEl>
                                        <p:attrNameLst>
                                          <p:attrName>ppt_x</p:attrName>
                                          <p:attrName>ppt_y</p:attrName>
                                        </p:attrNameLst>
                                      </p:cBhvr>
                                      <p:rCtr x="-22830" y="16389"/>
                                    </p:animMotion>
                                  </p:childTnLst>
                                </p:cTn>
                              </p:par>
                              <p:par>
                                <p:cTn id="7" presetID="50" presetClass="path" presetSubtype="0" accel="50000" decel="50000" fill="hold" grpId="0" nodeType="withEffect">
                                  <p:stCondLst>
                                    <p:cond delay="0"/>
                                  </p:stCondLst>
                                  <p:childTnLst>
                                    <p:animMotion origin="layout" path="M -2.5E-6 -3.7037E-7 L -0.2283 -3.7037E-7 C -0.33073 -3.7037E-7 -0.45659 0.09028 -0.45659 0.16389 L -0.45659 0.32778 " pathEditMode="relative" rAng="0" ptsTypes="FfFF">
                                      <p:cBhvr>
                                        <p:cTn id="8" dur="2000" fill="hold"/>
                                        <p:tgtEl>
                                          <p:spTgt spid="4"/>
                                        </p:tgtEl>
                                        <p:attrNameLst>
                                          <p:attrName>ppt_x</p:attrName>
                                          <p:attrName>ppt_y</p:attrName>
                                        </p:attrNameLst>
                                      </p:cBhvr>
                                      <p:rCtr x="-22830" y="16389"/>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黄色ブドウ球菌の特徴</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潜伏期間</a:t>
            </a:r>
            <a:r>
              <a:rPr lang="ja-JP" altLang="en-US" dirty="0" smtClean="0"/>
              <a:t>：</a:t>
            </a:r>
            <a:r>
              <a:rPr lang="en-US" altLang="ja-JP" dirty="0"/>
              <a:t>3</a:t>
            </a:r>
            <a:r>
              <a:rPr lang="ja-JP" altLang="en-US" dirty="0" smtClean="0"/>
              <a:t>時間</a:t>
            </a:r>
            <a:endParaRPr lang="en-US" altLang="ja-JP" dirty="0" smtClean="0"/>
          </a:p>
          <a:p>
            <a:pPr marL="0" indent="0">
              <a:buNone/>
            </a:pPr>
            <a:r>
              <a:rPr lang="ja-JP" altLang="en-US" dirty="0" smtClean="0"/>
              <a:t>症状</a:t>
            </a:r>
            <a:r>
              <a:rPr lang="ja-JP" altLang="en-US" dirty="0"/>
              <a:t>：吐き気、嘔吐、腹痛、</a:t>
            </a:r>
            <a:r>
              <a:rPr lang="ja-JP" altLang="en-US" dirty="0" smtClean="0"/>
              <a:t>下痢</a:t>
            </a:r>
            <a:endParaRPr lang="en-US" altLang="ja-JP" dirty="0" smtClean="0"/>
          </a:p>
          <a:p>
            <a:pPr marL="1881188" indent="-1881188">
              <a:buNone/>
            </a:pPr>
            <a:r>
              <a:rPr lang="ja-JP" altLang="en-US" dirty="0" smtClean="0"/>
              <a:t>原因</a:t>
            </a:r>
            <a:r>
              <a:rPr lang="ja-JP" altLang="en-US" dirty="0"/>
              <a:t>食品：おにぎり、弁当、調理パン、</a:t>
            </a:r>
            <a:r>
              <a:rPr lang="ja-JP" altLang="en-US" dirty="0" smtClean="0"/>
              <a:t>菓子、ひとの手に住み着いている菌。 </a:t>
            </a:r>
            <a:r>
              <a:rPr lang="ja-JP" altLang="en-US" dirty="0"/>
              <a:t>特に、傷口や化膿部分に</a:t>
            </a:r>
            <a:r>
              <a:rPr lang="ja-JP" altLang="en-US" dirty="0" smtClean="0"/>
              <a:t>は多いので注意が必要。</a:t>
            </a:r>
            <a:endParaRPr lang="ja-JP" altLang="en-US" dirty="0"/>
          </a:p>
          <a:p>
            <a:pPr marL="1797050" indent="-1797050">
              <a:buNone/>
            </a:pPr>
            <a:r>
              <a:rPr lang="ja-JP" altLang="en-US" dirty="0" smtClean="0"/>
              <a:t>加熱処理：</a:t>
            </a:r>
            <a:r>
              <a:rPr lang="ja-JP" altLang="en-US" dirty="0" smtClean="0">
                <a:solidFill>
                  <a:srgbClr val="FF0000"/>
                </a:solidFill>
              </a:rPr>
              <a:t>菌</a:t>
            </a:r>
            <a:r>
              <a:rPr lang="ja-JP" altLang="en-US" dirty="0">
                <a:solidFill>
                  <a:srgbClr val="FF0000"/>
                </a:solidFill>
              </a:rPr>
              <a:t>が作る毒素</a:t>
            </a:r>
            <a:r>
              <a:rPr lang="ja-JP" altLang="en-US" dirty="0"/>
              <a:t>は熱に</a:t>
            </a:r>
            <a:r>
              <a:rPr lang="ja-JP" altLang="en-US" dirty="0" smtClean="0"/>
              <a:t>強く、</a:t>
            </a:r>
            <a:r>
              <a:rPr lang="en-US" altLang="ja-JP" dirty="0" smtClean="0"/>
              <a:t>100</a:t>
            </a:r>
            <a:r>
              <a:rPr lang="ja-JP" altLang="en-US" dirty="0" smtClean="0"/>
              <a:t>度</a:t>
            </a:r>
            <a:r>
              <a:rPr lang="en-US" altLang="ja-JP" dirty="0" smtClean="0"/>
              <a:t>30</a:t>
            </a:r>
            <a:r>
              <a:rPr lang="ja-JP" altLang="en-US" dirty="0" smtClean="0"/>
              <a:t>分間で</a:t>
            </a:r>
            <a:r>
              <a:rPr lang="ja-JP" altLang="en-US" dirty="0" smtClean="0">
                <a:solidFill>
                  <a:srgbClr val="FF0000"/>
                </a:solidFill>
              </a:rPr>
              <a:t>加熱</a:t>
            </a:r>
            <a:r>
              <a:rPr lang="ja-JP" altLang="en-US" dirty="0">
                <a:solidFill>
                  <a:srgbClr val="FF0000"/>
                </a:solidFill>
              </a:rPr>
              <a:t>しても食中毒は</a:t>
            </a:r>
            <a:r>
              <a:rPr lang="ja-JP" altLang="en-US" dirty="0" smtClean="0">
                <a:solidFill>
                  <a:srgbClr val="FF0000"/>
                </a:solidFill>
              </a:rPr>
              <a:t>防げない</a:t>
            </a:r>
            <a:r>
              <a:rPr lang="ja-JP" altLang="en-US" dirty="0" smtClean="0"/>
              <a:t>。</a:t>
            </a:r>
            <a:endParaRPr lang="ja-JP" altLang="en-US" dirty="0"/>
          </a:p>
        </p:txBody>
      </p:sp>
    </p:spTree>
    <p:extLst>
      <p:ext uri="{BB962C8B-B14F-4D97-AF65-F5344CB8AC3E}">
        <p14:creationId xmlns:p14="http://schemas.microsoft.com/office/powerpoint/2010/main" val="3746309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サルモネラの特徴</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潜伏期間：８～</a:t>
            </a:r>
            <a:r>
              <a:rPr lang="ja-JP" altLang="en-US" dirty="0" smtClean="0"/>
              <a:t>４８時間</a:t>
            </a:r>
            <a:endParaRPr lang="en-US" altLang="ja-JP" dirty="0" smtClean="0"/>
          </a:p>
          <a:p>
            <a:pPr marL="0" indent="0">
              <a:buNone/>
            </a:pPr>
            <a:r>
              <a:rPr lang="ja-JP" altLang="en-US" dirty="0" smtClean="0"/>
              <a:t>症状</a:t>
            </a:r>
            <a:r>
              <a:rPr lang="ja-JP" altLang="en-US" dirty="0"/>
              <a:t>：急</a:t>
            </a:r>
            <a:r>
              <a:rPr lang="ja-JP" altLang="en-US" dirty="0" smtClean="0"/>
              <a:t>な</a:t>
            </a:r>
            <a:r>
              <a:rPr lang="ja-JP" altLang="en-US" dirty="0">
                <a:solidFill>
                  <a:srgbClr val="FF0000"/>
                </a:solidFill>
              </a:rPr>
              <a:t>高</a:t>
            </a:r>
            <a:r>
              <a:rPr lang="ja-JP" altLang="en-US" dirty="0" smtClean="0">
                <a:solidFill>
                  <a:srgbClr val="FF0000"/>
                </a:solidFill>
              </a:rPr>
              <a:t>熱</a:t>
            </a:r>
            <a:r>
              <a:rPr lang="ja-JP" altLang="en-US" dirty="0" smtClean="0"/>
              <a:t>、</a:t>
            </a:r>
            <a:r>
              <a:rPr lang="ja-JP" altLang="en-US" dirty="0"/>
              <a:t>嘔吐</a:t>
            </a:r>
            <a:r>
              <a:rPr lang="ja-JP" altLang="en-US" dirty="0" smtClean="0"/>
              <a:t>、</a:t>
            </a:r>
            <a:r>
              <a:rPr lang="ja-JP" altLang="en-US" dirty="0" smtClean="0">
                <a:solidFill>
                  <a:srgbClr val="FF0000"/>
                </a:solidFill>
              </a:rPr>
              <a:t>強い腹痛</a:t>
            </a:r>
            <a:r>
              <a:rPr lang="ja-JP" altLang="en-US" dirty="0"/>
              <a:t>、</a:t>
            </a:r>
            <a:r>
              <a:rPr lang="ja-JP" altLang="en-US" dirty="0">
                <a:solidFill>
                  <a:srgbClr val="FF0000"/>
                </a:solidFill>
              </a:rPr>
              <a:t>激しい</a:t>
            </a:r>
            <a:r>
              <a:rPr lang="ja-JP" altLang="en-US" dirty="0" smtClean="0">
                <a:solidFill>
                  <a:srgbClr val="FF0000"/>
                </a:solidFill>
              </a:rPr>
              <a:t>下痢</a:t>
            </a:r>
            <a:endParaRPr lang="ja-JP" altLang="en-US" dirty="0">
              <a:solidFill>
                <a:srgbClr val="FF0000"/>
              </a:solidFill>
            </a:endParaRPr>
          </a:p>
          <a:p>
            <a:pPr marL="1881188" indent="-1881188">
              <a:buNone/>
            </a:pPr>
            <a:r>
              <a:rPr lang="ja-JP" altLang="en-US" dirty="0" smtClean="0"/>
              <a:t>原因</a:t>
            </a:r>
            <a:r>
              <a:rPr lang="ja-JP" altLang="en-US" dirty="0"/>
              <a:t>食品：加熱不足の</a:t>
            </a:r>
            <a:r>
              <a:rPr lang="ja-JP" altLang="en-US" dirty="0">
                <a:solidFill>
                  <a:srgbClr val="FF0000"/>
                </a:solidFill>
              </a:rPr>
              <a:t>卵</a:t>
            </a:r>
            <a:r>
              <a:rPr lang="ja-JP" altLang="en-US" dirty="0"/>
              <a:t>・食肉・魚、自家製マヨネーズ、</a:t>
            </a:r>
            <a:r>
              <a:rPr lang="ja-JP" altLang="en-US" dirty="0" smtClean="0"/>
              <a:t>洋生菓子</a:t>
            </a:r>
            <a:endParaRPr lang="ja-JP" altLang="en-US" dirty="0"/>
          </a:p>
        </p:txBody>
      </p:sp>
    </p:spTree>
    <p:extLst>
      <p:ext uri="{BB962C8B-B14F-4D97-AF65-F5344CB8AC3E}">
        <p14:creationId xmlns:p14="http://schemas.microsoft.com/office/powerpoint/2010/main" val="1678147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腸管出血性大腸菌の特徴</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潜伏期間：１２～７２時間（菌種により異なる</a:t>
            </a:r>
            <a:r>
              <a:rPr lang="ja-JP" altLang="en-US" dirty="0" smtClean="0"/>
              <a:t>）</a:t>
            </a:r>
            <a:endParaRPr lang="en-US" altLang="ja-JP" dirty="0" smtClean="0"/>
          </a:p>
          <a:p>
            <a:pPr marL="0" indent="0">
              <a:buNone/>
            </a:pPr>
            <a:r>
              <a:rPr lang="ja-JP" altLang="en-US" dirty="0" smtClean="0"/>
              <a:t>症状</a:t>
            </a:r>
            <a:r>
              <a:rPr lang="ja-JP" altLang="en-US" dirty="0"/>
              <a:t>：腹痛、嘔吐、下痢、</a:t>
            </a:r>
            <a:r>
              <a:rPr lang="ja-JP" altLang="en-US" dirty="0" smtClean="0"/>
              <a:t>発熱</a:t>
            </a:r>
            <a:endParaRPr lang="ja-JP" altLang="en-US" dirty="0"/>
          </a:p>
          <a:p>
            <a:pPr marL="1797050" indent="-1797050">
              <a:buNone/>
            </a:pPr>
            <a:r>
              <a:rPr lang="ja-JP" altLang="en-US" dirty="0" smtClean="0"/>
              <a:t>原因</a:t>
            </a:r>
            <a:r>
              <a:rPr lang="ja-JP" altLang="en-US" dirty="0"/>
              <a:t>食品：家畜などの糞便に汚染された食肉、</a:t>
            </a:r>
            <a:r>
              <a:rPr lang="ja-JP" altLang="en-US" dirty="0" smtClean="0"/>
              <a:t>水</a:t>
            </a:r>
            <a:endParaRPr lang="ja-JP" altLang="en-US" dirty="0"/>
          </a:p>
          <a:p>
            <a:pPr marL="1797050" indent="-1797050">
              <a:buNone/>
            </a:pPr>
            <a:r>
              <a:rPr lang="ja-JP" altLang="en-US" dirty="0" smtClean="0"/>
              <a:t>加熱処理：中心部</a:t>
            </a:r>
            <a:r>
              <a:rPr lang="ja-JP" altLang="en-US" dirty="0">
                <a:solidFill>
                  <a:srgbClr val="FF0000"/>
                </a:solidFill>
              </a:rPr>
              <a:t>７５度以上で１分間</a:t>
            </a:r>
            <a:r>
              <a:rPr lang="ja-JP" altLang="en-US" dirty="0"/>
              <a:t>以上</a:t>
            </a:r>
            <a:r>
              <a:rPr lang="ja-JP" altLang="en-US" dirty="0" smtClean="0"/>
              <a:t>加熱で</a:t>
            </a:r>
            <a:r>
              <a:rPr lang="ja-JP" altLang="en-US" dirty="0"/>
              <a:t>殺菌可能です</a:t>
            </a:r>
            <a:r>
              <a:rPr lang="ja-JP" altLang="en-US" dirty="0" smtClean="0"/>
              <a:t>。</a:t>
            </a:r>
            <a:endParaRPr lang="en-US" altLang="ja-JP" dirty="0" smtClean="0"/>
          </a:p>
          <a:p>
            <a:pPr marL="0" indent="0">
              <a:buNone/>
            </a:pPr>
            <a:r>
              <a:rPr lang="ja-JP" altLang="en-US" dirty="0" smtClean="0"/>
              <a:t>ヒト－ヒト感染がある。</a:t>
            </a:r>
            <a:endParaRPr lang="ja-JP" altLang="en-US" dirty="0"/>
          </a:p>
        </p:txBody>
      </p:sp>
    </p:spTree>
    <p:extLst>
      <p:ext uri="{BB962C8B-B14F-4D97-AF65-F5344CB8AC3E}">
        <p14:creationId xmlns:p14="http://schemas.microsoft.com/office/powerpoint/2010/main" val="2692544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食中毒予防の</a:t>
            </a:r>
            <a:r>
              <a:rPr kumimoji="1" lang="en-US" altLang="ja-JP" dirty="0" smtClean="0"/>
              <a:t>3</a:t>
            </a:r>
            <a:r>
              <a:rPr kumimoji="1" lang="ja-JP" altLang="en-US" dirty="0" smtClean="0"/>
              <a:t>原則</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4400" baseline="30000" dirty="0" smtClean="0"/>
              <a:t>つ</a:t>
            </a:r>
            <a:r>
              <a:rPr kumimoji="1" lang="ja-JP" altLang="en-US" sz="4400" dirty="0" smtClean="0"/>
              <a:t>付けない</a:t>
            </a:r>
            <a:endParaRPr kumimoji="1" lang="en-US" altLang="ja-JP" sz="4400" dirty="0" smtClean="0"/>
          </a:p>
          <a:p>
            <a:endParaRPr lang="en-US" altLang="ja-JP" sz="4400" dirty="0"/>
          </a:p>
          <a:p>
            <a:pPr marL="0" indent="0">
              <a:buNone/>
            </a:pPr>
            <a:r>
              <a:rPr kumimoji="1" lang="ja-JP" altLang="en-US" sz="4400" baseline="30000" dirty="0" smtClean="0"/>
              <a:t>ふ</a:t>
            </a:r>
            <a:r>
              <a:rPr kumimoji="1" lang="ja-JP" altLang="en-US" sz="4400" dirty="0" smtClean="0"/>
              <a:t>増やさない</a:t>
            </a:r>
            <a:endParaRPr kumimoji="1" lang="en-US" altLang="ja-JP" sz="4400" dirty="0" smtClean="0"/>
          </a:p>
          <a:p>
            <a:endParaRPr lang="en-US" altLang="ja-JP" sz="4400" dirty="0"/>
          </a:p>
          <a:p>
            <a:pPr marL="0" indent="0">
              <a:buNone/>
            </a:pPr>
            <a:r>
              <a:rPr kumimoji="1" lang="ja-JP" altLang="en-US" sz="4400" baseline="30000" dirty="0" smtClean="0"/>
              <a:t>こ</a:t>
            </a:r>
            <a:r>
              <a:rPr kumimoji="1" lang="ja-JP" altLang="en-US" sz="4400" dirty="0" smtClean="0"/>
              <a:t>殺す</a:t>
            </a:r>
            <a:endParaRPr kumimoji="1" lang="ja-JP" altLang="en-US" sz="4400" dirty="0"/>
          </a:p>
        </p:txBody>
      </p:sp>
      <p:sp>
        <p:nvSpPr>
          <p:cNvPr id="4" name="正方形/長方形 3"/>
          <p:cNvSpPr/>
          <p:nvPr/>
        </p:nvSpPr>
        <p:spPr>
          <a:xfrm>
            <a:off x="4644008" y="5733256"/>
            <a:ext cx="38164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FF00"/>
                </a:solidFill>
              </a:rPr>
              <a:t>頭文字をとって、</a:t>
            </a:r>
            <a:endParaRPr kumimoji="1" lang="en-US" altLang="ja-JP" sz="2800" dirty="0" smtClean="0">
              <a:solidFill>
                <a:srgbClr val="FFFF00"/>
              </a:solidFill>
            </a:endParaRPr>
          </a:p>
          <a:p>
            <a:pPr algn="ctr"/>
            <a:r>
              <a:rPr kumimoji="1" lang="ja-JP" altLang="en-US" sz="2800" dirty="0" smtClean="0">
                <a:solidFill>
                  <a:srgbClr val="FFFF00"/>
                </a:solidFill>
              </a:rPr>
              <a:t>「コップ」と覚える</a:t>
            </a:r>
            <a:endParaRPr kumimoji="1" lang="ja-JP" altLang="en-US" sz="2800" dirty="0">
              <a:solidFill>
                <a:srgbClr val="FFFF00"/>
              </a:solidFill>
            </a:endParaRPr>
          </a:p>
        </p:txBody>
      </p:sp>
    </p:spTree>
    <p:extLst>
      <p:ext uri="{BB962C8B-B14F-4D97-AF65-F5344CB8AC3E}">
        <p14:creationId xmlns:p14="http://schemas.microsoft.com/office/powerpoint/2010/main" val="1191664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今日</a:t>
            </a:r>
            <a:r>
              <a:rPr lang="ja-JP" altLang="en-US" dirty="0" smtClean="0"/>
              <a:t>の</a:t>
            </a:r>
            <a:r>
              <a:rPr lang="ja-JP" altLang="en-US" dirty="0"/>
              <a:t>話題</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夏季</a:t>
            </a:r>
            <a:r>
              <a:rPr lang="ja-JP" altLang="en-US" dirty="0" smtClean="0"/>
              <a:t>の</a:t>
            </a:r>
            <a:r>
              <a:rPr lang="ja-JP" altLang="en-US" dirty="0"/>
              <a:t>健康</a:t>
            </a:r>
            <a:r>
              <a:rPr lang="ja-JP" altLang="en-US" dirty="0" smtClean="0"/>
              <a:t>管理について</a:t>
            </a:r>
            <a:endParaRPr lang="en-US" altLang="ja-JP" dirty="0" smtClean="0"/>
          </a:p>
          <a:p>
            <a:pPr lvl="1"/>
            <a:r>
              <a:rPr lang="ja-JP" altLang="en-US" dirty="0" smtClean="0"/>
              <a:t>熱中症</a:t>
            </a:r>
            <a:endParaRPr lang="en-US" altLang="ja-JP" dirty="0" smtClean="0"/>
          </a:p>
          <a:p>
            <a:pPr lvl="2"/>
            <a:r>
              <a:rPr lang="ja-JP" altLang="en-US" dirty="0"/>
              <a:t>前回のアンケート</a:t>
            </a:r>
            <a:r>
              <a:rPr lang="ja-JP" altLang="en-US" dirty="0" smtClean="0"/>
              <a:t>結果</a:t>
            </a:r>
            <a:endParaRPr lang="en-US" altLang="ja-JP" dirty="0" smtClean="0"/>
          </a:p>
          <a:p>
            <a:pPr lvl="2"/>
            <a:r>
              <a:rPr lang="ja-JP" altLang="en-US" dirty="0" smtClean="0"/>
              <a:t>アクションチェックリスト実施</a:t>
            </a:r>
            <a:r>
              <a:rPr lang="ja-JP" altLang="en-US" dirty="0"/>
              <a:t>状況の</a:t>
            </a:r>
            <a:r>
              <a:rPr lang="ja-JP" altLang="en-US" dirty="0" smtClean="0"/>
              <a:t>確認</a:t>
            </a:r>
            <a:endParaRPr lang="en-US" altLang="ja-JP" dirty="0" smtClean="0"/>
          </a:p>
          <a:p>
            <a:pPr lvl="1"/>
            <a:r>
              <a:rPr lang="ja-JP" altLang="en-US" dirty="0" smtClean="0"/>
              <a:t>食中毒</a:t>
            </a:r>
            <a:endParaRPr lang="en-US" altLang="ja-JP" dirty="0" smtClean="0"/>
          </a:p>
          <a:p>
            <a:r>
              <a:rPr lang="ja-JP" altLang="en-US" dirty="0" smtClean="0"/>
              <a:t>秋</a:t>
            </a:r>
            <a:r>
              <a:rPr kumimoji="1" lang="ja-JP" altLang="en-US" dirty="0" smtClean="0"/>
              <a:t>冬季の健康管理について</a:t>
            </a:r>
            <a:endParaRPr kumimoji="1" lang="en-US" altLang="ja-JP" dirty="0" smtClean="0"/>
          </a:p>
          <a:p>
            <a:pPr lvl="1"/>
            <a:r>
              <a:rPr kumimoji="1" lang="ja-JP" altLang="en-US" dirty="0" smtClean="0"/>
              <a:t>インフルエンザワクチンの接種</a:t>
            </a:r>
            <a:endParaRPr kumimoji="1" lang="en-US" altLang="ja-JP" dirty="0" smtClean="0"/>
          </a:p>
          <a:p>
            <a:r>
              <a:rPr kumimoji="1" lang="ja-JP" altLang="en-US" dirty="0" smtClean="0"/>
              <a:t>健康診断の職務適性チェックを適切に行うために</a:t>
            </a:r>
            <a:endParaRPr kumimoji="1" lang="en-US" altLang="ja-JP" dirty="0" smtClean="0"/>
          </a:p>
          <a:p>
            <a:r>
              <a:rPr lang="en-US" altLang="ja-JP" dirty="0" smtClean="0"/>
              <a:t>JV</a:t>
            </a:r>
            <a:r>
              <a:rPr lang="ja-JP" altLang="en-US" dirty="0" smtClean="0"/>
              <a:t>診療所の閉鎖、</a:t>
            </a:r>
            <a:r>
              <a:rPr lang="en-US" altLang="ja-JP" dirty="0" smtClean="0"/>
              <a:t>5/6ER</a:t>
            </a:r>
            <a:r>
              <a:rPr lang="ja-JP" altLang="en-US" dirty="0" smtClean="0"/>
              <a:t>室の移転</a:t>
            </a:r>
            <a:endParaRPr kumimoji="1" lang="en-US" altLang="ja-JP" dirty="0" smtClean="0"/>
          </a:p>
          <a:p>
            <a:pPr lvl="1"/>
            <a:endParaRPr kumimoji="1" lang="ja-JP" altLang="en-US" dirty="0"/>
          </a:p>
        </p:txBody>
      </p:sp>
    </p:spTree>
    <p:extLst>
      <p:ext uri="{BB962C8B-B14F-4D97-AF65-F5344CB8AC3E}">
        <p14:creationId xmlns:p14="http://schemas.microsoft.com/office/powerpoint/2010/main" val="1445590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細菌発育の</a:t>
            </a:r>
            <a:r>
              <a:rPr kumimoji="1" lang="en-US" altLang="ja-JP" dirty="0" smtClean="0"/>
              <a:t>3</a:t>
            </a:r>
            <a:r>
              <a:rPr kumimoji="1" lang="ja-JP" altLang="en-US" dirty="0" smtClean="0"/>
              <a:t>条件</a:t>
            </a:r>
            <a:endParaRPr kumimoji="1" lang="ja-JP" altLang="en-US" dirty="0"/>
          </a:p>
        </p:txBody>
      </p:sp>
      <p:sp>
        <p:nvSpPr>
          <p:cNvPr id="3" name="コンテンツ プレースホルダー 2"/>
          <p:cNvSpPr>
            <a:spLocks noGrp="1"/>
          </p:cNvSpPr>
          <p:nvPr>
            <p:ph idx="1"/>
          </p:nvPr>
        </p:nvSpPr>
        <p:spPr>
          <a:xfrm>
            <a:off x="457200" y="1340768"/>
            <a:ext cx="8229600" cy="4525963"/>
          </a:xfrm>
        </p:spPr>
        <p:txBody>
          <a:bodyPr>
            <a:normAutofit/>
          </a:bodyPr>
          <a:lstStyle/>
          <a:p>
            <a:pPr marL="0" indent="0">
              <a:buNone/>
            </a:pPr>
            <a:r>
              <a:rPr kumimoji="1" lang="ja-JP" altLang="en-US" sz="4400" baseline="30000" dirty="0" smtClean="0"/>
              <a:t>え</a:t>
            </a:r>
            <a:r>
              <a:rPr kumimoji="1" lang="ja-JP" altLang="en-US" sz="4400" dirty="0" smtClean="0"/>
              <a:t>栄養</a:t>
            </a:r>
            <a:endParaRPr kumimoji="1" lang="en-US" altLang="ja-JP" sz="4400" dirty="0" smtClean="0"/>
          </a:p>
          <a:p>
            <a:pPr marL="457200" lvl="1" indent="0">
              <a:buNone/>
            </a:pPr>
            <a:r>
              <a:rPr lang="ja-JP" altLang="en-US" dirty="0" smtClean="0"/>
              <a:t>栄養が残っていれば増殖→まな板なども</a:t>
            </a:r>
            <a:endParaRPr lang="en-US" altLang="ja-JP" dirty="0"/>
          </a:p>
          <a:p>
            <a:pPr marL="0" indent="0">
              <a:buNone/>
            </a:pPr>
            <a:r>
              <a:rPr kumimoji="1" lang="ja-JP" altLang="en-US" sz="4400" baseline="30000" dirty="0" smtClean="0"/>
              <a:t>す</a:t>
            </a:r>
            <a:r>
              <a:rPr kumimoji="1" lang="ja-JP" altLang="en-US" sz="4400" dirty="0" smtClean="0"/>
              <a:t>水分</a:t>
            </a:r>
            <a:endParaRPr kumimoji="1" lang="en-US" altLang="ja-JP" sz="4400" dirty="0" smtClean="0"/>
          </a:p>
          <a:p>
            <a:pPr marL="457200" lvl="1" indent="0">
              <a:buNone/>
            </a:pPr>
            <a:r>
              <a:rPr lang="ja-JP" altLang="en-US" dirty="0">
                <a:solidFill>
                  <a:prstClr val="black"/>
                </a:solidFill>
              </a:rPr>
              <a:t>水分</a:t>
            </a:r>
            <a:r>
              <a:rPr lang="ja-JP" altLang="en-US" dirty="0" smtClean="0">
                <a:solidFill>
                  <a:prstClr val="black"/>
                </a:solidFill>
              </a:rPr>
              <a:t>含量</a:t>
            </a:r>
            <a:r>
              <a:rPr lang="en-US" altLang="ja-JP" dirty="0" smtClean="0">
                <a:solidFill>
                  <a:prstClr val="black"/>
                </a:solidFill>
              </a:rPr>
              <a:t>50</a:t>
            </a:r>
            <a:r>
              <a:rPr lang="ja-JP" altLang="en-US" dirty="0" smtClean="0">
                <a:solidFill>
                  <a:prstClr val="black"/>
                </a:solidFill>
              </a:rPr>
              <a:t>％以上で発育しやすい。</a:t>
            </a:r>
            <a:r>
              <a:rPr lang="en-US" altLang="ja-JP" dirty="0" smtClean="0">
                <a:solidFill>
                  <a:prstClr val="black"/>
                </a:solidFill>
              </a:rPr>
              <a:t>20</a:t>
            </a:r>
            <a:r>
              <a:rPr lang="ja-JP" altLang="en-US" dirty="0" smtClean="0">
                <a:solidFill>
                  <a:prstClr val="black"/>
                </a:solidFill>
              </a:rPr>
              <a:t>％以下では発育困難</a:t>
            </a:r>
            <a:endParaRPr lang="en-US" altLang="ja-JP" sz="4400" dirty="0"/>
          </a:p>
          <a:p>
            <a:pPr marL="0" indent="0">
              <a:buNone/>
            </a:pPr>
            <a:r>
              <a:rPr kumimoji="1" lang="ja-JP" altLang="en-US" sz="4400" baseline="30000" dirty="0" smtClean="0"/>
              <a:t>お</a:t>
            </a:r>
            <a:r>
              <a:rPr kumimoji="1" lang="ja-JP" altLang="en-US" sz="4400" dirty="0" smtClean="0"/>
              <a:t>温度</a:t>
            </a:r>
            <a:endParaRPr kumimoji="1" lang="en-US" altLang="ja-JP" sz="4400" dirty="0" smtClean="0"/>
          </a:p>
          <a:p>
            <a:pPr marL="457200" lvl="1" indent="0">
              <a:buNone/>
            </a:pPr>
            <a:r>
              <a:rPr lang="en-US" altLang="ja-JP" dirty="0" smtClean="0">
                <a:solidFill>
                  <a:prstClr val="black"/>
                </a:solidFill>
              </a:rPr>
              <a:t>10</a:t>
            </a:r>
            <a:r>
              <a:rPr lang="ja-JP" altLang="en-US" dirty="0" smtClean="0">
                <a:solidFill>
                  <a:prstClr val="black"/>
                </a:solidFill>
              </a:rPr>
              <a:t>～</a:t>
            </a:r>
            <a:r>
              <a:rPr lang="en-US" altLang="ja-JP" dirty="0" smtClean="0">
                <a:solidFill>
                  <a:prstClr val="black"/>
                </a:solidFill>
              </a:rPr>
              <a:t>36</a:t>
            </a:r>
            <a:r>
              <a:rPr lang="ja-JP" altLang="en-US" dirty="0" smtClean="0">
                <a:solidFill>
                  <a:prstClr val="black"/>
                </a:solidFill>
              </a:rPr>
              <a:t>度で増殖。</a:t>
            </a:r>
            <a:r>
              <a:rPr lang="en-US" altLang="ja-JP" dirty="0" smtClean="0">
                <a:solidFill>
                  <a:prstClr val="black"/>
                </a:solidFill>
              </a:rPr>
              <a:t>36</a:t>
            </a:r>
            <a:r>
              <a:rPr lang="ja-JP" altLang="en-US" dirty="0" smtClean="0">
                <a:solidFill>
                  <a:prstClr val="black"/>
                </a:solidFill>
              </a:rPr>
              <a:t>度前後で最もよく発育する。</a:t>
            </a:r>
            <a:endParaRPr kumimoji="1" lang="ja-JP" altLang="en-US" sz="4400" dirty="0"/>
          </a:p>
        </p:txBody>
      </p:sp>
      <p:sp>
        <p:nvSpPr>
          <p:cNvPr id="4" name="正方形/長方形 3"/>
          <p:cNvSpPr/>
          <p:nvPr/>
        </p:nvSpPr>
        <p:spPr>
          <a:xfrm>
            <a:off x="4644008" y="5733256"/>
            <a:ext cx="38164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FF00"/>
                </a:solidFill>
              </a:rPr>
              <a:t>「え～、水温」と覚える</a:t>
            </a:r>
            <a:endParaRPr kumimoji="1" lang="ja-JP" altLang="en-US" sz="2800" dirty="0">
              <a:solidFill>
                <a:srgbClr val="FFFF00"/>
              </a:solidFill>
            </a:endParaRPr>
          </a:p>
        </p:txBody>
      </p:sp>
    </p:spTree>
    <p:extLst>
      <p:ext uri="{BB962C8B-B14F-4D97-AF65-F5344CB8AC3E}">
        <p14:creationId xmlns:p14="http://schemas.microsoft.com/office/powerpoint/2010/main" val="24136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厚生労働省　食中毒サイト</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lstStyle/>
          <a:p>
            <a:pPr marL="400050" lvl="1" indent="0">
              <a:buNone/>
            </a:pPr>
            <a:r>
              <a:rPr lang="en-US" altLang="ja-JP" dirty="0" smtClean="0"/>
              <a:t>http</a:t>
            </a:r>
            <a:r>
              <a:rPr lang="en-US" altLang="ja-JP" dirty="0"/>
              <a:t>://www.mhlw.go.jp/seisakunitsuite/bunya/kenkou_iryou/shokuhin/syokuchu/index.html</a:t>
            </a:r>
            <a:endParaRPr kumimoji="1" lang="ja-JP" alt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640" r="40500" b="4444"/>
          <a:stretch/>
        </p:blipFill>
        <p:spPr bwMode="auto">
          <a:xfrm>
            <a:off x="323528" y="2656673"/>
            <a:ext cx="8656645" cy="41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83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職場での対策</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solidFill>
                  <a:srgbClr val="FF0000"/>
                </a:solidFill>
              </a:rPr>
              <a:t>確実な手洗い</a:t>
            </a:r>
            <a:endParaRPr kumimoji="1" lang="en-US" altLang="ja-JP" dirty="0" smtClean="0">
              <a:solidFill>
                <a:srgbClr val="FF0000"/>
              </a:solidFill>
            </a:endParaRPr>
          </a:p>
          <a:p>
            <a:r>
              <a:rPr kumimoji="1" lang="ja-JP" altLang="en-US" dirty="0" smtClean="0"/>
              <a:t>下痢・嘔吐は</a:t>
            </a:r>
            <a:r>
              <a:rPr kumimoji="1" lang="ja-JP" altLang="en-US" dirty="0" smtClean="0">
                <a:solidFill>
                  <a:srgbClr val="FF0000"/>
                </a:solidFill>
              </a:rPr>
              <a:t>熱中症のハイリスク</a:t>
            </a:r>
            <a:r>
              <a:rPr kumimoji="1" lang="ja-JP" altLang="en-US" dirty="0" smtClean="0"/>
              <a:t>→作業に入る前に確実な体調確認→病院で相談</a:t>
            </a:r>
            <a:r>
              <a:rPr kumimoji="1" lang="ja-JP" altLang="en-US" sz="2600" dirty="0" smtClean="0"/>
              <a:t>（１</a:t>
            </a:r>
            <a:r>
              <a:rPr kumimoji="1" lang="en-US" altLang="ja-JP" sz="2600" dirty="0" smtClean="0"/>
              <a:t>F</a:t>
            </a:r>
            <a:r>
              <a:rPr kumimoji="1" lang="ja-JP" altLang="en-US" sz="2600" dirty="0" smtClean="0"/>
              <a:t>に入った後に具合が悪くなったら病院受診が大変です。）</a:t>
            </a:r>
            <a:endParaRPr kumimoji="1" lang="en-US" altLang="ja-JP" dirty="0" smtClean="0"/>
          </a:p>
          <a:p>
            <a:r>
              <a:rPr kumimoji="1" lang="ja-JP" altLang="en-US" dirty="0" smtClean="0"/>
              <a:t>食中毒によっては他の人に移す可能性あり。念入りな消毒を。</a:t>
            </a:r>
            <a:endParaRPr kumimoji="1" lang="en-US" altLang="ja-JP" dirty="0" smtClean="0"/>
          </a:p>
          <a:p>
            <a:r>
              <a:rPr lang="ja-JP" altLang="en-US" dirty="0"/>
              <a:t>１</a:t>
            </a:r>
            <a:r>
              <a:rPr lang="en-US" altLang="ja-JP" dirty="0" smtClean="0"/>
              <a:t>F</a:t>
            </a:r>
            <a:r>
              <a:rPr lang="ja-JP" altLang="en-US" dirty="0" smtClean="0"/>
              <a:t>構内のお弁当は</a:t>
            </a:r>
            <a:r>
              <a:rPr lang="ja-JP" altLang="en-US" dirty="0" smtClean="0">
                <a:solidFill>
                  <a:srgbClr val="FF0000"/>
                </a:solidFill>
              </a:rPr>
              <a:t>消費期限以内</a:t>
            </a:r>
            <a:r>
              <a:rPr lang="ja-JP" altLang="en-US" dirty="0" smtClean="0"/>
              <a:t>に確実に消費</a:t>
            </a:r>
            <a:endParaRPr lang="en-US" altLang="ja-JP" dirty="0" smtClean="0"/>
          </a:p>
          <a:p>
            <a:r>
              <a:rPr kumimoji="1" lang="ja-JP" altLang="en-US" dirty="0"/>
              <a:t>一度手</a:t>
            </a:r>
            <a:r>
              <a:rPr kumimoji="1" lang="ja-JP" altLang="en-US" dirty="0" smtClean="0"/>
              <a:t>を付けた弁当はできるだけ食べ終える。</a:t>
            </a:r>
            <a:endParaRPr kumimoji="1" lang="en-US" altLang="ja-JP" dirty="0" smtClean="0"/>
          </a:p>
          <a:p>
            <a:endParaRPr kumimoji="1" lang="ja-JP" altLang="en-US" dirty="0"/>
          </a:p>
        </p:txBody>
      </p:sp>
    </p:spTree>
    <p:extLst>
      <p:ext uri="{BB962C8B-B14F-4D97-AF65-F5344CB8AC3E}">
        <p14:creationId xmlns:p14="http://schemas.microsoft.com/office/powerpoint/2010/main" val="2389630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2936"/>
            <a:ext cx="8229600" cy="1143000"/>
          </a:xfrm>
        </p:spPr>
        <p:txBody>
          <a:bodyPr>
            <a:normAutofit/>
          </a:bodyPr>
          <a:lstStyle/>
          <a:p>
            <a:r>
              <a:rPr kumimoji="1" lang="ja-JP" altLang="en-US" sz="6000" dirty="0" smtClean="0"/>
              <a:t>健康診断について</a:t>
            </a:r>
            <a:endParaRPr kumimoji="1" lang="ja-JP" altLang="en-US" sz="6000" dirty="0"/>
          </a:p>
        </p:txBody>
      </p:sp>
    </p:spTree>
    <p:extLst>
      <p:ext uri="{BB962C8B-B14F-4D97-AF65-F5344CB8AC3E}">
        <p14:creationId xmlns:p14="http://schemas.microsoft.com/office/powerpoint/2010/main" val="3247434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入講時健康診断の目的</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マスク着用</a:t>
            </a:r>
            <a:r>
              <a:rPr lang="ja-JP" altLang="en-US" dirty="0" smtClean="0"/>
              <a:t>区間が狭まるなど当初より復旧作業従事による健康障害リスクは下がってきた。</a:t>
            </a:r>
            <a:endParaRPr lang="en-US" altLang="ja-JP" dirty="0" smtClean="0"/>
          </a:p>
          <a:p>
            <a:endParaRPr kumimoji="1" lang="en-US" altLang="ja-JP" dirty="0" smtClean="0"/>
          </a:p>
          <a:p>
            <a:r>
              <a:rPr kumimoji="1" lang="ja-JP" altLang="en-US" dirty="0" smtClean="0"/>
              <a:t>それ</a:t>
            </a:r>
            <a:r>
              <a:rPr kumimoji="1" lang="ja-JP" altLang="en-US" dirty="0"/>
              <a:t>でも</a:t>
            </a:r>
            <a:r>
              <a:rPr kumimoji="1" lang="ja-JP" altLang="en-US" dirty="0" smtClean="0"/>
              <a:t>、新規入講者の方は、</a:t>
            </a:r>
            <a:r>
              <a:rPr lang="ja-JP" altLang="en-US" dirty="0"/>
              <a:t>その人の</a:t>
            </a:r>
            <a:r>
              <a:rPr lang="ja-JP" altLang="en-US" dirty="0" smtClean="0">
                <a:solidFill>
                  <a:srgbClr val="FF0000"/>
                </a:solidFill>
              </a:rPr>
              <a:t>ベースライン</a:t>
            </a:r>
            <a:r>
              <a:rPr lang="ja-JP" altLang="en-US" dirty="0" smtClean="0"/>
              <a:t>をきちんと把握しておく必要があり（＝</a:t>
            </a:r>
            <a:r>
              <a:rPr lang="ja-JP" altLang="en-US" dirty="0" smtClean="0">
                <a:solidFill>
                  <a:srgbClr val="FF0000"/>
                </a:solidFill>
              </a:rPr>
              <a:t>健診の実施</a:t>
            </a:r>
            <a:r>
              <a:rPr lang="ja-JP" altLang="en-US" dirty="0" smtClean="0"/>
              <a:t>、東電の実施事項：入講者に対する放射線健診と特定業務従事健診の日付の確認）</a:t>
            </a:r>
            <a:endParaRPr lang="en-US" altLang="ja-JP" dirty="0" smtClean="0"/>
          </a:p>
          <a:p>
            <a:endParaRPr kumimoji="1" lang="en-US" altLang="ja-JP" dirty="0"/>
          </a:p>
          <a:p>
            <a:r>
              <a:rPr lang="ja-JP" altLang="en-US" dirty="0" smtClean="0"/>
              <a:t>それとともに、</a:t>
            </a:r>
            <a:r>
              <a:rPr lang="ja-JP" altLang="en-US" dirty="0" smtClean="0">
                <a:solidFill>
                  <a:srgbClr val="FF0000"/>
                </a:solidFill>
              </a:rPr>
              <a:t>①病気を悪化させない</a:t>
            </a:r>
            <a:r>
              <a:rPr lang="ja-JP" altLang="en-US" dirty="0" smtClean="0"/>
              <a:t>、②健康問題による</a:t>
            </a:r>
            <a:r>
              <a:rPr lang="ja-JP" altLang="en-US" dirty="0" smtClean="0">
                <a:solidFill>
                  <a:srgbClr val="FF0000"/>
                </a:solidFill>
              </a:rPr>
              <a:t>事故を起こさせない</a:t>
            </a:r>
            <a:r>
              <a:rPr lang="ja-JP" altLang="en-US" dirty="0" smtClean="0"/>
              <a:t>ためには医師に必ず</a:t>
            </a:r>
            <a:r>
              <a:rPr lang="ja-JP" altLang="en-US" dirty="0" smtClean="0">
                <a:solidFill>
                  <a:srgbClr val="FF0000"/>
                </a:solidFill>
              </a:rPr>
              <a:t>就業可の判定</a:t>
            </a:r>
            <a:r>
              <a:rPr lang="ja-JP" altLang="en-US" dirty="0" smtClean="0"/>
              <a:t>をもらわなければいけない</a:t>
            </a:r>
            <a:endParaRPr kumimoji="1" lang="ja-JP" altLang="en-US" dirty="0"/>
          </a:p>
        </p:txBody>
      </p:sp>
    </p:spTree>
    <p:extLst>
      <p:ext uri="{BB962C8B-B14F-4D97-AF65-F5344CB8AC3E}">
        <p14:creationId xmlns:p14="http://schemas.microsoft.com/office/powerpoint/2010/main" val="1398333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精度の高い健康診断の</a:t>
            </a:r>
            <a:r>
              <a:rPr lang="en-US" altLang="ja-JP" dirty="0" smtClean="0"/>
              <a:t/>
            </a:r>
            <a:br>
              <a:rPr lang="en-US" altLang="ja-JP" dirty="0" smtClean="0"/>
            </a:br>
            <a:r>
              <a:rPr lang="ja-JP" altLang="en-US" dirty="0" smtClean="0"/>
              <a:t>職務適性チェックを行うために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医師は健康診断の結果のみでは判断できない；健診判定をしている医師に伝えましょう。</a:t>
            </a:r>
            <a:endParaRPr kumimoji="1" lang="en-US" altLang="ja-JP" dirty="0" smtClean="0"/>
          </a:p>
          <a:p>
            <a:pPr marL="0" indent="0">
              <a:buNone/>
            </a:pPr>
            <a:endParaRPr kumimoji="1" lang="en-US" altLang="ja-JP" dirty="0" smtClean="0"/>
          </a:p>
          <a:p>
            <a:r>
              <a:rPr lang="ja-JP" altLang="en-US" dirty="0" smtClean="0"/>
              <a:t>仕事に関して</a:t>
            </a:r>
            <a:endParaRPr lang="en-US" altLang="ja-JP" dirty="0" smtClean="0"/>
          </a:p>
          <a:p>
            <a:pPr lvl="1"/>
            <a:r>
              <a:rPr lang="ja-JP" altLang="en-US" dirty="0" smtClean="0"/>
              <a:t>体への負担の大きい仕事＝</a:t>
            </a:r>
            <a:r>
              <a:rPr lang="ja-JP" altLang="en-US" dirty="0" smtClean="0">
                <a:solidFill>
                  <a:srgbClr val="FF0000"/>
                </a:solidFill>
              </a:rPr>
              <a:t>「高負荷業務」</a:t>
            </a:r>
            <a:endParaRPr lang="en-US" altLang="ja-JP" dirty="0" smtClean="0">
              <a:solidFill>
                <a:srgbClr val="FF0000"/>
              </a:solidFill>
            </a:endParaRPr>
          </a:p>
          <a:p>
            <a:pPr lvl="1"/>
            <a:r>
              <a:rPr kumimoji="1" lang="ja-JP" altLang="en-US" dirty="0" smtClean="0"/>
              <a:t>注意力が散漫になったら危ない仕事＝</a:t>
            </a:r>
            <a:r>
              <a:rPr kumimoji="1" lang="ja-JP" altLang="en-US" dirty="0" smtClean="0">
                <a:solidFill>
                  <a:srgbClr val="FF0000"/>
                </a:solidFill>
              </a:rPr>
              <a:t>「高危険業務」</a:t>
            </a:r>
            <a:endParaRPr lang="en-US" altLang="ja-JP" dirty="0" smtClean="0">
              <a:solidFill>
                <a:srgbClr val="FF0000"/>
              </a:solidFill>
            </a:endParaRPr>
          </a:p>
          <a:p>
            <a:pPr marL="0" indent="0">
              <a:buNone/>
            </a:pPr>
            <a:r>
              <a:rPr kumimoji="1" lang="ja-JP" altLang="en-US" dirty="0" smtClean="0"/>
              <a:t>　の同定が必要！</a:t>
            </a:r>
            <a:endParaRPr kumimoji="1" lang="en-US" altLang="ja-JP" dirty="0" smtClean="0"/>
          </a:p>
        </p:txBody>
      </p:sp>
      <p:sp>
        <p:nvSpPr>
          <p:cNvPr id="4" name="円形吹き出し 3"/>
          <p:cNvSpPr/>
          <p:nvPr/>
        </p:nvSpPr>
        <p:spPr>
          <a:xfrm>
            <a:off x="4932040" y="2636912"/>
            <a:ext cx="3240360"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FF00"/>
                </a:solidFill>
              </a:rPr>
              <a:t>『</a:t>
            </a:r>
            <a:r>
              <a:rPr kumimoji="1" lang="ja-JP" altLang="en-US" sz="2400" dirty="0" smtClean="0">
                <a:solidFill>
                  <a:srgbClr val="FFFF00"/>
                </a:solidFill>
              </a:rPr>
              <a:t>疲れたなぁ</a:t>
            </a:r>
            <a:r>
              <a:rPr kumimoji="1" lang="en-US" altLang="ja-JP" sz="2400" dirty="0" smtClean="0">
                <a:solidFill>
                  <a:srgbClr val="FFFF00"/>
                </a:solidFill>
              </a:rPr>
              <a:t>』</a:t>
            </a:r>
            <a:r>
              <a:rPr kumimoji="1" lang="ja-JP" altLang="en-US" sz="2400" dirty="0" smtClean="0">
                <a:solidFill>
                  <a:srgbClr val="FFFF00"/>
                </a:solidFill>
              </a:rPr>
              <a:t>と思うような仕事</a:t>
            </a:r>
            <a:endParaRPr kumimoji="1" lang="ja-JP" altLang="en-US" sz="2400" dirty="0">
              <a:solidFill>
                <a:srgbClr val="FFFF00"/>
              </a:solidFill>
            </a:endParaRPr>
          </a:p>
        </p:txBody>
      </p:sp>
      <p:sp>
        <p:nvSpPr>
          <p:cNvPr id="5" name="円形吹き出し 4"/>
          <p:cNvSpPr/>
          <p:nvPr/>
        </p:nvSpPr>
        <p:spPr>
          <a:xfrm>
            <a:off x="4860032" y="5229200"/>
            <a:ext cx="3240360" cy="1080120"/>
          </a:xfrm>
          <a:prstGeom prst="wedgeEllipseCallout">
            <a:avLst>
              <a:gd name="adj1" fmla="val 28659"/>
              <a:gd name="adj2" fmla="val -83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FF00"/>
                </a:solidFill>
              </a:rPr>
              <a:t>『</a:t>
            </a:r>
            <a:r>
              <a:rPr lang="ja-JP" altLang="en-US" sz="2400" dirty="0">
                <a:solidFill>
                  <a:srgbClr val="FFFF00"/>
                </a:solidFill>
              </a:rPr>
              <a:t>危ない</a:t>
            </a:r>
            <a:r>
              <a:rPr kumimoji="1" lang="ja-JP" altLang="en-US" sz="2400" dirty="0" smtClean="0">
                <a:solidFill>
                  <a:srgbClr val="FFFF00"/>
                </a:solidFill>
              </a:rPr>
              <a:t>なぁ</a:t>
            </a:r>
            <a:r>
              <a:rPr kumimoji="1" lang="en-US" altLang="ja-JP" sz="2400" dirty="0" smtClean="0">
                <a:solidFill>
                  <a:srgbClr val="FFFF00"/>
                </a:solidFill>
              </a:rPr>
              <a:t>』</a:t>
            </a:r>
            <a:r>
              <a:rPr kumimoji="1" lang="ja-JP" altLang="en-US" sz="2400" dirty="0" smtClean="0">
                <a:solidFill>
                  <a:srgbClr val="FFFF00"/>
                </a:solidFill>
              </a:rPr>
              <a:t>と思うような仕事</a:t>
            </a:r>
            <a:endParaRPr kumimoji="1" lang="ja-JP" altLang="en-US" sz="2400" dirty="0">
              <a:solidFill>
                <a:srgbClr val="FFFF00"/>
              </a:solidFill>
            </a:endParaRPr>
          </a:p>
        </p:txBody>
      </p:sp>
    </p:spTree>
    <p:extLst>
      <p:ext uri="{BB962C8B-B14F-4D97-AF65-F5344CB8AC3E}">
        <p14:creationId xmlns:p14="http://schemas.microsoft.com/office/powerpoint/2010/main" val="2210329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9392"/>
            <a:ext cx="8229600" cy="1143000"/>
          </a:xfrm>
        </p:spPr>
        <p:txBody>
          <a:bodyPr/>
          <a:lstStyle/>
          <a:p>
            <a:r>
              <a:rPr kumimoji="1" lang="ja-JP" altLang="en-US" dirty="0" smtClean="0"/>
              <a:t>職務情報提供書</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717276856"/>
              </p:ext>
            </p:extLst>
          </p:nvPr>
        </p:nvGraphicFramePr>
        <p:xfrm>
          <a:off x="611560" y="1124744"/>
          <a:ext cx="8136902" cy="5330190"/>
        </p:xfrm>
        <a:graphic>
          <a:graphicData uri="http://schemas.openxmlformats.org/drawingml/2006/table">
            <a:tbl>
              <a:tblPr/>
              <a:tblGrid>
                <a:gridCol w="428258"/>
                <a:gridCol w="428258"/>
                <a:gridCol w="428258"/>
                <a:gridCol w="428258"/>
                <a:gridCol w="428258"/>
                <a:gridCol w="428258"/>
                <a:gridCol w="428258"/>
                <a:gridCol w="428258"/>
                <a:gridCol w="428258"/>
                <a:gridCol w="428258"/>
                <a:gridCol w="428258"/>
                <a:gridCol w="44450"/>
                <a:gridCol w="383808"/>
                <a:gridCol w="428258"/>
                <a:gridCol w="428258"/>
                <a:gridCol w="428258"/>
                <a:gridCol w="428258"/>
                <a:gridCol w="428258"/>
                <a:gridCol w="428258"/>
                <a:gridCol w="428258"/>
              </a:tblGrid>
              <a:tr h="219075">
                <a:tc gridSpan="8">
                  <a:txBody>
                    <a:bodyPr/>
                    <a:lstStyle/>
                    <a:p>
                      <a:pPr algn="l" fontAlgn="ctr"/>
                      <a:r>
                        <a:rPr lang="ja-JP" altLang="en-US" sz="1800" b="1" i="0" u="none" strike="noStrike">
                          <a:effectLst/>
                          <a:latin typeface="ＭＳ 明朝"/>
                        </a:rPr>
                        <a:t>●作業者本人に担当させる業務</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1450">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gridSpan="7">
                  <a:txBody>
                    <a:bodyPr/>
                    <a:lstStyle/>
                    <a:p>
                      <a:pPr algn="l" fontAlgn="ctr"/>
                      <a:r>
                        <a:rPr lang="ja-JP" altLang="en-US" sz="1400" b="0" i="0" u="none" strike="noStrike">
                          <a:effectLst/>
                          <a:latin typeface="ＭＳ 明朝"/>
                        </a:rPr>
                        <a:t>　・作業従事期間</a:t>
                      </a:r>
                      <a:r>
                        <a:rPr lang="en-US" altLang="ja-JP" sz="1050" b="0" i="0" u="none" strike="noStrike">
                          <a:effectLst/>
                          <a:latin typeface="ＭＳ 明朝"/>
                        </a:rPr>
                        <a:t>(</a:t>
                      </a:r>
                      <a:r>
                        <a:rPr lang="ja-JP" altLang="en-US" sz="1050" b="0" i="0" u="none" strike="noStrike">
                          <a:effectLst/>
                          <a:latin typeface="ＭＳ 明朝"/>
                        </a:rPr>
                        <a:t>始期から最終予定を明示</a:t>
                      </a:r>
                      <a:r>
                        <a:rPr lang="en-US" altLang="ja-JP" sz="1050" b="0" i="0" u="none" strike="noStrike">
                          <a:effectLst/>
                          <a:latin typeface="ＭＳ 明朝"/>
                        </a:rPr>
                        <a:t>)</a:t>
                      </a:r>
                      <a:endParaRPr lang="ja-JP" altLang="en-US" sz="1400" b="0" i="0" u="none" strike="noStrike">
                        <a:effectLst/>
                        <a:latin typeface="ＭＳ 明朝"/>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10">
                  <a:txBody>
                    <a:bodyPr/>
                    <a:lstStyle/>
                    <a:p>
                      <a:pPr algn="ctr" fontAlgn="ctr"/>
                      <a:r>
                        <a:rPr lang="ja-JP" altLang="en-US" sz="1050" b="0" i="0" u="none" strike="noStrike">
                          <a:effectLst/>
                          <a:latin typeface="ＭＳ 明朝"/>
                        </a:rPr>
                        <a:t>　　　　年　　　月　　　日　～　　　年　　　月　　　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gridSpan="7">
                  <a:txBody>
                    <a:bodyPr/>
                    <a:lstStyle/>
                    <a:p>
                      <a:pPr algn="l" fontAlgn="ctr"/>
                      <a:r>
                        <a:rPr lang="ja-JP" altLang="en-US" sz="1400" b="0" i="0" u="none" strike="noStrike">
                          <a:effectLst/>
                          <a:latin typeface="ＭＳ 明朝"/>
                        </a:rPr>
                        <a:t>　・福島第一原子力発電所入構日数</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50" b="0" i="0" u="none" strike="noStrike">
                          <a:effectLst/>
                          <a:latin typeface="ＭＳ 明朝"/>
                        </a:rPr>
                        <a:t>日間</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1000" b="0" i="0" u="none" strike="noStrike">
                          <a:effectLst/>
                          <a:latin typeface="ＭＳ 明朝"/>
                        </a:rPr>
                        <a:t>（入構予定がないときは０日と表記）</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gridSpan="2">
                  <a:txBody>
                    <a:bodyPr/>
                    <a:lstStyle/>
                    <a:p>
                      <a:endParaRPr kumimoji="1" lang="ja-JP" altLang="en-US" dirty="0"/>
                    </a:p>
                  </a:txBody>
                  <a:tcPr marL="9525" marR="9525" marT="9525" marB="0" anchor="ctr">
                    <a:lnL>
                      <a:noFill/>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gridSpan="4">
                  <a:txBody>
                    <a:bodyPr/>
                    <a:lstStyle/>
                    <a:p>
                      <a:pPr algn="l" fontAlgn="ctr"/>
                      <a:r>
                        <a:rPr lang="ja-JP" altLang="en-US" sz="1400" b="0" i="0" u="none" strike="noStrike">
                          <a:effectLst/>
                          <a:latin typeface="ＭＳ 明朝"/>
                        </a:rPr>
                        <a:t>　・作業経験年数</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1050" b="0" i="0" u="none" strike="noStrike">
                          <a:effectLst/>
                          <a:latin typeface="ＭＳ 明朝"/>
                        </a:rPr>
                        <a:t>　　　年　　　ヶ月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endParaRPr kumimoji="1" lang="ja-JP" altLang="en-US"/>
                    </a:p>
                  </a:txBody>
                  <a:tcPr marL="9525" marR="9525" marT="9525" marB="0" anchor="ctr">
                    <a:lnL>
                      <a:noFill/>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gridSpan="2">
                  <a:txBody>
                    <a:bodyPr/>
                    <a:lstStyle/>
                    <a:p>
                      <a:endParaRPr kumimoji="1" lang="ja-JP" altLang="en-US"/>
                    </a:p>
                  </a:txBody>
                  <a:tcPr marL="9525" marR="9525" marT="9525" marB="0" anchor="ctr">
                    <a:lnL>
                      <a:noFill/>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gridSpan="6">
                  <a:txBody>
                    <a:bodyPr/>
                    <a:lstStyle/>
                    <a:p>
                      <a:pPr algn="l" fontAlgn="ctr"/>
                      <a:r>
                        <a:rPr lang="ja-JP" altLang="en-US" sz="1400" b="0" i="0" u="none" strike="noStrike">
                          <a:effectLst/>
                          <a:latin typeface="ＭＳ 明朝"/>
                        </a:rPr>
                        <a:t>　・現雇用会社での雇用年数</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1050" b="0" i="0" u="none" strike="noStrike">
                          <a:effectLst/>
                          <a:latin typeface="ＭＳ 明朝"/>
                        </a:rPr>
                        <a:t>　　　年　　　ヶ月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endParaRPr kumimoji="1" lang="ja-JP" altLang="en-US"/>
                    </a:p>
                  </a:txBody>
                  <a:tcPr marL="9525" marR="9525" marT="9525" marB="0" anchor="ctr">
                    <a:lnL>
                      <a:noFill/>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gridSpan="2">
                  <a:txBody>
                    <a:bodyPr/>
                    <a:lstStyle/>
                    <a:p>
                      <a:endParaRPr kumimoji="1" lang="ja-JP" altLang="en-US"/>
                    </a:p>
                  </a:txBody>
                  <a:tcPr marL="9525" marR="9525" marT="9525" marB="0" anchor="ctr">
                    <a:lnL>
                      <a:noFill/>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71450">
                <a:tc gridSpan="3">
                  <a:txBody>
                    <a:bodyPr/>
                    <a:lstStyle/>
                    <a:p>
                      <a:pPr algn="l" fontAlgn="ctr"/>
                      <a:r>
                        <a:rPr lang="ja-JP" altLang="en-US" sz="1400" b="0" i="0" u="none" strike="noStrike">
                          <a:effectLst/>
                          <a:latin typeface="ＭＳ 明朝"/>
                        </a:rPr>
                        <a:t>　・作業内容</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endParaRPr kumimoji="1" lang="ja-JP" altLang="en-US"/>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effectLst/>
                        <a:latin typeface="ＭＳ 明朝"/>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10" gridSpan="11">
                  <a:txBody>
                    <a:bodyPr/>
                    <a:lstStyle/>
                    <a:p>
                      <a:pPr algn="l" fontAlgn="t"/>
                      <a:r>
                        <a:rPr lang="ja-JP" altLang="en-US" sz="1100" b="0" i="0" u="sng" strike="noStrike">
                          <a:effectLst/>
                          <a:latin typeface="ＭＳ 明朝"/>
                        </a:rPr>
                        <a:t>作業場所、作業の具体的内容、装備する防護装備を記入</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gridSpan="4">
                  <a:txBody>
                    <a:bodyPr/>
                    <a:lstStyle/>
                    <a:p>
                      <a:pPr algn="l" fontAlgn="t"/>
                      <a:r>
                        <a:rPr lang="ja-JP" altLang="en-US" sz="1050" b="0" i="0" u="sng" strike="noStrike">
                          <a:effectLst/>
                          <a:latin typeface="ＭＳ 明朝"/>
                        </a:rPr>
                        <a:t>危険作業等の有無</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t"/>
                      <a:endParaRPr lang="ja-JP" altLang="en-US" sz="1050" b="0" i="0" u="sng" strike="noStrike">
                        <a:effectLst/>
                        <a:latin typeface="ＭＳ 明朝"/>
                      </a:endParaRP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050" b="0" i="0" u="none" strike="noStrike">
                          <a:effectLst/>
                          <a:latin typeface="ＭＳ 明朝"/>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1050" b="0" i="0" u="none" strike="noStrike">
                          <a:effectLst/>
                          <a:latin typeface="ＭＳ 明朝"/>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1050" b="0" i="0" u="none" strike="noStrike">
                          <a:effectLst/>
                          <a:latin typeface="ＭＳ 明朝"/>
                        </a:rPr>
                        <a:t>　</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a:txBody>
                    <a:bodyPr/>
                    <a:lstStyle/>
                    <a:p>
                      <a:pPr algn="l" fontAlgn="ctr"/>
                      <a:endParaRPr lang="ja-JP" altLang="en-US" sz="1050" b="0" i="0" u="none" strike="noStrike">
                        <a:effectLst/>
                        <a:latin typeface="ＭＳ 明朝"/>
                      </a:endParaRPr>
                    </a:p>
                  </a:txBody>
                  <a:tcPr marL="9525" marR="9525" marT="9525" marB="0" anchor="ctr">
                    <a:lnL>
                      <a:noFill/>
                    </a:lnL>
                    <a:lnR>
                      <a:noFill/>
                    </a:lnR>
                    <a:lnT>
                      <a:noFill/>
                    </a:lnT>
                    <a:lnB>
                      <a:noFill/>
                    </a:lnB>
                  </a:tcPr>
                </a:tc>
                <a:tc>
                  <a:txBody>
                    <a:bodyPr/>
                    <a:lstStyle/>
                    <a:p>
                      <a:pPr algn="l" fontAlgn="t"/>
                      <a:r>
                        <a:rPr lang="ja-JP" altLang="en-US" sz="1050" b="0" i="0" u="none" strike="noStrike">
                          <a:effectLst/>
                          <a:latin typeface="ＭＳ 明朝"/>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t"/>
                      <a:r>
                        <a:rPr lang="ja-JP" altLang="en-US" sz="1400" b="0" i="0" u="none" strike="noStrike">
                          <a:effectLst/>
                          <a:latin typeface="ＭＳ 明朝"/>
                        </a:rPr>
                        <a:t>　・運転業務</a:t>
                      </a: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t"/>
                      <a:endParaRPr lang="ja-JP" altLang="en-US" sz="1400" b="0" i="0" u="none" strike="noStrike">
                        <a:effectLst/>
                        <a:latin typeface="ＭＳ 明朝"/>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gridSpan="2">
                  <a:txBody>
                    <a:bodyPr/>
                    <a:lstStyle/>
                    <a:p>
                      <a:pPr algn="l" fontAlgn="t"/>
                      <a:r>
                        <a:rPr lang="ja-JP" altLang="en-US" sz="1050" b="0" i="0" u="none" strike="noStrike">
                          <a:effectLst/>
                          <a:latin typeface="ＭＳ 明朝"/>
                        </a:rPr>
                        <a:t>有　・　無</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a:txBody>
                    <a:bodyPr/>
                    <a:lstStyle/>
                    <a:p>
                      <a:pPr algn="l" fontAlgn="t"/>
                      <a:r>
                        <a:rPr lang="ja-JP" altLang="en-US" sz="1050" b="0" i="0" u="none" strike="noStrike">
                          <a:effectLst/>
                          <a:latin typeface="ＭＳ 明朝"/>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t"/>
                      <a:r>
                        <a:rPr lang="ja-JP" altLang="en-US" sz="1400" b="0" i="0" u="none" strike="noStrike">
                          <a:effectLst/>
                          <a:latin typeface="ＭＳ 明朝"/>
                        </a:rPr>
                        <a:t>　・高所作業</a:t>
                      </a: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t"/>
                      <a:endParaRPr lang="ja-JP" altLang="en-US" sz="1400" b="0" i="0" u="none" strike="noStrike">
                        <a:effectLst/>
                        <a:latin typeface="ＭＳ 明朝"/>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gridSpan="2">
                  <a:txBody>
                    <a:bodyPr/>
                    <a:lstStyle/>
                    <a:p>
                      <a:pPr algn="l" fontAlgn="t"/>
                      <a:r>
                        <a:rPr lang="ja-JP" altLang="en-US" sz="1050" b="0" i="0" u="none" strike="noStrike">
                          <a:effectLst/>
                          <a:latin typeface="ＭＳ 明朝"/>
                        </a:rPr>
                        <a:t>有　・　無</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a:txBody>
                    <a:bodyPr/>
                    <a:lstStyle/>
                    <a:p>
                      <a:pPr algn="l" fontAlgn="t"/>
                      <a:r>
                        <a:rPr lang="ja-JP" altLang="en-US" sz="1050" b="0" i="0" u="none" strike="noStrike">
                          <a:effectLst/>
                          <a:latin typeface="ＭＳ 明朝"/>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algn="l" fontAlgn="t"/>
                      <a:r>
                        <a:rPr lang="ja-JP" altLang="en-US" sz="1400" b="0" i="0" u="none" strike="noStrike">
                          <a:effectLst/>
                          <a:latin typeface="ＭＳ 明朝"/>
                        </a:rPr>
                        <a:t>　・夜間一人作業</a:t>
                      </a: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t"/>
                      <a:endParaRPr lang="ja-JP" altLang="en-US" sz="1400" b="0" i="0" u="none" strike="noStrike">
                        <a:effectLst/>
                        <a:latin typeface="ＭＳ 明朝"/>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gridSpan="2">
                  <a:txBody>
                    <a:bodyPr/>
                    <a:lstStyle/>
                    <a:p>
                      <a:pPr algn="l" fontAlgn="t"/>
                      <a:r>
                        <a:rPr lang="ja-JP" altLang="en-US" sz="1050" b="0" i="0" u="none" strike="noStrike">
                          <a:effectLst/>
                          <a:latin typeface="ＭＳ 明朝"/>
                        </a:rPr>
                        <a:t>有　・　無</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ctr"/>
                      <a:endParaRPr lang="ja-JP" altLang="en-US" sz="1400" b="0" i="0" u="none" strike="noStrike">
                        <a:effectLst/>
                        <a:latin typeface="ＭＳ 明朝"/>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40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a:txBody>
                    <a:bodyPr/>
                    <a:lstStyle/>
                    <a:p>
                      <a:pPr algn="l" fontAlgn="t"/>
                      <a:endParaRPr lang="ja-JP" altLang="en-US" sz="1050" b="0" i="0" u="none" strike="noStrike">
                        <a:effectLst/>
                        <a:latin typeface="ＭＳ 明朝"/>
                      </a:endParaRPr>
                    </a:p>
                  </a:txBody>
                  <a:tcPr marL="9525" marR="9525" marT="9525" marB="0">
                    <a:lnL>
                      <a:noFill/>
                    </a:lnL>
                    <a:lnR>
                      <a:noFill/>
                    </a:lnR>
                    <a:lnT>
                      <a:noFill/>
                    </a:lnT>
                    <a:lnB>
                      <a:noFill/>
                    </a:lnB>
                  </a:tcPr>
                </a:tc>
                <a:tc>
                  <a:txBody>
                    <a:bodyPr/>
                    <a:lstStyle/>
                    <a:p>
                      <a:pPr algn="l" fontAlgn="t"/>
                      <a:r>
                        <a:rPr lang="ja-JP" altLang="en-US" sz="1050" b="0" i="0" u="none" strike="noStrike">
                          <a:effectLst/>
                          <a:latin typeface="ＭＳ 明朝"/>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a:txBody>
                    <a:bodyPr/>
                    <a:lstStyle/>
                    <a:p>
                      <a:pPr algn="l" fontAlgn="t"/>
                      <a:r>
                        <a:rPr lang="ja-JP" altLang="en-US" sz="1400" b="0" i="0" u="none" strike="noStrike" dirty="0">
                          <a:effectLst/>
                          <a:latin typeface="ＭＳ 明朝"/>
                        </a:rPr>
                        <a:t>　・重量物取扱い作業</a:t>
                      </a: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t"/>
                      <a:endParaRPr lang="ja-JP" altLang="en-US" sz="1400" b="0" i="0" u="none" strike="noStrike" dirty="0">
                        <a:effectLst/>
                        <a:latin typeface="ＭＳ 明朝"/>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t"/>
                      <a:r>
                        <a:rPr lang="ja-JP" altLang="en-US" sz="1050" b="0" i="0" u="none" strike="noStrike">
                          <a:effectLst/>
                          <a:latin typeface="ＭＳ 明朝"/>
                        </a:rPr>
                        <a:t>有　・　無</a:t>
                      </a: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t"/>
                      <a:r>
                        <a:rPr lang="ja-JP" altLang="en-US" sz="1050" b="0" i="0" u="none" strike="noStrike">
                          <a:effectLst/>
                          <a:latin typeface="ＭＳ 明朝"/>
                        </a:rPr>
                        <a:t>　</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t"/>
                      <a:endParaRPr lang="ja-JP" altLang="en-US" sz="1050" b="0" i="0" u="none" strike="noStrike">
                        <a:effectLst/>
                        <a:latin typeface="ＭＳ 明朝"/>
                      </a:endParaRP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effectLst/>
                          <a:latin typeface="ＭＳ 明朝"/>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effectLst/>
                          <a:latin typeface="ＭＳ 明朝"/>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effectLst/>
                          <a:latin typeface="ＭＳ 明朝"/>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effectLst/>
                          <a:latin typeface="ＭＳ 明朝"/>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effectLst/>
                          <a:latin typeface="ＭＳ 明朝"/>
                        </a:rPr>
                        <a:t>　</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0975">
                <a:tc>
                  <a:txBody>
                    <a:bodyPr/>
                    <a:lstStyle/>
                    <a:p>
                      <a:pPr algn="l" fontAlgn="ctr"/>
                      <a:r>
                        <a:rPr lang="ja-JP" altLang="en-US" sz="1400" b="0" i="0" u="none" strike="noStrike">
                          <a:effectLst/>
                          <a:latin typeface="ＭＳ 明朝"/>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ja-JP" altLang="en-US" sz="1400" b="0" i="0" u="none" strike="noStrike">
                        <a:effectLst/>
                        <a:latin typeface="ＭＳ 明朝"/>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effectLst/>
                          <a:latin typeface="ＭＳ 明朝"/>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effectLst/>
                          <a:latin typeface="ＭＳ 明朝"/>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円/楕円 6"/>
          <p:cNvSpPr/>
          <p:nvPr/>
        </p:nvSpPr>
        <p:spPr>
          <a:xfrm>
            <a:off x="4932040" y="3429000"/>
            <a:ext cx="3960440" cy="32403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7821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742950" marR="0" lvl="1" indent="-285750" algn="ctr" defTabSz="914400" rtl="0" eaLnBrk="1" fontAlgn="auto" latinLnBrk="0" hangingPunct="1">
              <a:lnSpc>
                <a:spcPct val="100000"/>
              </a:lnSpc>
              <a:spcBef>
                <a:spcPct val="20000"/>
              </a:spcBef>
              <a:spcAft>
                <a:spcPts val="0"/>
              </a:spcAft>
              <a:tabLst/>
              <a:defRPr/>
            </a:pPr>
            <a:r>
              <a:rPr kumimoji="1" lang="ja-JP" altLang="en-US" sz="3600" b="0" i="0" u="none" strike="noStrike" kern="1200" cap="none" spc="0" normalizeH="0" baseline="0" noProof="0" dirty="0" smtClean="0">
                <a:ln>
                  <a:noFill/>
                </a:ln>
                <a:solidFill>
                  <a:prstClr val="black"/>
                </a:solidFill>
                <a:effectLst/>
                <a:uLnTx/>
                <a:uFillTx/>
                <a:latin typeface="Calibri"/>
                <a:ea typeface="ＭＳ Ｐゴシック"/>
                <a:cs typeface="+mn-cs"/>
              </a:rPr>
              <a:t>体への負担の大きい仕事</a:t>
            </a:r>
            <a:r>
              <a:rPr kumimoji="1" lang="en-US" altLang="ja-JP" sz="3600" b="0" i="0" u="none" strike="noStrike" kern="1200" cap="none" spc="0" normalizeH="0" baseline="0" noProof="0" dirty="0" smtClean="0">
                <a:ln>
                  <a:noFill/>
                </a:ln>
                <a:solidFill>
                  <a:prstClr val="black"/>
                </a:solidFill>
                <a:effectLst/>
                <a:uLnTx/>
                <a:uFillTx/>
                <a:latin typeface="Calibri"/>
                <a:ea typeface="ＭＳ Ｐゴシック"/>
                <a:cs typeface="+mn-cs"/>
              </a:rPr>
              <a:t/>
            </a:r>
            <a:br>
              <a:rPr kumimoji="1" lang="en-US" altLang="ja-JP" sz="3600" b="0" i="0" u="none" strike="noStrike" kern="1200" cap="none" spc="0" normalizeH="0" baseline="0" noProof="0" dirty="0" smtClean="0">
                <a:ln>
                  <a:noFill/>
                </a:ln>
                <a:solidFill>
                  <a:prstClr val="black"/>
                </a:solidFill>
                <a:effectLst/>
                <a:uLnTx/>
                <a:uFillTx/>
                <a:latin typeface="Calibri"/>
                <a:ea typeface="ＭＳ Ｐゴシック"/>
                <a:cs typeface="+mn-cs"/>
              </a:rPr>
            </a:br>
            <a:r>
              <a:rPr kumimoji="1" lang="ja-JP" altLang="en-US" sz="36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ja-JP" altLang="en-US" sz="3600" b="0" i="0" u="none" strike="noStrike" kern="1200" cap="none" spc="0" normalizeH="0" baseline="0" noProof="0" dirty="0" smtClean="0">
                <a:ln>
                  <a:noFill/>
                </a:ln>
                <a:solidFill>
                  <a:srgbClr val="FF0000"/>
                </a:solidFill>
                <a:effectLst/>
                <a:uLnTx/>
                <a:uFillTx/>
                <a:latin typeface="Calibri"/>
                <a:ea typeface="ＭＳ Ｐゴシック"/>
                <a:cs typeface="+mn-cs"/>
              </a:rPr>
              <a:t>「高負担業務」</a:t>
            </a:r>
            <a:r>
              <a:rPr kumimoji="1" lang="ja-JP" altLang="en-US" sz="3600" b="0" i="0" u="none" strike="noStrike" kern="1200" cap="none" spc="0" normalizeH="0" baseline="0" noProof="0" dirty="0" smtClean="0">
                <a:ln>
                  <a:noFill/>
                </a:ln>
                <a:solidFill>
                  <a:schemeClr val="tx1"/>
                </a:solidFill>
                <a:effectLst/>
                <a:uLnTx/>
                <a:uFillTx/>
                <a:latin typeface="Calibri"/>
                <a:ea typeface="ＭＳ Ｐゴシック"/>
                <a:cs typeface="+mn-cs"/>
              </a:rPr>
              <a:t>の例</a:t>
            </a:r>
            <a:endParaRPr kumimoji="1" lang="ja-JP" altLang="en-US" sz="2400" dirty="0">
              <a:solidFill>
                <a:schemeClr val="tx1"/>
              </a:solidFill>
            </a:endParaRPr>
          </a:p>
        </p:txBody>
      </p:sp>
      <p:sp>
        <p:nvSpPr>
          <p:cNvPr id="3" name="コンテンツ プレースホルダー 2"/>
          <p:cNvSpPr>
            <a:spLocks noGrp="1"/>
          </p:cNvSpPr>
          <p:nvPr>
            <p:ph idx="1"/>
          </p:nvPr>
        </p:nvSpPr>
        <p:spPr>
          <a:xfrm>
            <a:off x="251520" y="1600200"/>
            <a:ext cx="8640960" cy="4525963"/>
          </a:xfrm>
        </p:spPr>
        <p:txBody>
          <a:bodyPr>
            <a:normAutofit lnSpcReduction="10000"/>
          </a:bodyPr>
          <a:lstStyle/>
          <a:p>
            <a:r>
              <a:rPr lang="ja-JP" altLang="en-US" dirty="0" smtClean="0"/>
              <a:t>極端に暑いところ・極端に寒いところでの作業</a:t>
            </a:r>
            <a:endParaRPr lang="en-US" altLang="ja-JP" dirty="0" smtClean="0"/>
          </a:p>
          <a:p>
            <a:endParaRPr lang="en-US" altLang="ja-JP" dirty="0" smtClean="0"/>
          </a:p>
          <a:p>
            <a:r>
              <a:rPr lang="ja-JP" altLang="en-US" dirty="0" smtClean="0"/>
              <a:t>急に力まないといけない作業、例えば重量物（概ね</a:t>
            </a:r>
            <a:r>
              <a:rPr lang="en-US" altLang="ja-JP" dirty="0" smtClean="0"/>
              <a:t>20㎏</a:t>
            </a:r>
            <a:r>
              <a:rPr lang="ja-JP" altLang="en-US" dirty="0" smtClean="0"/>
              <a:t>程度）を持ち運ぶ作業</a:t>
            </a:r>
            <a:endParaRPr lang="en-US" altLang="ja-JP" dirty="0" smtClean="0"/>
          </a:p>
          <a:p>
            <a:endParaRPr kumimoji="1" lang="en-US" altLang="ja-JP" dirty="0" smtClean="0"/>
          </a:p>
          <a:p>
            <a:r>
              <a:rPr kumimoji="1" lang="ja-JP" altLang="en-US" dirty="0" smtClean="0"/>
              <a:t>深夜勤務（</a:t>
            </a:r>
            <a:r>
              <a:rPr kumimoji="1" lang="en-US" altLang="ja-JP" dirty="0" smtClean="0"/>
              <a:t>22</a:t>
            </a:r>
            <a:r>
              <a:rPr kumimoji="1" lang="ja-JP" altLang="en-US" dirty="0" smtClean="0"/>
              <a:t>時～</a:t>
            </a:r>
            <a:r>
              <a:rPr kumimoji="1" lang="en-US" altLang="ja-JP" dirty="0" smtClean="0"/>
              <a:t>5</a:t>
            </a:r>
            <a:r>
              <a:rPr kumimoji="1" lang="ja-JP" altLang="en-US" dirty="0" smtClean="0"/>
              <a:t>時）、交代制勤務</a:t>
            </a:r>
            <a:endParaRPr kumimoji="1" lang="en-US" altLang="ja-JP" dirty="0" smtClean="0"/>
          </a:p>
          <a:p>
            <a:endParaRPr kumimoji="1" lang="en-US" altLang="ja-JP" dirty="0" smtClean="0"/>
          </a:p>
          <a:p>
            <a:r>
              <a:rPr kumimoji="1" lang="ja-JP" altLang="en-US" dirty="0" smtClean="0"/>
              <a:t>休憩がほとんど取れない作業</a:t>
            </a:r>
            <a:endParaRPr kumimoji="1" lang="en-US" altLang="ja-JP" dirty="0" smtClean="0"/>
          </a:p>
          <a:p>
            <a:endParaRPr kumimoji="1" lang="en-US" altLang="ja-JP" dirty="0" smtClean="0"/>
          </a:p>
        </p:txBody>
      </p:sp>
      <p:sp>
        <p:nvSpPr>
          <p:cNvPr id="4" name="正方形/長方形 3"/>
          <p:cNvSpPr/>
          <p:nvPr/>
        </p:nvSpPr>
        <p:spPr>
          <a:xfrm>
            <a:off x="5004048" y="5733256"/>
            <a:ext cx="37444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FF00"/>
                </a:solidFill>
              </a:rPr>
              <a:t>主に血圧や糖尿病が</a:t>
            </a:r>
            <a:endParaRPr kumimoji="1" lang="en-US" altLang="ja-JP" sz="2800" dirty="0" smtClean="0">
              <a:solidFill>
                <a:srgbClr val="FFFF00"/>
              </a:solidFill>
            </a:endParaRPr>
          </a:p>
          <a:p>
            <a:pPr algn="ctr"/>
            <a:r>
              <a:rPr kumimoji="1" lang="ja-JP" altLang="en-US" sz="2800" dirty="0" smtClean="0">
                <a:solidFill>
                  <a:srgbClr val="FFFF00"/>
                </a:solidFill>
              </a:rPr>
              <a:t>悪くなる</a:t>
            </a:r>
            <a:endParaRPr kumimoji="1" lang="ja-JP" altLang="en-US" sz="2800" dirty="0">
              <a:solidFill>
                <a:srgbClr val="FFFF00"/>
              </a:solidFill>
            </a:endParaRPr>
          </a:p>
        </p:txBody>
      </p:sp>
    </p:spTree>
    <p:extLst>
      <p:ext uri="{BB962C8B-B14F-4D97-AF65-F5344CB8AC3E}">
        <p14:creationId xmlns:p14="http://schemas.microsoft.com/office/powerpoint/2010/main" val="145613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742950" marR="0" lvl="1" indent="-285750" algn="ctr" defTabSz="914400" rtl="0" eaLnBrk="1" fontAlgn="auto" latinLnBrk="0" hangingPunct="1">
              <a:lnSpc>
                <a:spcPct val="100000"/>
              </a:lnSpc>
              <a:spcBef>
                <a:spcPct val="20000"/>
              </a:spcBef>
              <a:spcAft>
                <a:spcPts val="0"/>
              </a:spcAft>
              <a:tabLst/>
              <a:defRPr/>
            </a:pPr>
            <a:r>
              <a:rPr kumimoji="1" lang="ja-JP" altLang="en-US" sz="3600" kern="1200" dirty="0">
                <a:solidFill>
                  <a:prstClr val="black"/>
                </a:solidFill>
                <a:latin typeface="Calibri"/>
                <a:ea typeface="ＭＳ Ｐゴシック"/>
                <a:cs typeface="+mn-cs"/>
              </a:rPr>
              <a:t>事故を引き起こす</a:t>
            </a:r>
            <a:r>
              <a:rPr kumimoji="1" lang="ja-JP" altLang="en-US" sz="3600" b="0" i="0" u="none" strike="noStrike" kern="1200" cap="none" spc="0" normalizeH="0" baseline="0" noProof="0" dirty="0" smtClean="0">
                <a:ln>
                  <a:noFill/>
                </a:ln>
                <a:solidFill>
                  <a:prstClr val="black"/>
                </a:solidFill>
                <a:effectLst/>
                <a:uLnTx/>
                <a:uFillTx/>
                <a:latin typeface="Calibri"/>
                <a:ea typeface="ＭＳ Ｐゴシック"/>
                <a:cs typeface="+mn-cs"/>
              </a:rPr>
              <a:t>仕事</a:t>
            </a:r>
            <a:r>
              <a:rPr kumimoji="1" lang="en-US" altLang="ja-JP" sz="3600" b="0" i="0" u="none" strike="noStrike" kern="1200" cap="none" spc="0" normalizeH="0" baseline="0" noProof="0" dirty="0" smtClean="0">
                <a:ln>
                  <a:noFill/>
                </a:ln>
                <a:solidFill>
                  <a:prstClr val="black"/>
                </a:solidFill>
                <a:effectLst/>
                <a:uLnTx/>
                <a:uFillTx/>
                <a:latin typeface="Calibri"/>
                <a:ea typeface="ＭＳ Ｐゴシック"/>
                <a:cs typeface="+mn-cs"/>
              </a:rPr>
              <a:t/>
            </a:r>
            <a:br>
              <a:rPr kumimoji="1" lang="en-US" altLang="ja-JP" sz="3600" b="0" i="0" u="none" strike="noStrike" kern="1200" cap="none" spc="0" normalizeH="0" baseline="0" noProof="0" dirty="0" smtClean="0">
                <a:ln>
                  <a:noFill/>
                </a:ln>
                <a:solidFill>
                  <a:prstClr val="black"/>
                </a:solidFill>
                <a:effectLst/>
                <a:uLnTx/>
                <a:uFillTx/>
                <a:latin typeface="Calibri"/>
                <a:ea typeface="ＭＳ Ｐゴシック"/>
                <a:cs typeface="+mn-cs"/>
              </a:rPr>
            </a:br>
            <a:r>
              <a:rPr kumimoji="1" lang="ja-JP" altLang="en-US" sz="36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ja-JP" altLang="en-US" sz="3600" b="0" i="0" u="none" strike="noStrike" kern="1200" cap="none" spc="0" normalizeH="0" baseline="0" noProof="0" dirty="0" smtClean="0">
                <a:ln>
                  <a:noFill/>
                </a:ln>
                <a:solidFill>
                  <a:srgbClr val="FF0000"/>
                </a:solidFill>
                <a:effectLst/>
                <a:uLnTx/>
                <a:uFillTx/>
                <a:latin typeface="Calibri"/>
                <a:ea typeface="ＭＳ Ｐゴシック"/>
                <a:cs typeface="+mn-cs"/>
              </a:rPr>
              <a:t>「高危険業務」</a:t>
            </a:r>
            <a:r>
              <a:rPr kumimoji="1" lang="ja-JP" altLang="en-US" sz="3600" b="0" i="0" u="none" strike="noStrike" kern="1200" cap="none" spc="0" normalizeH="0" baseline="0" noProof="0" dirty="0" smtClean="0">
                <a:ln>
                  <a:noFill/>
                </a:ln>
                <a:solidFill>
                  <a:schemeClr val="tx1"/>
                </a:solidFill>
                <a:effectLst/>
                <a:uLnTx/>
                <a:uFillTx/>
                <a:latin typeface="Calibri"/>
                <a:ea typeface="ＭＳ Ｐゴシック"/>
                <a:cs typeface="+mn-cs"/>
              </a:rPr>
              <a:t>の例</a:t>
            </a:r>
            <a:endParaRPr kumimoji="1" lang="ja-JP" altLang="en-US" sz="2400" dirty="0">
              <a:solidFill>
                <a:schemeClr val="tx1"/>
              </a:solidFill>
            </a:endParaRPr>
          </a:p>
        </p:txBody>
      </p:sp>
      <p:sp>
        <p:nvSpPr>
          <p:cNvPr id="3" name="コンテンツ プレースホルダー 2"/>
          <p:cNvSpPr>
            <a:spLocks noGrp="1"/>
          </p:cNvSpPr>
          <p:nvPr>
            <p:ph idx="1"/>
          </p:nvPr>
        </p:nvSpPr>
        <p:spPr>
          <a:xfrm>
            <a:off x="251520" y="1600200"/>
            <a:ext cx="8640960" cy="4525963"/>
          </a:xfrm>
        </p:spPr>
        <p:txBody>
          <a:bodyPr>
            <a:normAutofit/>
          </a:bodyPr>
          <a:lstStyle/>
          <a:p>
            <a:r>
              <a:rPr lang="ja-JP" altLang="en-US" dirty="0"/>
              <a:t>高所作業</a:t>
            </a:r>
            <a:r>
              <a:rPr lang="ja-JP" altLang="en-US" dirty="0" smtClean="0"/>
              <a:t>、ひとり作業</a:t>
            </a:r>
            <a:endParaRPr lang="en-US" altLang="ja-JP" dirty="0" smtClean="0"/>
          </a:p>
          <a:p>
            <a:endParaRPr lang="en-US" altLang="ja-JP" dirty="0" smtClean="0"/>
          </a:p>
          <a:p>
            <a:r>
              <a:rPr lang="ja-JP" altLang="en-US" dirty="0" smtClean="0"/>
              <a:t>自動車</a:t>
            </a:r>
            <a:r>
              <a:rPr lang="ja-JP" altLang="en-US" dirty="0"/>
              <a:t>運転</a:t>
            </a:r>
            <a:endParaRPr lang="en-US" altLang="ja-JP" dirty="0" smtClean="0"/>
          </a:p>
          <a:p>
            <a:endParaRPr kumimoji="1" lang="en-US" altLang="ja-JP" dirty="0" smtClean="0"/>
          </a:p>
          <a:p>
            <a:r>
              <a:rPr lang="ja-JP" altLang="en-US" dirty="0" smtClean="0"/>
              <a:t>重機運転（クレーンなど）</a:t>
            </a:r>
            <a:endParaRPr kumimoji="1" lang="en-US" altLang="ja-JP" dirty="0" smtClean="0"/>
          </a:p>
          <a:p>
            <a:endParaRPr kumimoji="1" lang="en-US" altLang="ja-JP" dirty="0" smtClean="0"/>
          </a:p>
          <a:p>
            <a:r>
              <a:rPr lang="ja-JP" altLang="en-US" dirty="0"/>
              <a:t>チェーンソーなどの利用</a:t>
            </a:r>
            <a:endParaRPr kumimoji="1" lang="en-US" altLang="ja-JP" dirty="0" smtClean="0"/>
          </a:p>
          <a:p>
            <a:endParaRPr kumimoji="1" lang="en-US" altLang="ja-JP" dirty="0" smtClean="0"/>
          </a:p>
        </p:txBody>
      </p:sp>
      <p:sp>
        <p:nvSpPr>
          <p:cNvPr id="4" name="正方形/長方形 3"/>
          <p:cNvSpPr/>
          <p:nvPr/>
        </p:nvSpPr>
        <p:spPr>
          <a:xfrm>
            <a:off x="5004048" y="5733256"/>
            <a:ext cx="37444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FF00"/>
                </a:solidFill>
              </a:rPr>
              <a:t>気を失うことに</a:t>
            </a:r>
            <a:r>
              <a:rPr lang="ja-JP" altLang="en-US" sz="2800" dirty="0" smtClean="0">
                <a:solidFill>
                  <a:srgbClr val="FFFF00"/>
                </a:solidFill>
              </a:rPr>
              <a:t>よって</a:t>
            </a:r>
            <a:endParaRPr lang="en-US" altLang="ja-JP" sz="2800" dirty="0" smtClean="0">
              <a:solidFill>
                <a:srgbClr val="FFFF00"/>
              </a:solidFill>
            </a:endParaRPr>
          </a:p>
          <a:p>
            <a:pPr algn="ctr"/>
            <a:r>
              <a:rPr kumimoji="1" lang="ja-JP" altLang="en-US" sz="2800" dirty="0">
                <a:solidFill>
                  <a:srgbClr val="FFFF00"/>
                </a:solidFill>
              </a:rPr>
              <a:t>事故</a:t>
            </a:r>
            <a:r>
              <a:rPr kumimoji="1" lang="ja-JP" altLang="en-US" sz="2800" dirty="0" smtClean="0">
                <a:solidFill>
                  <a:srgbClr val="FFFF00"/>
                </a:solidFill>
              </a:rPr>
              <a:t>を引き起こす</a:t>
            </a:r>
            <a:endParaRPr kumimoji="1" lang="en-US" altLang="ja-JP" sz="2800" dirty="0" smtClean="0">
              <a:solidFill>
                <a:srgbClr val="FFFF00"/>
              </a:solidFill>
            </a:endParaRPr>
          </a:p>
        </p:txBody>
      </p:sp>
    </p:spTree>
    <p:extLst>
      <p:ext uri="{BB962C8B-B14F-4D97-AF65-F5344CB8AC3E}">
        <p14:creationId xmlns:p14="http://schemas.microsoft.com/office/powerpoint/2010/main" val="1552199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ウェブサイトの紹介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医師が健康診断を判定するため</a:t>
            </a:r>
            <a:r>
              <a:rPr kumimoji="1" lang="ja-JP" altLang="en-US" dirty="0" smtClean="0"/>
              <a:t>のウェブサイトを産業医科大学産業医実務研修センターは公開しています。</a:t>
            </a:r>
            <a:endParaRPr kumimoji="1" lang="en-US" altLang="ja-JP" dirty="0" smtClean="0"/>
          </a:p>
          <a:p>
            <a:pPr marL="0" indent="0" algn="r">
              <a:buNone/>
            </a:pPr>
            <a:endParaRPr kumimoji="1" lang="en-US" altLang="ja-JP" dirty="0" smtClean="0"/>
          </a:p>
          <a:p>
            <a:r>
              <a:rPr lang="ja-JP" altLang="en-US" dirty="0"/>
              <a:t>医師に依頼する際に</a:t>
            </a:r>
            <a:r>
              <a:rPr lang="ja-JP" altLang="en-US" dirty="0" smtClean="0"/>
              <a:t>はこのサイトを紹介するとより精度の高い判定が可能になるかもしれません。</a:t>
            </a:r>
            <a:endParaRPr kumimoji="1" lang="ja-JP" altLang="en-US" dirty="0"/>
          </a:p>
        </p:txBody>
      </p:sp>
    </p:spTree>
    <p:extLst>
      <p:ext uri="{BB962C8B-B14F-4D97-AF65-F5344CB8AC3E}">
        <p14:creationId xmlns:p14="http://schemas.microsoft.com/office/powerpoint/2010/main" val="3524728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2936"/>
            <a:ext cx="8229600" cy="1143000"/>
          </a:xfrm>
        </p:spPr>
        <p:txBody>
          <a:bodyPr>
            <a:normAutofit/>
          </a:bodyPr>
          <a:lstStyle/>
          <a:p>
            <a:r>
              <a:rPr kumimoji="1" lang="ja-JP" altLang="en-US" sz="6000" dirty="0" smtClean="0"/>
              <a:t>熱中症について</a:t>
            </a:r>
            <a:endParaRPr kumimoji="1" lang="ja-JP" altLang="en-US" sz="6000" dirty="0"/>
          </a:p>
        </p:txBody>
      </p:sp>
    </p:spTree>
    <p:extLst>
      <p:ext uri="{BB962C8B-B14F-4D97-AF65-F5344CB8AC3E}">
        <p14:creationId xmlns:p14="http://schemas.microsoft.com/office/powerpoint/2010/main" val="3192214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参考サイト</a:t>
            </a:r>
            <a:r>
              <a:rPr kumimoji="1" lang="en-US" altLang="ja-JP" dirty="0" smtClean="0"/>
              <a:t/>
            </a:r>
            <a:br>
              <a:rPr kumimoji="1" lang="en-US" altLang="ja-JP" dirty="0" smtClean="0"/>
            </a:br>
            <a:r>
              <a:rPr kumimoji="1" lang="en-US" altLang="ja-JP" sz="2800" dirty="0" smtClean="0"/>
              <a:t>『</a:t>
            </a:r>
            <a:r>
              <a:rPr lang="ja-JP" altLang="en-US" sz="2800" dirty="0" smtClean="0"/>
              <a:t>医師</a:t>
            </a:r>
            <a:r>
              <a:rPr lang="ja-JP" altLang="en-US" sz="2800" dirty="0"/>
              <a:t>のための就業判定支援</a:t>
            </a:r>
            <a:r>
              <a:rPr lang="en-US" altLang="ja-JP" sz="2800" dirty="0"/>
              <a:t>NAVI </a:t>
            </a:r>
            <a:r>
              <a:rPr lang="en-US" altLang="ja-JP" sz="2800" dirty="0" smtClean="0"/>
              <a:t/>
            </a:r>
            <a:br>
              <a:rPr lang="en-US" altLang="ja-JP" sz="2800" dirty="0" smtClean="0"/>
            </a:br>
            <a:r>
              <a:rPr lang="ja-JP" altLang="en-US" sz="2800" dirty="0" smtClean="0"/>
              <a:t>～</a:t>
            </a:r>
            <a:r>
              <a:rPr lang="ja-JP" altLang="en-US" sz="2800" dirty="0"/>
              <a:t>労働者が安心して働けるために</a:t>
            </a:r>
            <a:r>
              <a:rPr lang="ja-JP" altLang="en-US" sz="2800" dirty="0" smtClean="0"/>
              <a:t>～</a:t>
            </a:r>
            <a:r>
              <a:rPr lang="en-US" altLang="ja-JP" sz="2800" dirty="0" smtClean="0"/>
              <a:t>』</a:t>
            </a:r>
            <a:endParaRPr kumimoji="1" lang="ja-JP" altLang="en-US" sz="2800"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4F7D0D94-5B5F-4299-8A3B-AE413979F676}" type="slidenum">
              <a:rPr lang="en-US" altLang="ja-JP" smtClean="0">
                <a:solidFill>
                  <a:srgbClr val="000000"/>
                </a:solidFill>
              </a:rPr>
              <a:pPr>
                <a:defRPr/>
              </a:pPr>
              <a:t>30</a:t>
            </a:fld>
            <a:endParaRPr lang="en-US" altLang="ja-JP">
              <a:solidFill>
                <a:srgbClr val="00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8" t="11671" r="16609" b="22826"/>
          <a:stretch/>
        </p:blipFill>
        <p:spPr bwMode="auto">
          <a:xfrm>
            <a:off x="467545" y="1772816"/>
            <a:ext cx="7799634" cy="499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3226619" y="6394723"/>
            <a:ext cx="5040560" cy="369332"/>
          </a:xfrm>
          <a:prstGeom prst="rect">
            <a:avLst/>
          </a:prstGeom>
          <a:solidFill>
            <a:srgbClr val="FFFF00"/>
          </a:solidFill>
        </p:spPr>
        <p:txBody>
          <a:bodyPr wrap="square">
            <a:spAutoFit/>
          </a:bodyPr>
          <a:lstStyle/>
          <a:p>
            <a:r>
              <a:rPr lang="en-US" altLang="ja-JP" dirty="0"/>
              <a:t>http://ohtc.med.uoeh-u.ac.jp/syugyohantei/</a:t>
            </a:r>
            <a:endParaRPr lang="ja-JP" altLang="en-US" dirty="0"/>
          </a:p>
        </p:txBody>
      </p:sp>
    </p:spTree>
    <p:extLst>
      <p:ext uri="{BB962C8B-B14F-4D97-AF65-F5344CB8AC3E}">
        <p14:creationId xmlns:p14="http://schemas.microsoft.com/office/powerpoint/2010/main" val="13164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2936"/>
            <a:ext cx="8229600" cy="1143000"/>
          </a:xfrm>
        </p:spPr>
        <p:txBody>
          <a:bodyPr>
            <a:normAutofit fontScale="90000"/>
          </a:bodyPr>
          <a:lstStyle/>
          <a:p>
            <a:r>
              <a:rPr kumimoji="1" lang="ja-JP" altLang="en-US" sz="6000" dirty="0" smtClean="0"/>
              <a:t>インフルエンザ</a:t>
            </a:r>
            <a:r>
              <a:rPr kumimoji="1" lang="en-US" altLang="ja-JP" sz="6000" dirty="0" smtClean="0"/>
              <a:t/>
            </a:r>
            <a:br>
              <a:rPr kumimoji="1" lang="en-US" altLang="ja-JP" sz="6000" dirty="0" smtClean="0"/>
            </a:br>
            <a:r>
              <a:rPr kumimoji="1" lang="ja-JP" altLang="en-US" sz="6000" dirty="0" smtClean="0"/>
              <a:t>ワクチンについて</a:t>
            </a:r>
            <a:endParaRPr kumimoji="1" lang="ja-JP" altLang="en-US" sz="6000" dirty="0"/>
          </a:p>
        </p:txBody>
      </p:sp>
    </p:spTree>
    <p:extLst>
      <p:ext uri="{BB962C8B-B14F-4D97-AF65-F5344CB8AC3E}">
        <p14:creationId xmlns:p14="http://schemas.microsoft.com/office/powerpoint/2010/main" val="1224989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職場における</a:t>
            </a:r>
            <a:r>
              <a:rPr kumimoji="1" lang="en-US" altLang="ja-JP" dirty="0" smtClean="0"/>
              <a:t/>
            </a:r>
            <a:br>
              <a:rPr kumimoji="1" lang="en-US" altLang="ja-JP" dirty="0" smtClean="0"/>
            </a:br>
            <a:r>
              <a:rPr kumimoji="1" lang="ja-JP" altLang="en-US" dirty="0" smtClean="0"/>
              <a:t>インフルエンザワクチンの効果</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インフルエンザの</a:t>
            </a:r>
            <a:r>
              <a:rPr kumimoji="1" lang="ja-JP" altLang="en-US" dirty="0" smtClean="0">
                <a:solidFill>
                  <a:srgbClr val="FF0000"/>
                </a:solidFill>
              </a:rPr>
              <a:t>発症予防</a:t>
            </a:r>
            <a:endParaRPr kumimoji="1" lang="en-US" altLang="ja-JP" dirty="0" smtClean="0">
              <a:solidFill>
                <a:srgbClr val="FF0000"/>
              </a:solidFill>
            </a:endParaRPr>
          </a:p>
          <a:p>
            <a:endParaRPr lang="en-US" altLang="ja-JP" dirty="0"/>
          </a:p>
          <a:p>
            <a:r>
              <a:rPr kumimoji="1" lang="ja-JP" altLang="en-US" dirty="0" smtClean="0">
                <a:solidFill>
                  <a:srgbClr val="FF0000"/>
                </a:solidFill>
              </a:rPr>
              <a:t>重症化の予防</a:t>
            </a:r>
            <a:endParaRPr kumimoji="1" lang="en-US" altLang="ja-JP" dirty="0" smtClean="0">
              <a:solidFill>
                <a:srgbClr val="FF0000"/>
              </a:solidFill>
            </a:endParaRPr>
          </a:p>
          <a:p>
            <a:endParaRPr kumimoji="1" lang="en-US" altLang="ja-JP" dirty="0" smtClean="0"/>
          </a:p>
          <a:p>
            <a:r>
              <a:rPr lang="ja-JP" altLang="en-US" dirty="0"/>
              <a:t>発症</a:t>
            </a:r>
            <a:r>
              <a:rPr lang="ja-JP" altLang="en-US" dirty="0" smtClean="0"/>
              <a:t>し</a:t>
            </a:r>
            <a:r>
              <a:rPr kumimoji="1" lang="ja-JP" altLang="en-US" dirty="0" smtClean="0"/>
              <a:t>ても作業に早く復帰できる</a:t>
            </a:r>
            <a:endParaRPr kumimoji="1" lang="en-US" altLang="ja-JP" dirty="0" smtClean="0"/>
          </a:p>
          <a:p>
            <a:endParaRPr kumimoji="1" lang="en-US" altLang="ja-JP" dirty="0" smtClean="0"/>
          </a:p>
          <a:p>
            <a:r>
              <a:rPr kumimoji="1" lang="ja-JP" altLang="en-US" dirty="0" smtClean="0"/>
              <a:t>職場で同時にたくさんの人がインフルエンザにかかることを防ぐ</a:t>
            </a:r>
            <a:endParaRPr kumimoji="1" lang="en-US" altLang="ja-JP" dirty="0" smtClean="0"/>
          </a:p>
          <a:p>
            <a:endParaRPr lang="en-US" altLang="ja-JP" dirty="0"/>
          </a:p>
          <a:p>
            <a:r>
              <a:rPr lang="ja-JP" altLang="en-US" dirty="0"/>
              <a:t>毎年受ける必要が</a:t>
            </a:r>
            <a:r>
              <a:rPr lang="ja-JP" altLang="en-US" dirty="0" smtClean="0"/>
              <a:t>ある</a:t>
            </a:r>
            <a:endParaRPr kumimoji="1" lang="en-US" altLang="ja-JP" dirty="0" smtClean="0"/>
          </a:p>
          <a:p>
            <a:endParaRPr kumimoji="1" lang="ja-JP" altLang="en-US" dirty="0"/>
          </a:p>
        </p:txBody>
      </p:sp>
    </p:spTree>
    <p:extLst>
      <p:ext uri="{BB962C8B-B14F-4D97-AF65-F5344CB8AC3E}">
        <p14:creationId xmlns:p14="http://schemas.microsoft.com/office/powerpoint/2010/main" val="3673570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ワクチンの確保</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大きい会社は</a:t>
            </a:r>
            <a:r>
              <a:rPr lang="ja-JP" altLang="en-US" dirty="0"/>
              <a:t>４つ（阪大微研会、北里、化血研、デンカ生研）</a:t>
            </a:r>
            <a:r>
              <a:rPr kumimoji="1" lang="ja-JP" altLang="en-US" dirty="0" smtClean="0"/>
              <a:t>しかない</a:t>
            </a:r>
            <a:r>
              <a:rPr lang="ja-JP" altLang="en-US" dirty="0" smtClean="0"/>
              <a:t>、</a:t>
            </a:r>
            <a:r>
              <a:rPr lang="ja-JP" altLang="en-US" sz="2400" dirty="0" smtClean="0">
                <a:solidFill>
                  <a:schemeClr val="tx2"/>
                </a:solidFill>
              </a:rPr>
              <a:t>一か所でも不具合があると</a:t>
            </a:r>
            <a:r>
              <a:rPr lang="en-US" altLang="ja-JP" sz="2400" dirty="0" smtClean="0">
                <a:solidFill>
                  <a:schemeClr val="tx2"/>
                </a:solidFill>
              </a:rPr>
              <a:t>…</a:t>
            </a:r>
          </a:p>
          <a:p>
            <a:endParaRPr lang="en-US" altLang="ja-JP" dirty="0" smtClean="0"/>
          </a:p>
          <a:p>
            <a:r>
              <a:rPr kumimoji="1" lang="ja-JP" altLang="en-US" dirty="0"/>
              <a:t>医療機関</a:t>
            </a:r>
            <a:r>
              <a:rPr kumimoji="1" lang="ja-JP" altLang="en-US" dirty="0" smtClean="0"/>
              <a:t>はニーズに合わせて９月ごろに製薬卸メーカーに本数を発注する</a:t>
            </a:r>
            <a:endParaRPr kumimoji="1" lang="en-US" altLang="ja-JP" dirty="0" smtClean="0"/>
          </a:p>
          <a:p>
            <a:endParaRPr lang="en-US" altLang="ja-JP" dirty="0" smtClean="0"/>
          </a:p>
          <a:p>
            <a:r>
              <a:rPr lang="ja-JP" altLang="en-US" dirty="0" smtClean="0"/>
              <a:t>ワクチンを検討しているなら</a:t>
            </a:r>
            <a:r>
              <a:rPr lang="ja-JP" altLang="en-US" dirty="0" smtClean="0">
                <a:solidFill>
                  <a:srgbClr val="FF0000"/>
                </a:solidFill>
              </a:rPr>
              <a:t>遅くとも９月までには病院・診療所などと契約を</a:t>
            </a:r>
            <a:endParaRPr kumimoji="1" lang="en-US" altLang="ja-JP" dirty="0" smtClean="0">
              <a:solidFill>
                <a:srgbClr val="FF0000"/>
              </a:solidFill>
            </a:endParaRPr>
          </a:p>
        </p:txBody>
      </p:sp>
    </p:spTree>
    <p:extLst>
      <p:ext uri="{BB962C8B-B14F-4D97-AF65-F5344CB8AC3E}">
        <p14:creationId xmlns:p14="http://schemas.microsoft.com/office/powerpoint/2010/main" val="3402942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2936"/>
            <a:ext cx="8229600" cy="1143000"/>
          </a:xfrm>
        </p:spPr>
        <p:txBody>
          <a:bodyPr>
            <a:normAutofit fontScale="90000"/>
          </a:bodyPr>
          <a:lstStyle/>
          <a:p>
            <a:r>
              <a:rPr lang="en-US" altLang="ja-JP" sz="6000" dirty="0"/>
              <a:t>JV</a:t>
            </a:r>
            <a:r>
              <a:rPr lang="ja-JP" altLang="en-US" sz="6000" dirty="0"/>
              <a:t>診療所の閉鎖</a:t>
            </a:r>
            <a:r>
              <a:rPr lang="ja-JP" altLang="en-US" sz="6000" dirty="0" smtClean="0"/>
              <a:t>、</a:t>
            </a:r>
            <a:r>
              <a:rPr lang="en-US" altLang="ja-JP" sz="6000" dirty="0" smtClean="0"/>
              <a:t/>
            </a:r>
            <a:br>
              <a:rPr lang="en-US" altLang="ja-JP" sz="6000" dirty="0" smtClean="0"/>
            </a:br>
            <a:r>
              <a:rPr lang="en-US" altLang="ja-JP" sz="6000" dirty="0" smtClean="0"/>
              <a:t>5/6ER</a:t>
            </a:r>
            <a:r>
              <a:rPr lang="ja-JP" altLang="en-US" sz="6000" dirty="0"/>
              <a:t>室の移転</a:t>
            </a:r>
          </a:p>
        </p:txBody>
      </p:sp>
    </p:spTree>
    <p:extLst>
      <p:ext uri="{BB962C8B-B14F-4D97-AF65-F5344CB8AC3E}">
        <p14:creationId xmlns:p14="http://schemas.microsoft.com/office/powerpoint/2010/main" val="4139993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診療機能変更の周知についてお願い</a:t>
            </a:r>
            <a:endParaRPr kumimoji="1" lang="ja-JP" altLang="en-US" dirty="0"/>
          </a:p>
        </p:txBody>
      </p:sp>
      <p:sp>
        <p:nvSpPr>
          <p:cNvPr id="3" name="コンテンツ プレースホルダー 2"/>
          <p:cNvSpPr>
            <a:spLocks noGrp="1"/>
          </p:cNvSpPr>
          <p:nvPr>
            <p:ph idx="1"/>
          </p:nvPr>
        </p:nvSpPr>
        <p:spPr>
          <a:xfrm>
            <a:off x="467544" y="1268760"/>
            <a:ext cx="8229600" cy="4525963"/>
          </a:xfrm>
        </p:spPr>
        <p:txBody>
          <a:bodyPr/>
          <a:lstStyle/>
          <a:p>
            <a:r>
              <a:rPr kumimoji="1" lang="en-US" altLang="ja-JP" dirty="0" smtClean="0"/>
              <a:t>JV</a:t>
            </a:r>
            <a:r>
              <a:rPr kumimoji="1" lang="ja-JP" altLang="en-US" dirty="0" smtClean="0"/>
              <a:t>診療所は閉鎖されました。</a:t>
            </a:r>
            <a:endParaRPr kumimoji="1" lang="en-US" altLang="ja-JP" dirty="0" smtClean="0"/>
          </a:p>
          <a:p>
            <a:endParaRPr kumimoji="1" lang="en-US" altLang="ja-JP" dirty="0" smtClean="0"/>
          </a:p>
          <a:p>
            <a:r>
              <a:rPr lang="en-US" altLang="ja-JP" dirty="0" smtClean="0"/>
              <a:t>5/6</a:t>
            </a:r>
            <a:r>
              <a:rPr lang="ja-JP" altLang="en-US" dirty="0" smtClean="0"/>
              <a:t>号機近辺の</a:t>
            </a:r>
            <a:r>
              <a:rPr lang="ja-JP" altLang="en-US" dirty="0" smtClean="0">
                <a:solidFill>
                  <a:srgbClr val="FF0000"/>
                </a:solidFill>
              </a:rPr>
              <a:t>救急室は入退域管理</a:t>
            </a:r>
            <a:r>
              <a:rPr lang="ja-JP" altLang="en-US" dirty="0">
                <a:solidFill>
                  <a:srgbClr val="FF0000"/>
                </a:solidFill>
              </a:rPr>
              <a:t>棟</a:t>
            </a:r>
            <a:r>
              <a:rPr lang="ja-JP" altLang="en-US" dirty="0" smtClean="0">
                <a:solidFill>
                  <a:srgbClr val="FF0000"/>
                </a:solidFill>
              </a:rPr>
              <a:t>に移転されました</a:t>
            </a:r>
            <a:r>
              <a:rPr lang="ja-JP" altLang="en-US" dirty="0" smtClean="0"/>
              <a:t>。</a:t>
            </a:r>
            <a:endParaRPr lang="en-US" altLang="ja-JP" dirty="0" smtClean="0"/>
          </a:p>
          <a:p>
            <a:endParaRPr kumimoji="1" lang="en-US" altLang="ja-JP" dirty="0"/>
          </a:p>
          <a:p>
            <a:r>
              <a:rPr lang="ja-JP" altLang="en-US" dirty="0" smtClean="0"/>
              <a:t>救急対応時に場所が変わったことは他の作業員の方にも</a:t>
            </a:r>
            <a:r>
              <a:rPr lang="ja-JP" altLang="en-US" dirty="0" smtClean="0">
                <a:solidFill>
                  <a:srgbClr val="FF0000"/>
                </a:solidFill>
              </a:rPr>
              <a:t>周知の徹底</a:t>
            </a:r>
            <a:r>
              <a:rPr lang="ja-JP" altLang="en-US" dirty="0" smtClean="0"/>
              <a:t>をお願いします。</a:t>
            </a:r>
            <a:endParaRPr kumimoji="1" lang="ja-JP" altLang="en-US" dirty="0"/>
          </a:p>
        </p:txBody>
      </p:sp>
      <p:sp>
        <p:nvSpPr>
          <p:cNvPr id="4" name="正方形/長方形 3"/>
          <p:cNvSpPr/>
          <p:nvPr/>
        </p:nvSpPr>
        <p:spPr>
          <a:xfrm>
            <a:off x="2420067" y="5229200"/>
            <a:ext cx="664228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FF00"/>
                </a:solidFill>
              </a:rPr>
              <a:t>★もしもの時の準備が</a:t>
            </a:r>
            <a:endParaRPr kumimoji="1" lang="en-US" altLang="ja-JP" sz="2800" dirty="0" smtClean="0">
              <a:solidFill>
                <a:srgbClr val="FFFF00"/>
              </a:solidFill>
            </a:endParaRPr>
          </a:p>
          <a:p>
            <a:r>
              <a:rPr kumimoji="1" lang="ja-JP" altLang="en-US" sz="2800" dirty="0" smtClean="0">
                <a:solidFill>
                  <a:srgbClr val="FFFF00"/>
                </a:solidFill>
              </a:rPr>
              <a:t>　　　　作業員の皆様の健康を守ります</a:t>
            </a:r>
            <a:endParaRPr kumimoji="1" lang="en-US" altLang="ja-JP" sz="2800" dirty="0" smtClean="0">
              <a:solidFill>
                <a:srgbClr val="FFFF00"/>
              </a:solidFill>
            </a:endParaRPr>
          </a:p>
          <a:p>
            <a:r>
              <a:rPr lang="ja-JP" altLang="en-US" sz="2800" dirty="0" smtClean="0">
                <a:solidFill>
                  <a:srgbClr val="FFFF00"/>
                </a:solidFill>
              </a:rPr>
              <a:t>★</a:t>
            </a:r>
            <a:r>
              <a:rPr lang="ja-JP" altLang="en-US" sz="2800" dirty="0">
                <a:solidFill>
                  <a:srgbClr val="FFFF00"/>
                </a:solidFill>
              </a:rPr>
              <a:t>体調</a:t>
            </a:r>
            <a:r>
              <a:rPr lang="ja-JP" altLang="en-US" sz="2800" dirty="0" smtClean="0">
                <a:solidFill>
                  <a:srgbClr val="FFFF00"/>
                </a:solidFill>
              </a:rPr>
              <a:t>の悪い作業員がいたらすぐ連絡！</a:t>
            </a:r>
            <a:endParaRPr kumimoji="1" lang="ja-JP" altLang="en-US" sz="2800" dirty="0">
              <a:solidFill>
                <a:srgbClr val="FFFF00"/>
              </a:solidFill>
            </a:endParaRPr>
          </a:p>
        </p:txBody>
      </p:sp>
      <p:pic>
        <p:nvPicPr>
          <p:cNvPr id="1027" name="Picture 3" descr="C:\Users\OHTC-T\AppData\Local\Microsoft\Windows\Temporary Internet Files\Content.IE5\3KUN37LB\MC9004042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82532">
            <a:off x="22319" y="5343558"/>
            <a:ext cx="2348554" cy="113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89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お</a:t>
            </a:r>
            <a:r>
              <a:rPr lang="ja-JP" altLang="en-US" dirty="0" smtClean="0"/>
              <a:t>わり</a:t>
            </a:r>
            <a:r>
              <a:rPr lang="ja-JP" altLang="en-US" dirty="0"/>
              <a:t>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みなさんが健康で働けるよう継続して支援をしてまいります。</a:t>
            </a:r>
            <a:endParaRPr kumimoji="1" lang="en-US" altLang="ja-JP" dirty="0" smtClean="0"/>
          </a:p>
          <a:p>
            <a:endParaRPr lang="en-US" altLang="ja-JP" dirty="0"/>
          </a:p>
          <a:p>
            <a:r>
              <a:rPr kumimoji="1" lang="ja-JP" altLang="en-US" dirty="0" smtClean="0"/>
              <a:t>暑さ真</a:t>
            </a:r>
            <a:r>
              <a:rPr kumimoji="1" lang="ja-JP" altLang="en-US" dirty="0" err="1" smtClean="0"/>
              <a:t>っ</a:t>
            </a:r>
            <a:r>
              <a:rPr kumimoji="1" lang="ja-JP" altLang="en-US" dirty="0" smtClean="0"/>
              <a:t>只中ですが、熱中症の予防を万全にしてください。ご安全に！</a:t>
            </a:r>
            <a:endParaRPr kumimoji="1" lang="ja-JP" altLang="en-US" dirty="0"/>
          </a:p>
        </p:txBody>
      </p:sp>
    </p:spTree>
    <p:extLst>
      <p:ext uri="{BB962C8B-B14F-4D97-AF65-F5344CB8AC3E}">
        <p14:creationId xmlns:p14="http://schemas.microsoft.com/office/powerpoint/2010/main" val="2155326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熱中症アクションチェックリスト</a:t>
            </a:r>
            <a:endParaRPr kumimoji="1" lang="ja-JP" alt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340768"/>
            <a:ext cx="7306788" cy="472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668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前回の衛生担当者会議</a:t>
            </a:r>
            <a:r>
              <a:rPr kumimoji="1" lang="en-US" altLang="ja-JP" dirty="0" smtClean="0"/>
              <a:t/>
            </a:r>
            <a:br>
              <a:rPr kumimoji="1" lang="en-US" altLang="ja-JP" dirty="0" smtClean="0"/>
            </a:br>
            <a:r>
              <a:rPr lang="ja-JP" altLang="en-US" dirty="0"/>
              <a:t>アンケート集計</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11390604"/>
              </p:ext>
            </p:extLst>
          </p:nvPr>
        </p:nvGraphicFramePr>
        <p:xfrm>
          <a:off x="971599" y="2420886"/>
          <a:ext cx="7632848" cy="3888435"/>
        </p:xfrm>
        <a:graphic>
          <a:graphicData uri="http://schemas.openxmlformats.org/drawingml/2006/table">
            <a:tbl>
              <a:tblPr/>
              <a:tblGrid>
                <a:gridCol w="2110648"/>
                <a:gridCol w="1380550"/>
                <a:gridCol w="1380550"/>
                <a:gridCol w="1380550"/>
                <a:gridCol w="1380550"/>
              </a:tblGrid>
              <a:tr h="1305305">
                <a:tc>
                  <a:txBody>
                    <a:bodyPr/>
                    <a:lstStyle/>
                    <a:p>
                      <a:pPr algn="l" fontAlgn="ctr"/>
                      <a:r>
                        <a:rPr lang="ja-JP" altLang="en-US" sz="3200" b="0" i="0" u="none" strike="noStrike" dirty="0">
                          <a:solidFill>
                            <a:srgbClr val="000000"/>
                          </a:solidFill>
                          <a:effectLst/>
                          <a:latin typeface="ＭＳ Ｐゴシック"/>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800" b="0" i="0" u="none" strike="noStrike" dirty="0" smtClean="0">
                          <a:solidFill>
                            <a:srgbClr val="000000"/>
                          </a:solidFill>
                          <a:effectLst/>
                          <a:latin typeface="ＭＳ Ｐゴシック"/>
                        </a:rPr>
                        <a:t>参加</a:t>
                      </a:r>
                      <a:endParaRPr lang="en-US" altLang="ja-JP" sz="2800" b="0" i="0" u="none" strike="noStrike" dirty="0" smtClean="0">
                        <a:solidFill>
                          <a:srgbClr val="000000"/>
                        </a:solidFill>
                        <a:effectLst/>
                        <a:latin typeface="ＭＳ Ｐゴシック"/>
                      </a:endParaRPr>
                    </a:p>
                    <a:p>
                      <a:pPr algn="ctr" fontAlgn="ctr"/>
                      <a:r>
                        <a:rPr lang="ja-JP" altLang="en-US" sz="2800" b="0" i="0" u="none" strike="noStrike" dirty="0" smtClean="0">
                          <a:solidFill>
                            <a:srgbClr val="000000"/>
                          </a:solidFill>
                          <a:effectLst/>
                          <a:latin typeface="ＭＳ Ｐゴシック"/>
                        </a:rPr>
                        <a:t>しやすさ</a:t>
                      </a:r>
                      <a:endParaRPr lang="ja-JP" altLang="en-US" sz="2800" b="0" i="0" u="none" strike="noStrike" dirty="0">
                        <a:solidFill>
                          <a:srgbClr val="000000"/>
                        </a:solidFill>
                        <a:effectLst/>
                        <a:latin typeface="ＭＳ Ｐゴシック"/>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800" b="0" i="0" u="none" strike="noStrike" dirty="0">
                          <a:solidFill>
                            <a:srgbClr val="000000"/>
                          </a:solidFill>
                          <a:effectLst/>
                          <a:latin typeface="ＭＳ Ｐゴシック"/>
                        </a:rPr>
                        <a:t>理解度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800" b="0" i="0" u="none" strike="noStrike">
                          <a:solidFill>
                            <a:srgbClr val="000000"/>
                          </a:solidFill>
                          <a:effectLst/>
                          <a:latin typeface="ＭＳ Ｐゴシック"/>
                        </a:rPr>
                        <a:t>有用度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3200" b="0" i="0" u="none" strike="noStrike">
                          <a:solidFill>
                            <a:srgbClr val="000000"/>
                          </a:solidFill>
                          <a:effectLst/>
                          <a:latin typeface="ＭＳ Ｐゴシック"/>
                        </a:rPr>
                        <a:t>継続度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77825">
                <a:tc>
                  <a:txBody>
                    <a:bodyPr/>
                    <a:lstStyle/>
                    <a:p>
                      <a:pPr algn="l" fontAlgn="ctr"/>
                      <a:r>
                        <a:rPr lang="zh-CN" altLang="en-US" sz="3200" b="0" i="0" u="none" strike="noStrike">
                          <a:solidFill>
                            <a:srgbClr val="000000"/>
                          </a:solidFill>
                          <a:effectLst/>
                          <a:latin typeface="ＭＳ Ｐゴシック"/>
                        </a:rPr>
                        <a:t>合計得点</a:t>
                      </a:r>
                      <a:r>
                        <a:rPr lang="en-US" altLang="zh-CN" sz="3200" b="0" i="0" u="none" strike="noStrike">
                          <a:solidFill>
                            <a:srgbClr val="000000"/>
                          </a:solidFill>
                          <a:effectLst/>
                          <a:latin typeface="ＭＳ Ｐゴシック"/>
                        </a:rPr>
                        <a:t>(150</a:t>
                      </a:r>
                      <a:r>
                        <a:rPr lang="zh-CN" altLang="en-US" sz="3200" b="0" i="0" u="none" strike="noStrike">
                          <a:solidFill>
                            <a:srgbClr val="000000"/>
                          </a:solidFill>
                          <a:effectLst/>
                          <a:latin typeface="ＭＳ Ｐゴシック"/>
                        </a:rPr>
                        <a:t>点満点</a:t>
                      </a:r>
                      <a:r>
                        <a:rPr lang="en-US" altLang="zh-CN" sz="3200" b="0" i="0" u="none" strike="noStrike">
                          <a:solidFill>
                            <a:srgbClr val="000000"/>
                          </a:solidFill>
                          <a:effectLst/>
                          <a:latin typeface="ＭＳ Ｐゴシック"/>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3200" b="0" i="0" u="none" strike="noStrike">
                          <a:solidFill>
                            <a:srgbClr val="000000"/>
                          </a:solidFill>
                          <a:effectLst/>
                          <a:latin typeface="ＭＳ Ｐゴシック"/>
                        </a:rPr>
                        <a:t>129.0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rgbClr val="000000"/>
                          </a:solidFill>
                          <a:effectLst/>
                          <a:latin typeface="ＭＳ Ｐゴシック"/>
                        </a:rPr>
                        <a:t>145.0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rgbClr val="000000"/>
                          </a:solidFill>
                          <a:effectLst/>
                          <a:latin typeface="ＭＳ Ｐゴシック"/>
                        </a:rPr>
                        <a:t>141.0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rgbClr val="000000"/>
                          </a:solidFill>
                          <a:effectLst/>
                          <a:latin typeface="ＭＳ Ｐゴシック"/>
                        </a:rPr>
                        <a:t>140.0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305">
                <a:tc>
                  <a:txBody>
                    <a:bodyPr/>
                    <a:lstStyle/>
                    <a:p>
                      <a:pPr algn="l" fontAlgn="ctr"/>
                      <a:r>
                        <a:rPr lang="ja-JP" altLang="en-US" sz="3200" b="0" i="0" u="none" strike="noStrike">
                          <a:solidFill>
                            <a:srgbClr val="000000"/>
                          </a:solidFill>
                          <a:effectLst/>
                          <a:latin typeface="ＭＳ Ｐゴシック"/>
                        </a:rPr>
                        <a:t>平均得点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3200" b="0" i="0" u="none" strike="noStrike">
                          <a:solidFill>
                            <a:srgbClr val="000000"/>
                          </a:solidFill>
                          <a:effectLst/>
                          <a:latin typeface="ＭＳ Ｐゴシック"/>
                        </a:rPr>
                        <a:t>4.3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a:solidFill>
                            <a:srgbClr val="000000"/>
                          </a:solidFill>
                          <a:effectLst/>
                          <a:latin typeface="ＭＳ Ｐゴシック"/>
                        </a:rPr>
                        <a:t>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a:solidFill>
                            <a:srgbClr val="000000"/>
                          </a:solidFill>
                          <a:effectLst/>
                          <a:latin typeface="ＭＳ Ｐゴシック"/>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rgbClr val="000000"/>
                          </a:solidFill>
                          <a:effectLst/>
                          <a:latin typeface="ＭＳ Ｐゴシック"/>
                        </a:rPr>
                        <a:t>4.7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7158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熱中症アクションチェックリストに</a:t>
            </a:r>
            <a:r>
              <a:rPr kumimoji="1" lang="en-US" altLang="ja-JP" dirty="0" smtClean="0"/>
              <a:t/>
            </a:r>
            <a:br>
              <a:rPr kumimoji="1" lang="en-US" altLang="ja-JP" dirty="0" smtClean="0"/>
            </a:br>
            <a:r>
              <a:rPr kumimoji="1" lang="ja-JP" altLang="en-US" dirty="0" smtClean="0"/>
              <a:t>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前回の会議ののちに具体的にどの程度改善を行おうと思ったか？</a:t>
            </a:r>
            <a:endParaRPr kumimoji="1" lang="en-US" altLang="ja-JP" dirty="0" smtClean="0"/>
          </a:p>
          <a:p>
            <a:endParaRPr lang="en-US" altLang="ja-JP" dirty="0"/>
          </a:p>
          <a:p>
            <a:r>
              <a:rPr kumimoji="1" lang="ja-JP" altLang="en-US" dirty="0" smtClean="0"/>
              <a:t>実際の改善に取り組んだか？（すでに取り組んでいるか？）</a:t>
            </a:r>
            <a:endParaRPr kumimoji="1" lang="en-US" altLang="ja-JP" dirty="0" smtClean="0"/>
          </a:p>
          <a:p>
            <a:endParaRPr lang="en-US" altLang="ja-JP" dirty="0"/>
          </a:p>
          <a:p>
            <a:r>
              <a:rPr kumimoji="1" lang="ja-JP" altLang="en-US" dirty="0" smtClean="0"/>
              <a:t>取り組まない（取り組めない）理由は？</a:t>
            </a:r>
            <a:endParaRPr kumimoji="1" lang="ja-JP" altLang="en-US" dirty="0"/>
          </a:p>
        </p:txBody>
      </p:sp>
      <p:sp>
        <p:nvSpPr>
          <p:cNvPr id="4" name="角丸四角形吹き出し 3"/>
          <p:cNvSpPr/>
          <p:nvPr/>
        </p:nvSpPr>
        <p:spPr>
          <a:xfrm>
            <a:off x="6012160" y="5589240"/>
            <a:ext cx="2448272" cy="1152128"/>
          </a:xfrm>
          <a:prstGeom prst="wedgeRoundRectCallout">
            <a:avLst>
              <a:gd name="adj1" fmla="val -60208"/>
              <a:gd name="adj2" fmla="val -555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rgbClr val="FFFF00"/>
                </a:solidFill>
              </a:rPr>
              <a:t>もしあるようなら</a:t>
            </a:r>
            <a:endParaRPr kumimoji="1" lang="en-US" altLang="ja-JP" sz="2400" dirty="0" smtClean="0">
              <a:solidFill>
                <a:srgbClr val="FFFF00"/>
              </a:solidFill>
            </a:endParaRPr>
          </a:p>
          <a:p>
            <a:r>
              <a:rPr kumimoji="1" lang="ja-JP" altLang="en-US" sz="2400" dirty="0" smtClean="0">
                <a:solidFill>
                  <a:srgbClr val="FFFF00"/>
                </a:solidFill>
              </a:rPr>
              <a:t>ここにサポートをしたい</a:t>
            </a:r>
            <a:endParaRPr kumimoji="1" lang="ja-JP" altLang="en-US" sz="2400" dirty="0">
              <a:solidFill>
                <a:srgbClr val="FFFF00"/>
              </a:solidFill>
            </a:endParaRPr>
          </a:p>
        </p:txBody>
      </p:sp>
    </p:spTree>
    <p:extLst>
      <p:ext uri="{BB962C8B-B14F-4D97-AF65-F5344CB8AC3E}">
        <p14:creationId xmlns:p14="http://schemas.microsoft.com/office/powerpoint/2010/main" val="2356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アンケートの記載をお願いします。</a:t>
            </a:r>
            <a:endParaRPr kumimoji="1" lang="ja-JP" alt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18211"/>
            <a:ext cx="8366597" cy="426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四角形吹き出し 3"/>
          <p:cNvSpPr/>
          <p:nvPr/>
        </p:nvSpPr>
        <p:spPr>
          <a:xfrm>
            <a:off x="1093548" y="1268760"/>
            <a:ext cx="2880320" cy="1080120"/>
          </a:xfrm>
          <a:prstGeom prst="wedgeRectCallout">
            <a:avLst>
              <a:gd name="adj1" fmla="val 58766"/>
              <a:gd name="adj2" fmla="val 132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rgbClr val="FFFF00"/>
                </a:solidFill>
              </a:rPr>
              <a:t>前回、いただいた</a:t>
            </a:r>
            <a:endParaRPr kumimoji="1" lang="en-US" altLang="ja-JP" sz="2400" dirty="0" smtClean="0">
              <a:solidFill>
                <a:srgbClr val="FFFF00"/>
              </a:solidFill>
            </a:endParaRPr>
          </a:p>
          <a:p>
            <a:r>
              <a:rPr kumimoji="1" lang="ja-JP" altLang="en-US" sz="2400" dirty="0" smtClean="0">
                <a:solidFill>
                  <a:srgbClr val="FFFF00"/>
                </a:solidFill>
              </a:rPr>
              <a:t>意見の点数を</a:t>
            </a:r>
            <a:endParaRPr kumimoji="1" lang="en-US" altLang="ja-JP" sz="2400" dirty="0" smtClean="0">
              <a:solidFill>
                <a:srgbClr val="FFFF00"/>
              </a:solidFill>
            </a:endParaRPr>
          </a:p>
          <a:p>
            <a:r>
              <a:rPr kumimoji="1" lang="ja-JP" altLang="en-US" sz="2400" dirty="0" smtClean="0">
                <a:solidFill>
                  <a:srgbClr val="FFFF00"/>
                </a:solidFill>
              </a:rPr>
              <a:t>記載しています。</a:t>
            </a:r>
            <a:endParaRPr kumimoji="1" lang="ja-JP" altLang="en-US" sz="2400" dirty="0">
              <a:solidFill>
                <a:srgbClr val="FFFF00"/>
              </a:solidFill>
            </a:endParaRPr>
          </a:p>
        </p:txBody>
      </p:sp>
      <p:sp>
        <p:nvSpPr>
          <p:cNvPr id="6" name="四角形吹き出し 5"/>
          <p:cNvSpPr/>
          <p:nvPr/>
        </p:nvSpPr>
        <p:spPr>
          <a:xfrm>
            <a:off x="4644008" y="1412775"/>
            <a:ext cx="2880320" cy="862961"/>
          </a:xfrm>
          <a:prstGeom prst="wedgeRectCallout">
            <a:avLst>
              <a:gd name="adj1" fmla="val -666"/>
              <a:gd name="adj2" fmla="val 1087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FF00"/>
                </a:solidFill>
              </a:rPr>
              <a:t>新たに対応を提案した</a:t>
            </a:r>
            <a:r>
              <a:rPr lang="ja-JP" altLang="en-US" sz="2400" dirty="0" smtClean="0">
                <a:solidFill>
                  <a:srgbClr val="FFFF00"/>
                </a:solidFill>
              </a:rPr>
              <a:t>項目は①を「はい」</a:t>
            </a:r>
            <a:endParaRPr kumimoji="1" lang="ja-JP" altLang="en-US" sz="2400" dirty="0">
              <a:solidFill>
                <a:srgbClr val="FFFF00"/>
              </a:solidFill>
            </a:endParaRPr>
          </a:p>
        </p:txBody>
      </p:sp>
      <p:sp>
        <p:nvSpPr>
          <p:cNvPr id="5" name="テキスト ボックス 4"/>
          <p:cNvSpPr txBox="1"/>
          <p:nvPr/>
        </p:nvSpPr>
        <p:spPr>
          <a:xfrm>
            <a:off x="107504" y="6239053"/>
            <a:ext cx="6285695" cy="646331"/>
          </a:xfrm>
          <a:prstGeom prst="rect">
            <a:avLst/>
          </a:prstGeom>
          <a:noFill/>
          <a:ln>
            <a:solidFill>
              <a:schemeClr val="tx1"/>
            </a:solidFill>
            <a:prstDash val="sysDot"/>
          </a:ln>
        </p:spPr>
        <p:txBody>
          <a:bodyPr wrap="none" rtlCol="0">
            <a:spAutoFit/>
          </a:bodyPr>
          <a:lstStyle/>
          <a:p>
            <a:r>
              <a:rPr lang="ja-JP" altLang="en-US" dirty="0">
                <a:solidFill>
                  <a:srgbClr val="FF0000"/>
                </a:solidFill>
              </a:rPr>
              <a:t>アンケート</a:t>
            </a:r>
            <a:r>
              <a:rPr lang="ja-JP" altLang="en-US" dirty="0" smtClean="0">
                <a:solidFill>
                  <a:srgbClr val="FF0000"/>
                </a:solidFill>
              </a:rPr>
              <a:t>は産業医大で管理しますので</a:t>
            </a:r>
            <a:endParaRPr lang="en-US" altLang="ja-JP" dirty="0" smtClean="0">
              <a:solidFill>
                <a:srgbClr val="FF0000"/>
              </a:solidFill>
            </a:endParaRPr>
          </a:p>
          <a:p>
            <a:r>
              <a:rPr kumimoji="1" lang="ja-JP" altLang="en-US" dirty="0">
                <a:solidFill>
                  <a:srgbClr val="FF0000"/>
                </a:solidFill>
              </a:rPr>
              <a:t>ご安心</a:t>
            </a:r>
            <a:r>
              <a:rPr kumimoji="1" lang="ja-JP" altLang="en-US" dirty="0" smtClean="0">
                <a:solidFill>
                  <a:srgbClr val="FF0000"/>
                </a:solidFill>
              </a:rPr>
              <a:t>ください（東京電力にそのまま渡すことはありません）。</a:t>
            </a:r>
            <a:endParaRPr kumimoji="1" lang="ja-JP" altLang="en-US" dirty="0">
              <a:solidFill>
                <a:srgbClr val="FF0000"/>
              </a:solidFill>
            </a:endParaRPr>
          </a:p>
        </p:txBody>
      </p:sp>
    </p:spTree>
    <p:extLst>
      <p:ext uri="{BB962C8B-B14F-4D97-AF65-F5344CB8AC3E}">
        <p14:creationId xmlns:p14="http://schemas.microsoft.com/office/powerpoint/2010/main" val="2763911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6159" y="2492896"/>
            <a:ext cx="868784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normAutofit/>
          </a:bodyPr>
          <a:lstStyle/>
          <a:p>
            <a:r>
              <a:rPr kumimoji="1" lang="ja-JP" altLang="en-US" sz="3600" dirty="0" smtClean="0"/>
              <a:t>次年度に引き継ぎたい項目について（例）</a:t>
            </a:r>
            <a:endParaRPr kumimoji="1" lang="ja-JP" altLang="en-US" sz="3600" dirty="0"/>
          </a:p>
        </p:txBody>
      </p:sp>
      <p:sp>
        <p:nvSpPr>
          <p:cNvPr id="5" name="円/楕円 4"/>
          <p:cNvSpPr/>
          <p:nvPr/>
        </p:nvSpPr>
        <p:spPr>
          <a:xfrm>
            <a:off x="1843545" y="3810637"/>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380864" y="4140760"/>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372200" y="4084883"/>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932040" y="3793735"/>
            <a:ext cx="360040" cy="3769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64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2936"/>
            <a:ext cx="8229600" cy="1143000"/>
          </a:xfrm>
        </p:spPr>
        <p:txBody>
          <a:bodyPr>
            <a:normAutofit/>
          </a:bodyPr>
          <a:lstStyle/>
          <a:p>
            <a:r>
              <a:rPr kumimoji="1" lang="ja-JP" altLang="en-US" sz="6000" dirty="0" smtClean="0"/>
              <a:t>食中毒について</a:t>
            </a:r>
            <a:endParaRPr kumimoji="1" lang="ja-JP" altLang="en-US" sz="6000" dirty="0"/>
          </a:p>
        </p:txBody>
      </p:sp>
    </p:spTree>
    <p:extLst>
      <p:ext uri="{BB962C8B-B14F-4D97-AF65-F5344CB8AC3E}">
        <p14:creationId xmlns:p14="http://schemas.microsoft.com/office/powerpoint/2010/main" val="2622997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1443</Words>
  <Application>Microsoft Office PowerPoint</Application>
  <PresentationFormat>画面に合わせる (4:3)</PresentationFormat>
  <Paragraphs>310</Paragraphs>
  <Slides>36</Slides>
  <Notes>3</Notes>
  <HiddenSlides>0</HiddenSlides>
  <MMClips>0</MMClips>
  <ScaleCrop>false</ScaleCrop>
  <HeadingPairs>
    <vt:vector size="4" baseType="variant">
      <vt:variant>
        <vt:lpstr>テーマ</vt:lpstr>
      </vt:variant>
      <vt:variant>
        <vt:i4>4</vt:i4>
      </vt:variant>
      <vt:variant>
        <vt:lpstr>スライド タイトル</vt:lpstr>
      </vt:variant>
      <vt:variant>
        <vt:i4>36</vt:i4>
      </vt:variant>
    </vt:vector>
  </HeadingPairs>
  <TitlesOfParts>
    <vt:vector size="40" baseType="lpstr">
      <vt:lpstr>Office ​​テーマ</vt:lpstr>
      <vt:lpstr>Crayons</vt:lpstr>
      <vt:lpstr>1_Office ​​テーマ</vt:lpstr>
      <vt:lpstr>2_Office ​​テーマ</vt:lpstr>
      <vt:lpstr>第3回衛生担当者会議 ～産業医科大学話題提供～</vt:lpstr>
      <vt:lpstr>今日の話題</vt:lpstr>
      <vt:lpstr>熱中症について</vt:lpstr>
      <vt:lpstr>熱中症アクションチェックリスト</vt:lpstr>
      <vt:lpstr>前回の衛生担当者会議 アンケート集計</vt:lpstr>
      <vt:lpstr>熱中症アクションチェックリストに ついて</vt:lpstr>
      <vt:lpstr>アンケートの記載をお願いします。</vt:lpstr>
      <vt:lpstr>次年度に引き継ぎたい項目について（例）</vt:lpstr>
      <vt:lpstr>食中毒について</vt:lpstr>
      <vt:lpstr>夏場の食中毒の患者数は ウイルスよりも細菌性の方が多い</vt:lpstr>
      <vt:lpstr>細菌とウイルスの違い</vt:lpstr>
      <vt:lpstr>PowerPoint プレゼンテーション</vt:lpstr>
      <vt:lpstr>カンピロバクターの特徴</vt:lpstr>
      <vt:lpstr>ウェルシュ菌の特徴</vt:lpstr>
      <vt:lpstr>PowerPoint プレゼンテーション</vt:lpstr>
      <vt:lpstr>黄色ブドウ球菌の特徴</vt:lpstr>
      <vt:lpstr>サルモネラの特徴</vt:lpstr>
      <vt:lpstr>腸管出血性大腸菌の特徴</vt:lpstr>
      <vt:lpstr>食中毒予防の3原則</vt:lpstr>
      <vt:lpstr>細菌発育の3条件</vt:lpstr>
      <vt:lpstr>厚生労働省　食中毒サイト </vt:lpstr>
      <vt:lpstr>職場での対策</vt:lpstr>
      <vt:lpstr>健康診断について</vt:lpstr>
      <vt:lpstr>入講時健康診断の目的</vt:lpstr>
      <vt:lpstr>精度の高い健康診断の 職務適性チェックを行うために</vt:lpstr>
      <vt:lpstr>職務情報提供書</vt:lpstr>
      <vt:lpstr>体への負担の大きい仕事 ＝「高負担業務」の例</vt:lpstr>
      <vt:lpstr>事故を引き起こす仕事 ＝「高危険業務」の例</vt:lpstr>
      <vt:lpstr>ウェブサイトの紹介</vt:lpstr>
      <vt:lpstr>参考サイト 『医師のための就業判定支援NAVI  ～労働者が安心して働けるために～』</vt:lpstr>
      <vt:lpstr>インフルエンザ ワクチンについて</vt:lpstr>
      <vt:lpstr>職場における インフルエンザワクチンの効果</vt:lpstr>
      <vt:lpstr>ワクチンの確保</vt:lpstr>
      <vt:lpstr>JV診療所の閉鎖、 5/6ER室の移転</vt:lpstr>
      <vt:lpstr>診療機能変更の周知についてお願い</vt:lpstr>
      <vt:lpstr>おわりに</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第3回衛生担当者会議 ～産業医大話題提供～</dc:title>
  <dc:creator>立石</dc:creator>
  <cp:lastModifiedBy>立石</cp:lastModifiedBy>
  <cp:revision>39</cp:revision>
  <cp:lastPrinted>2013-07-11T00:45:19Z</cp:lastPrinted>
  <dcterms:created xsi:type="dcterms:W3CDTF">2013-07-01T01:37:36Z</dcterms:created>
  <dcterms:modified xsi:type="dcterms:W3CDTF">2013-08-01T00:45:37Z</dcterms:modified>
</cp:coreProperties>
</file>