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Lst>
  <p:notesMasterIdLst>
    <p:notesMasterId r:id="rId14"/>
  </p:notesMasterIdLst>
  <p:sldIdLst>
    <p:sldId id="256" r:id="rId4"/>
    <p:sldId id="270" r:id="rId5"/>
    <p:sldId id="271" r:id="rId6"/>
    <p:sldId id="325" r:id="rId7"/>
    <p:sldId id="324" r:id="rId8"/>
    <p:sldId id="316" r:id="rId9"/>
    <p:sldId id="317" r:id="rId10"/>
    <p:sldId id="327" r:id="rId11"/>
    <p:sldId id="258" r:id="rId12"/>
    <p:sldId id="326" r:id="rId13"/>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44" autoAdjust="0"/>
    <p:restoredTop sz="84694" autoAdjust="0"/>
  </p:normalViewPr>
  <p:slideViewPr>
    <p:cSldViewPr>
      <p:cViewPr varScale="1">
        <p:scale>
          <a:sx n="41" d="100"/>
          <a:sy n="41" d="100"/>
        </p:scale>
        <p:origin x="-1531" y="-8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629CE743-A224-4F00-9C6F-ADAF8A56AF37}" type="datetimeFigureOut">
              <a:rPr kumimoji="1" lang="ja-JP" altLang="en-US" smtClean="0"/>
              <a:t>2013/10/20</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F4EA2F2F-352A-404D-8FD8-8178FCFE3B62}" type="slidenum">
              <a:rPr kumimoji="1" lang="ja-JP" altLang="en-US" smtClean="0"/>
              <a:t>‹#›</a:t>
            </a:fld>
            <a:endParaRPr kumimoji="1" lang="ja-JP" altLang="en-US"/>
          </a:p>
        </p:txBody>
      </p:sp>
    </p:spTree>
    <p:extLst>
      <p:ext uri="{BB962C8B-B14F-4D97-AF65-F5344CB8AC3E}">
        <p14:creationId xmlns:p14="http://schemas.microsoft.com/office/powerpoint/2010/main" val="30603722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FD70B21-B265-4DD7-9CCC-DF8BF879E273}" type="datetimeFigureOut">
              <a:rPr kumimoji="1" lang="ja-JP" altLang="en-US" smtClean="0"/>
              <a:t>2013/10/20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74CCCA3-8557-4AF5-A173-3949CF1512E5}" type="slidenum">
              <a:rPr kumimoji="1" lang="ja-JP" altLang="en-US" smtClean="0"/>
              <a:t>‹#›</a:t>
            </a:fld>
            <a:endParaRPr kumimoji="1" lang="ja-JP" altLang="en-US"/>
          </a:p>
        </p:txBody>
      </p:sp>
    </p:spTree>
    <p:extLst>
      <p:ext uri="{BB962C8B-B14F-4D97-AF65-F5344CB8AC3E}">
        <p14:creationId xmlns:p14="http://schemas.microsoft.com/office/powerpoint/2010/main" val="2997655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FD70B21-B265-4DD7-9CCC-DF8BF879E273}" type="datetimeFigureOut">
              <a:rPr kumimoji="1" lang="ja-JP" altLang="en-US" smtClean="0"/>
              <a:t>2013/10/20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74CCCA3-8557-4AF5-A173-3949CF1512E5}" type="slidenum">
              <a:rPr kumimoji="1" lang="ja-JP" altLang="en-US" smtClean="0"/>
              <a:t>‹#›</a:t>
            </a:fld>
            <a:endParaRPr kumimoji="1" lang="ja-JP" altLang="en-US"/>
          </a:p>
        </p:txBody>
      </p:sp>
    </p:spTree>
    <p:extLst>
      <p:ext uri="{BB962C8B-B14F-4D97-AF65-F5344CB8AC3E}">
        <p14:creationId xmlns:p14="http://schemas.microsoft.com/office/powerpoint/2010/main" val="191352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FD70B21-B265-4DD7-9CCC-DF8BF879E273}" type="datetimeFigureOut">
              <a:rPr kumimoji="1" lang="ja-JP" altLang="en-US" smtClean="0"/>
              <a:t>2013/10/20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74CCCA3-8557-4AF5-A173-3949CF1512E5}" type="slidenum">
              <a:rPr kumimoji="1" lang="ja-JP" altLang="en-US" smtClean="0"/>
              <a:t>‹#›</a:t>
            </a:fld>
            <a:endParaRPr kumimoji="1" lang="ja-JP" altLang="en-US"/>
          </a:p>
        </p:txBody>
      </p:sp>
    </p:spTree>
    <p:extLst>
      <p:ext uri="{BB962C8B-B14F-4D97-AF65-F5344CB8AC3E}">
        <p14:creationId xmlns:p14="http://schemas.microsoft.com/office/powerpoint/2010/main" val="1341523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09600"/>
            <a:ext cx="7772400" cy="1143000"/>
          </a:xfrm>
        </p:spPr>
        <p:txBody>
          <a:bodyPr/>
          <a:lstStyle/>
          <a:p>
            <a:r>
              <a:rPr lang="ja-JP" altLang="en-US" smtClean="0"/>
              <a:t>マスター タイトルの書式設定</a:t>
            </a:r>
            <a:endParaRPr lang="ja-JP" altLang="en-US"/>
          </a:p>
        </p:txBody>
      </p:sp>
      <p:sp>
        <p:nvSpPr>
          <p:cNvPr id="3" name="表プレースホルダー 2"/>
          <p:cNvSpPr>
            <a:spLocks noGrp="1"/>
          </p:cNvSpPr>
          <p:nvPr>
            <p:ph type="tbl" idx="1"/>
          </p:nvPr>
        </p:nvSpPr>
        <p:spPr>
          <a:xfrm>
            <a:off x="685800" y="1981200"/>
            <a:ext cx="7772400" cy="4114800"/>
          </a:xfrm>
        </p:spPr>
        <p:txBody>
          <a:bodyPr/>
          <a:lstStyle/>
          <a:p>
            <a:pPr lvl="0"/>
            <a:endParaRPr lang="ja-JP" altLang="en-US" noProof="0" smtClean="0"/>
          </a:p>
        </p:txBody>
      </p:sp>
      <p:sp>
        <p:nvSpPr>
          <p:cNvPr id="4" name="Rectangle 13"/>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4"/>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5"/>
          <p:cNvSpPr>
            <a:spLocks noGrp="1" noChangeArrowheads="1"/>
          </p:cNvSpPr>
          <p:nvPr>
            <p:ph type="sldNum" sz="quarter" idx="12"/>
          </p:nvPr>
        </p:nvSpPr>
        <p:spPr>
          <a:ln/>
        </p:spPr>
        <p:txBody>
          <a:bodyPr/>
          <a:lstStyle>
            <a:lvl1pPr>
              <a:defRPr/>
            </a:lvl1pPr>
          </a:lstStyle>
          <a:p>
            <a:pPr>
              <a:defRPr/>
            </a:pPr>
            <a:fld id="{4990F3FD-CE32-49B9-B2EC-F2CE34E50245}" type="slidenum">
              <a:rPr lang="en-US" altLang="ja-JP"/>
              <a:pPr>
                <a:defRPr/>
              </a:pPr>
              <a:t>‹#›</a:t>
            </a:fld>
            <a:endParaRPr lang="en-US" altLang="ja-JP"/>
          </a:p>
        </p:txBody>
      </p:sp>
    </p:spTree>
    <p:extLst>
      <p:ext uri="{BB962C8B-B14F-4D97-AF65-F5344CB8AC3E}">
        <p14:creationId xmlns:p14="http://schemas.microsoft.com/office/powerpoint/2010/main" val="5724496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solidFill>
                  <a:srgbClr val="000000"/>
                </a:solidFill>
              </a:rPr>
              <a:t>職業感染制御研究会（</a:t>
            </a:r>
            <a:r>
              <a:rPr lang="en-US" altLang="ja-JP">
                <a:solidFill>
                  <a:srgbClr val="000000"/>
                </a:solidFill>
              </a:rPr>
              <a:t>JRGOICP</a:t>
            </a:r>
            <a:r>
              <a:rPr lang="ja-JP" altLang="en-US">
                <a:solidFill>
                  <a:srgbClr val="000000"/>
                </a:solidFill>
              </a:rPr>
              <a:t>）</a:t>
            </a:r>
          </a:p>
          <a:p>
            <a:pPr>
              <a:defRPr/>
            </a:pPr>
            <a:r>
              <a:rPr lang="ja-JP" altLang="en-US">
                <a:solidFill>
                  <a:srgbClr val="000000"/>
                </a:solidFill>
              </a:rPr>
              <a:t>　　</a:t>
            </a:r>
          </a:p>
        </p:txBody>
      </p:sp>
      <p:sp>
        <p:nvSpPr>
          <p:cNvPr id="6" name="Rectangle 6"/>
          <p:cNvSpPr>
            <a:spLocks noGrp="1" noChangeArrowheads="1"/>
          </p:cNvSpPr>
          <p:nvPr>
            <p:ph type="sldNum" sz="quarter" idx="12"/>
          </p:nvPr>
        </p:nvSpPr>
        <p:spPr>
          <a:ln/>
        </p:spPr>
        <p:txBody>
          <a:bodyPr/>
          <a:lstStyle>
            <a:lvl1pPr>
              <a:defRPr/>
            </a:lvl1pPr>
          </a:lstStyle>
          <a:p>
            <a:pPr>
              <a:defRPr/>
            </a:pPr>
            <a:fld id="{5A4E4CA5-3517-4F1D-BFC5-58724C12FD9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8742148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sz="3600">
                <a:latin typeface="HG丸ｺﾞｼｯｸM-PRO" pitchFamily="50" charset="-128"/>
                <a:ea typeface="HG丸ｺﾞｼｯｸM-PRO" pitchFamily="50" charset="-128"/>
              </a:defRPr>
            </a:lvl1p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0BECF42-A9A2-4BE1-941E-37CA5AEA28D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5107840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solidFill>
                  <a:srgbClr val="000000"/>
                </a:solidFill>
              </a:rPr>
              <a:t>職業感染制御研究会（</a:t>
            </a:r>
            <a:r>
              <a:rPr lang="en-US" altLang="ja-JP">
                <a:solidFill>
                  <a:srgbClr val="000000"/>
                </a:solidFill>
              </a:rPr>
              <a:t>JRGOICP</a:t>
            </a:r>
            <a:r>
              <a:rPr lang="ja-JP" altLang="en-US">
                <a:solidFill>
                  <a:srgbClr val="000000"/>
                </a:solidFill>
              </a:rPr>
              <a:t>）</a:t>
            </a:r>
          </a:p>
          <a:p>
            <a:pPr>
              <a:defRPr/>
            </a:pPr>
            <a:r>
              <a:rPr lang="ja-JP" altLang="en-US">
                <a:solidFill>
                  <a:srgbClr val="000000"/>
                </a:solidFill>
              </a:rPr>
              <a:t>　　</a:t>
            </a:r>
          </a:p>
        </p:txBody>
      </p:sp>
      <p:sp>
        <p:nvSpPr>
          <p:cNvPr id="6" name="Rectangle 6"/>
          <p:cNvSpPr>
            <a:spLocks noGrp="1" noChangeArrowheads="1"/>
          </p:cNvSpPr>
          <p:nvPr>
            <p:ph type="sldNum" sz="quarter" idx="12"/>
          </p:nvPr>
        </p:nvSpPr>
        <p:spPr>
          <a:ln/>
        </p:spPr>
        <p:txBody>
          <a:bodyPr/>
          <a:lstStyle>
            <a:lvl1pPr>
              <a:defRPr/>
            </a:lvl1pPr>
          </a:lstStyle>
          <a:p>
            <a:pPr>
              <a:defRPr/>
            </a:pPr>
            <a:fld id="{F969BE1A-2B60-41D6-AD3B-D85A0237659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5996914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solidFill>
                  <a:srgbClr val="000000"/>
                </a:solidFill>
              </a:rPr>
              <a:t>職業感染制御研究会（</a:t>
            </a:r>
            <a:r>
              <a:rPr lang="en-US" altLang="ja-JP">
                <a:solidFill>
                  <a:srgbClr val="000000"/>
                </a:solidFill>
              </a:rPr>
              <a:t>JRGOICP</a:t>
            </a:r>
            <a:r>
              <a:rPr lang="ja-JP" altLang="en-US">
                <a:solidFill>
                  <a:srgbClr val="000000"/>
                </a:solidFill>
              </a:rPr>
              <a:t>）</a:t>
            </a:r>
          </a:p>
          <a:p>
            <a:pPr>
              <a:defRPr/>
            </a:pPr>
            <a:r>
              <a:rPr lang="ja-JP" altLang="en-US">
                <a:solidFill>
                  <a:srgbClr val="000000"/>
                </a:solidFill>
              </a:rPr>
              <a:t>　　</a:t>
            </a:r>
          </a:p>
        </p:txBody>
      </p:sp>
      <p:sp>
        <p:nvSpPr>
          <p:cNvPr id="7" name="Rectangle 6"/>
          <p:cNvSpPr>
            <a:spLocks noGrp="1" noChangeArrowheads="1"/>
          </p:cNvSpPr>
          <p:nvPr>
            <p:ph type="sldNum" sz="quarter" idx="12"/>
          </p:nvPr>
        </p:nvSpPr>
        <p:spPr>
          <a:ln/>
        </p:spPr>
        <p:txBody>
          <a:bodyPr/>
          <a:lstStyle>
            <a:lvl1pPr>
              <a:defRPr/>
            </a:lvl1pPr>
          </a:lstStyle>
          <a:p>
            <a:pPr>
              <a:defRPr/>
            </a:pPr>
            <a:fld id="{C7B746D4-96D1-4560-A3E4-27026632707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0915479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ja-JP" altLang="en-US">
                <a:solidFill>
                  <a:srgbClr val="000000"/>
                </a:solidFill>
              </a:rPr>
              <a:t>職業感染制御研究会（</a:t>
            </a:r>
            <a:r>
              <a:rPr lang="en-US" altLang="ja-JP">
                <a:solidFill>
                  <a:srgbClr val="000000"/>
                </a:solidFill>
              </a:rPr>
              <a:t>JRGOICP</a:t>
            </a:r>
            <a:r>
              <a:rPr lang="ja-JP" altLang="en-US">
                <a:solidFill>
                  <a:srgbClr val="000000"/>
                </a:solidFill>
              </a:rPr>
              <a:t>）</a:t>
            </a:r>
          </a:p>
          <a:p>
            <a:pPr>
              <a:defRPr/>
            </a:pPr>
            <a:r>
              <a:rPr lang="ja-JP" altLang="en-US">
                <a:solidFill>
                  <a:srgbClr val="000000"/>
                </a:solidFill>
              </a:rPr>
              <a:t>　　</a:t>
            </a:r>
          </a:p>
        </p:txBody>
      </p:sp>
      <p:sp>
        <p:nvSpPr>
          <p:cNvPr id="9" name="Rectangle 6"/>
          <p:cNvSpPr>
            <a:spLocks noGrp="1" noChangeArrowheads="1"/>
          </p:cNvSpPr>
          <p:nvPr>
            <p:ph type="sldNum" sz="quarter" idx="12"/>
          </p:nvPr>
        </p:nvSpPr>
        <p:spPr>
          <a:ln/>
        </p:spPr>
        <p:txBody>
          <a:bodyPr/>
          <a:lstStyle>
            <a:lvl1pPr>
              <a:defRPr/>
            </a:lvl1pPr>
          </a:lstStyle>
          <a:p>
            <a:pPr>
              <a:defRPr/>
            </a:pPr>
            <a:fld id="{7FA3A318-F1D5-41EC-9196-9081189E8FC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015159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ja-JP" altLang="en-US">
                <a:solidFill>
                  <a:srgbClr val="000000"/>
                </a:solidFill>
              </a:rPr>
              <a:t>職業感染制御研究会（</a:t>
            </a:r>
            <a:r>
              <a:rPr lang="en-US" altLang="ja-JP">
                <a:solidFill>
                  <a:srgbClr val="000000"/>
                </a:solidFill>
              </a:rPr>
              <a:t>JRGOICP</a:t>
            </a:r>
            <a:r>
              <a:rPr lang="ja-JP" altLang="en-US">
                <a:solidFill>
                  <a:srgbClr val="000000"/>
                </a:solidFill>
              </a:rPr>
              <a:t>）</a:t>
            </a:r>
          </a:p>
          <a:p>
            <a:pPr>
              <a:defRPr/>
            </a:pPr>
            <a:r>
              <a:rPr lang="ja-JP" altLang="en-US">
                <a:solidFill>
                  <a:srgbClr val="000000"/>
                </a:solidFill>
              </a:rPr>
              <a:t>　　</a:t>
            </a:r>
          </a:p>
        </p:txBody>
      </p:sp>
      <p:sp>
        <p:nvSpPr>
          <p:cNvPr id="5" name="Rectangle 6"/>
          <p:cNvSpPr>
            <a:spLocks noGrp="1" noChangeArrowheads="1"/>
          </p:cNvSpPr>
          <p:nvPr>
            <p:ph type="sldNum" sz="quarter" idx="12"/>
          </p:nvPr>
        </p:nvSpPr>
        <p:spPr>
          <a:ln/>
        </p:spPr>
        <p:txBody>
          <a:bodyPr/>
          <a:lstStyle>
            <a:lvl1pPr>
              <a:defRPr/>
            </a:lvl1pPr>
          </a:lstStyle>
          <a:p>
            <a:pPr>
              <a:defRPr/>
            </a:pPr>
            <a:fld id="{938394DF-A239-4676-82B0-147BA73C8E9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829273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ja-JP" altLang="en-US">
                <a:solidFill>
                  <a:srgbClr val="000000"/>
                </a:solidFill>
              </a:rPr>
              <a:t>職業感染制御研究会（</a:t>
            </a:r>
            <a:r>
              <a:rPr lang="en-US" altLang="ja-JP">
                <a:solidFill>
                  <a:srgbClr val="000000"/>
                </a:solidFill>
              </a:rPr>
              <a:t>JRGOICP</a:t>
            </a:r>
            <a:r>
              <a:rPr lang="ja-JP" altLang="en-US">
                <a:solidFill>
                  <a:srgbClr val="000000"/>
                </a:solidFill>
              </a:rPr>
              <a:t>）</a:t>
            </a:r>
          </a:p>
          <a:p>
            <a:pPr>
              <a:defRPr/>
            </a:pPr>
            <a:r>
              <a:rPr lang="ja-JP" altLang="en-US">
                <a:solidFill>
                  <a:srgbClr val="000000"/>
                </a:solidFill>
              </a:rPr>
              <a:t>　　</a:t>
            </a:r>
          </a:p>
        </p:txBody>
      </p:sp>
      <p:sp>
        <p:nvSpPr>
          <p:cNvPr id="4" name="Rectangle 6"/>
          <p:cNvSpPr>
            <a:spLocks noGrp="1" noChangeArrowheads="1"/>
          </p:cNvSpPr>
          <p:nvPr>
            <p:ph type="sldNum" sz="quarter" idx="12"/>
          </p:nvPr>
        </p:nvSpPr>
        <p:spPr>
          <a:ln/>
        </p:spPr>
        <p:txBody>
          <a:bodyPr/>
          <a:lstStyle>
            <a:lvl1pPr>
              <a:defRPr/>
            </a:lvl1pPr>
          </a:lstStyle>
          <a:p>
            <a:pPr>
              <a:defRPr/>
            </a:pPr>
            <a:fld id="{B6795023-FCD3-4422-9AE0-CB089AD6BE7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42168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FD70B21-B265-4DD7-9CCC-DF8BF879E273}" type="datetimeFigureOut">
              <a:rPr kumimoji="1" lang="ja-JP" altLang="en-US" smtClean="0"/>
              <a:t>2013/10/20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74CCCA3-8557-4AF5-A173-3949CF1512E5}" type="slidenum">
              <a:rPr kumimoji="1" lang="ja-JP" altLang="en-US" smtClean="0"/>
              <a:t>‹#›</a:t>
            </a:fld>
            <a:endParaRPr kumimoji="1" lang="ja-JP" altLang="en-US"/>
          </a:p>
        </p:txBody>
      </p:sp>
    </p:spTree>
    <p:extLst>
      <p:ext uri="{BB962C8B-B14F-4D97-AF65-F5344CB8AC3E}">
        <p14:creationId xmlns:p14="http://schemas.microsoft.com/office/powerpoint/2010/main" val="33005332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solidFill>
                  <a:srgbClr val="000000"/>
                </a:solidFill>
              </a:rPr>
              <a:t>職業感染制御研究会（</a:t>
            </a:r>
            <a:r>
              <a:rPr lang="en-US" altLang="ja-JP">
                <a:solidFill>
                  <a:srgbClr val="000000"/>
                </a:solidFill>
              </a:rPr>
              <a:t>JRGOICP</a:t>
            </a:r>
            <a:r>
              <a:rPr lang="ja-JP" altLang="en-US">
                <a:solidFill>
                  <a:srgbClr val="000000"/>
                </a:solidFill>
              </a:rPr>
              <a:t>）</a:t>
            </a:r>
          </a:p>
          <a:p>
            <a:pPr>
              <a:defRPr/>
            </a:pPr>
            <a:r>
              <a:rPr lang="ja-JP" altLang="en-US">
                <a:solidFill>
                  <a:srgbClr val="000000"/>
                </a:solidFill>
              </a:rPr>
              <a:t>　　</a:t>
            </a:r>
          </a:p>
        </p:txBody>
      </p:sp>
      <p:sp>
        <p:nvSpPr>
          <p:cNvPr id="7" name="Rectangle 6"/>
          <p:cNvSpPr>
            <a:spLocks noGrp="1" noChangeArrowheads="1"/>
          </p:cNvSpPr>
          <p:nvPr>
            <p:ph type="sldNum" sz="quarter" idx="12"/>
          </p:nvPr>
        </p:nvSpPr>
        <p:spPr>
          <a:ln/>
        </p:spPr>
        <p:txBody>
          <a:bodyPr/>
          <a:lstStyle>
            <a:lvl1pPr>
              <a:defRPr/>
            </a:lvl1pPr>
          </a:lstStyle>
          <a:p>
            <a:pPr>
              <a:defRPr/>
            </a:pPr>
            <a:fld id="{98AE91F7-29E2-4B67-AB19-AC95E946BFC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4642549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solidFill>
                  <a:srgbClr val="000000"/>
                </a:solidFill>
              </a:rPr>
              <a:t>職業感染制御研究会（</a:t>
            </a:r>
            <a:r>
              <a:rPr lang="en-US" altLang="ja-JP">
                <a:solidFill>
                  <a:srgbClr val="000000"/>
                </a:solidFill>
              </a:rPr>
              <a:t>JRGOICP</a:t>
            </a:r>
            <a:r>
              <a:rPr lang="ja-JP" altLang="en-US">
                <a:solidFill>
                  <a:srgbClr val="000000"/>
                </a:solidFill>
              </a:rPr>
              <a:t>）</a:t>
            </a:r>
          </a:p>
          <a:p>
            <a:pPr>
              <a:defRPr/>
            </a:pPr>
            <a:r>
              <a:rPr lang="ja-JP" altLang="en-US">
                <a:solidFill>
                  <a:srgbClr val="000000"/>
                </a:solidFill>
              </a:rPr>
              <a:t>　　</a:t>
            </a:r>
          </a:p>
        </p:txBody>
      </p:sp>
      <p:sp>
        <p:nvSpPr>
          <p:cNvPr id="7" name="Rectangle 6"/>
          <p:cNvSpPr>
            <a:spLocks noGrp="1" noChangeArrowheads="1"/>
          </p:cNvSpPr>
          <p:nvPr>
            <p:ph type="sldNum" sz="quarter" idx="12"/>
          </p:nvPr>
        </p:nvSpPr>
        <p:spPr>
          <a:ln/>
        </p:spPr>
        <p:txBody>
          <a:bodyPr/>
          <a:lstStyle>
            <a:lvl1pPr>
              <a:defRPr/>
            </a:lvl1pPr>
          </a:lstStyle>
          <a:p>
            <a:pPr>
              <a:defRPr/>
            </a:pPr>
            <a:fld id="{D50A646A-5FD8-4B1D-A8AD-988FF682D6F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1131369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solidFill>
                  <a:srgbClr val="000000"/>
                </a:solidFill>
              </a:rPr>
              <a:t>職業感染制御研究会（</a:t>
            </a:r>
            <a:r>
              <a:rPr lang="en-US" altLang="ja-JP">
                <a:solidFill>
                  <a:srgbClr val="000000"/>
                </a:solidFill>
              </a:rPr>
              <a:t>JRGOICP</a:t>
            </a:r>
            <a:r>
              <a:rPr lang="ja-JP" altLang="en-US">
                <a:solidFill>
                  <a:srgbClr val="000000"/>
                </a:solidFill>
              </a:rPr>
              <a:t>）</a:t>
            </a:r>
          </a:p>
          <a:p>
            <a:pPr>
              <a:defRPr/>
            </a:pPr>
            <a:r>
              <a:rPr lang="ja-JP" altLang="en-US">
                <a:solidFill>
                  <a:srgbClr val="000000"/>
                </a:solidFill>
              </a:rPr>
              <a:t>　　</a:t>
            </a:r>
          </a:p>
        </p:txBody>
      </p:sp>
      <p:sp>
        <p:nvSpPr>
          <p:cNvPr id="6" name="Rectangle 6"/>
          <p:cNvSpPr>
            <a:spLocks noGrp="1" noChangeArrowheads="1"/>
          </p:cNvSpPr>
          <p:nvPr>
            <p:ph type="sldNum" sz="quarter" idx="12"/>
          </p:nvPr>
        </p:nvSpPr>
        <p:spPr>
          <a:ln/>
        </p:spPr>
        <p:txBody>
          <a:bodyPr/>
          <a:lstStyle>
            <a:lvl1pPr>
              <a:defRPr/>
            </a:lvl1pPr>
          </a:lstStyle>
          <a:p>
            <a:pPr>
              <a:defRPr/>
            </a:pPr>
            <a:fld id="{EE64E08C-27F1-4C6B-89DE-A43EA74DDAF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5533468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solidFill>
                  <a:srgbClr val="000000"/>
                </a:solidFill>
              </a:rPr>
              <a:t>職業感染制御研究会（</a:t>
            </a:r>
            <a:r>
              <a:rPr lang="en-US" altLang="ja-JP">
                <a:solidFill>
                  <a:srgbClr val="000000"/>
                </a:solidFill>
              </a:rPr>
              <a:t>JRGOICP</a:t>
            </a:r>
            <a:r>
              <a:rPr lang="ja-JP" altLang="en-US">
                <a:solidFill>
                  <a:srgbClr val="000000"/>
                </a:solidFill>
              </a:rPr>
              <a:t>）</a:t>
            </a:r>
          </a:p>
          <a:p>
            <a:pPr>
              <a:defRPr/>
            </a:pPr>
            <a:r>
              <a:rPr lang="ja-JP" altLang="en-US">
                <a:solidFill>
                  <a:srgbClr val="000000"/>
                </a:solidFill>
              </a:rPr>
              <a:t>　　</a:t>
            </a:r>
          </a:p>
        </p:txBody>
      </p:sp>
      <p:sp>
        <p:nvSpPr>
          <p:cNvPr id="6" name="Rectangle 6"/>
          <p:cNvSpPr>
            <a:spLocks noGrp="1" noChangeArrowheads="1"/>
          </p:cNvSpPr>
          <p:nvPr>
            <p:ph type="sldNum" sz="quarter" idx="12"/>
          </p:nvPr>
        </p:nvSpPr>
        <p:spPr>
          <a:ln/>
        </p:spPr>
        <p:txBody>
          <a:bodyPr/>
          <a:lstStyle>
            <a:lvl1pPr>
              <a:defRPr/>
            </a:lvl1pPr>
          </a:lstStyle>
          <a:p>
            <a:pPr>
              <a:defRPr/>
            </a:pPr>
            <a:fld id="{7A9255FE-07AF-4722-91BD-E0673FA1268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090528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457200" y="274638"/>
            <a:ext cx="8229600" cy="5851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ja-JP" altLang="en-US">
                <a:solidFill>
                  <a:srgbClr val="000000"/>
                </a:solidFill>
              </a:rPr>
              <a:t>職業感染制御研究会（</a:t>
            </a:r>
            <a:r>
              <a:rPr lang="en-US" altLang="ja-JP">
                <a:solidFill>
                  <a:srgbClr val="000000"/>
                </a:solidFill>
              </a:rPr>
              <a:t>JRGOICP</a:t>
            </a:r>
            <a:r>
              <a:rPr lang="ja-JP" altLang="en-US">
                <a:solidFill>
                  <a:srgbClr val="000000"/>
                </a:solidFill>
              </a:rPr>
              <a:t>）</a:t>
            </a:r>
          </a:p>
          <a:p>
            <a:pPr>
              <a:defRPr/>
            </a:pPr>
            <a:r>
              <a:rPr lang="ja-JP" altLang="en-US">
                <a:solidFill>
                  <a:srgbClr val="000000"/>
                </a:solidFill>
              </a:rPr>
              <a:t>　　</a:t>
            </a:r>
          </a:p>
        </p:txBody>
      </p:sp>
      <p:sp>
        <p:nvSpPr>
          <p:cNvPr id="5" name="Rectangle 6"/>
          <p:cNvSpPr>
            <a:spLocks noGrp="1" noChangeArrowheads="1"/>
          </p:cNvSpPr>
          <p:nvPr>
            <p:ph type="sldNum" sz="quarter" idx="12"/>
          </p:nvPr>
        </p:nvSpPr>
        <p:spPr>
          <a:ln/>
        </p:spPr>
        <p:txBody>
          <a:bodyPr/>
          <a:lstStyle>
            <a:lvl1pPr>
              <a:defRPr/>
            </a:lvl1pPr>
          </a:lstStyle>
          <a:p>
            <a:pPr>
              <a:defRPr/>
            </a:pPr>
            <a:fld id="{E69892B5-A157-4DE1-BE38-AD31D55E044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898598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solidFill>
                  <a:srgbClr val="000000"/>
                </a:solidFill>
              </a:rPr>
              <a:t>職業感染制御研究会（</a:t>
            </a:r>
            <a:r>
              <a:rPr lang="en-US" altLang="ja-JP">
                <a:solidFill>
                  <a:srgbClr val="000000"/>
                </a:solidFill>
              </a:rPr>
              <a:t>JRGOICP</a:t>
            </a:r>
            <a:r>
              <a:rPr lang="ja-JP" altLang="en-US">
                <a:solidFill>
                  <a:srgbClr val="000000"/>
                </a:solidFill>
              </a:rPr>
              <a:t>）</a:t>
            </a:r>
          </a:p>
          <a:p>
            <a:pPr>
              <a:defRPr/>
            </a:pPr>
            <a:r>
              <a:rPr lang="ja-JP" altLang="en-US">
                <a:solidFill>
                  <a:srgbClr val="000000"/>
                </a:solidFill>
              </a:rPr>
              <a:t>　　</a:t>
            </a:r>
          </a:p>
        </p:txBody>
      </p:sp>
      <p:sp>
        <p:nvSpPr>
          <p:cNvPr id="6" name="Rectangle 6"/>
          <p:cNvSpPr>
            <a:spLocks noGrp="1" noChangeArrowheads="1"/>
          </p:cNvSpPr>
          <p:nvPr>
            <p:ph type="sldNum" sz="quarter" idx="12"/>
          </p:nvPr>
        </p:nvSpPr>
        <p:spPr>
          <a:ln/>
        </p:spPr>
        <p:txBody>
          <a:bodyPr/>
          <a:lstStyle>
            <a:lvl1pPr>
              <a:defRPr/>
            </a:lvl1pPr>
          </a:lstStyle>
          <a:p>
            <a:pPr>
              <a:defRPr/>
            </a:pPr>
            <a:fld id="{5A4E4CA5-3517-4F1D-BFC5-58724C12FD9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410180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sz="3600">
                <a:latin typeface="HG丸ｺﾞｼｯｸM-PRO" pitchFamily="50" charset="-128"/>
                <a:ea typeface="HG丸ｺﾞｼｯｸM-PRO" pitchFamily="50" charset="-128"/>
              </a:defRPr>
            </a:lvl1p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solidFill>
                  <a:srgbClr val="000000"/>
                </a:solidFill>
              </a:rPr>
              <a:t>職業感染制御研究会（</a:t>
            </a:r>
            <a:r>
              <a:rPr lang="en-US" altLang="ja-JP">
                <a:solidFill>
                  <a:srgbClr val="000000"/>
                </a:solidFill>
              </a:rPr>
              <a:t>JRGOICP</a:t>
            </a:r>
            <a:r>
              <a:rPr lang="ja-JP" altLang="en-US">
                <a:solidFill>
                  <a:srgbClr val="000000"/>
                </a:solidFill>
              </a:rPr>
              <a:t>）</a:t>
            </a:r>
          </a:p>
          <a:p>
            <a:pPr>
              <a:defRPr/>
            </a:pPr>
            <a:r>
              <a:rPr lang="ja-JP" altLang="en-US">
                <a:solidFill>
                  <a:srgbClr val="000000"/>
                </a:solidFill>
              </a:rPr>
              <a:t>　　</a:t>
            </a:r>
          </a:p>
        </p:txBody>
      </p:sp>
      <p:sp>
        <p:nvSpPr>
          <p:cNvPr id="6" name="Rectangle 6"/>
          <p:cNvSpPr>
            <a:spLocks noGrp="1" noChangeArrowheads="1"/>
          </p:cNvSpPr>
          <p:nvPr>
            <p:ph type="sldNum" sz="quarter" idx="12"/>
          </p:nvPr>
        </p:nvSpPr>
        <p:spPr>
          <a:ln/>
        </p:spPr>
        <p:txBody>
          <a:bodyPr/>
          <a:lstStyle>
            <a:lvl1pPr>
              <a:defRPr/>
            </a:lvl1pPr>
          </a:lstStyle>
          <a:p>
            <a:pPr>
              <a:defRPr/>
            </a:pPr>
            <a:fld id="{90BECF42-A9A2-4BE1-941E-37CA5AEA28D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199325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solidFill>
                  <a:srgbClr val="000000"/>
                </a:solidFill>
              </a:rPr>
              <a:t>職業感染制御研究会（</a:t>
            </a:r>
            <a:r>
              <a:rPr lang="en-US" altLang="ja-JP">
                <a:solidFill>
                  <a:srgbClr val="000000"/>
                </a:solidFill>
              </a:rPr>
              <a:t>JRGOICP</a:t>
            </a:r>
            <a:r>
              <a:rPr lang="ja-JP" altLang="en-US">
                <a:solidFill>
                  <a:srgbClr val="000000"/>
                </a:solidFill>
              </a:rPr>
              <a:t>）</a:t>
            </a:r>
          </a:p>
          <a:p>
            <a:pPr>
              <a:defRPr/>
            </a:pPr>
            <a:r>
              <a:rPr lang="ja-JP" altLang="en-US">
                <a:solidFill>
                  <a:srgbClr val="000000"/>
                </a:solidFill>
              </a:rPr>
              <a:t>　　</a:t>
            </a:r>
          </a:p>
        </p:txBody>
      </p:sp>
      <p:sp>
        <p:nvSpPr>
          <p:cNvPr id="6" name="Rectangle 6"/>
          <p:cNvSpPr>
            <a:spLocks noGrp="1" noChangeArrowheads="1"/>
          </p:cNvSpPr>
          <p:nvPr>
            <p:ph type="sldNum" sz="quarter" idx="12"/>
          </p:nvPr>
        </p:nvSpPr>
        <p:spPr>
          <a:ln/>
        </p:spPr>
        <p:txBody>
          <a:bodyPr/>
          <a:lstStyle>
            <a:lvl1pPr>
              <a:defRPr/>
            </a:lvl1pPr>
          </a:lstStyle>
          <a:p>
            <a:pPr>
              <a:defRPr/>
            </a:pPr>
            <a:fld id="{F969BE1A-2B60-41D6-AD3B-D85A0237659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7484120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solidFill>
                  <a:srgbClr val="000000"/>
                </a:solidFill>
              </a:rPr>
              <a:t>職業感染制御研究会（</a:t>
            </a:r>
            <a:r>
              <a:rPr lang="en-US" altLang="ja-JP">
                <a:solidFill>
                  <a:srgbClr val="000000"/>
                </a:solidFill>
              </a:rPr>
              <a:t>JRGOICP</a:t>
            </a:r>
            <a:r>
              <a:rPr lang="ja-JP" altLang="en-US">
                <a:solidFill>
                  <a:srgbClr val="000000"/>
                </a:solidFill>
              </a:rPr>
              <a:t>）</a:t>
            </a:r>
          </a:p>
          <a:p>
            <a:pPr>
              <a:defRPr/>
            </a:pPr>
            <a:r>
              <a:rPr lang="ja-JP" altLang="en-US">
                <a:solidFill>
                  <a:srgbClr val="000000"/>
                </a:solidFill>
              </a:rPr>
              <a:t>　　</a:t>
            </a:r>
          </a:p>
        </p:txBody>
      </p:sp>
      <p:sp>
        <p:nvSpPr>
          <p:cNvPr id="7" name="Rectangle 6"/>
          <p:cNvSpPr>
            <a:spLocks noGrp="1" noChangeArrowheads="1"/>
          </p:cNvSpPr>
          <p:nvPr>
            <p:ph type="sldNum" sz="quarter" idx="12"/>
          </p:nvPr>
        </p:nvSpPr>
        <p:spPr>
          <a:ln/>
        </p:spPr>
        <p:txBody>
          <a:bodyPr/>
          <a:lstStyle>
            <a:lvl1pPr>
              <a:defRPr/>
            </a:lvl1pPr>
          </a:lstStyle>
          <a:p>
            <a:pPr>
              <a:defRPr/>
            </a:pPr>
            <a:fld id="{C7B746D4-96D1-4560-A3E4-27026632707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52080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ja-JP" altLang="en-US">
                <a:solidFill>
                  <a:srgbClr val="000000"/>
                </a:solidFill>
              </a:rPr>
              <a:t>職業感染制御研究会（</a:t>
            </a:r>
            <a:r>
              <a:rPr lang="en-US" altLang="ja-JP">
                <a:solidFill>
                  <a:srgbClr val="000000"/>
                </a:solidFill>
              </a:rPr>
              <a:t>JRGOICP</a:t>
            </a:r>
            <a:r>
              <a:rPr lang="ja-JP" altLang="en-US">
                <a:solidFill>
                  <a:srgbClr val="000000"/>
                </a:solidFill>
              </a:rPr>
              <a:t>）</a:t>
            </a:r>
          </a:p>
          <a:p>
            <a:pPr>
              <a:defRPr/>
            </a:pPr>
            <a:r>
              <a:rPr lang="ja-JP" altLang="en-US">
                <a:solidFill>
                  <a:srgbClr val="000000"/>
                </a:solidFill>
              </a:rPr>
              <a:t>　　</a:t>
            </a:r>
          </a:p>
        </p:txBody>
      </p:sp>
      <p:sp>
        <p:nvSpPr>
          <p:cNvPr id="9" name="Rectangle 6"/>
          <p:cNvSpPr>
            <a:spLocks noGrp="1" noChangeArrowheads="1"/>
          </p:cNvSpPr>
          <p:nvPr>
            <p:ph type="sldNum" sz="quarter" idx="12"/>
          </p:nvPr>
        </p:nvSpPr>
        <p:spPr>
          <a:ln/>
        </p:spPr>
        <p:txBody>
          <a:bodyPr/>
          <a:lstStyle>
            <a:lvl1pPr>
              <a:defRPr/>
            </a:lvl1pPr>
          </a:lstStyle>
          <a:p>
            <a:pPr>
              <a:defRPr/>
            </a:pPr>
            <a:fld id="{7FA3A318-F1D5-41EC-9196-9081189E8FC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19756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FD70B21-B265-4DD7-9CCC-DF8BF879E273}" type="datetimeFigureOut">
              <a:rPr kumimoji="1" lang="ja-JP" altLang="en-US" smtClean="0"/>
              <a:t>2013/10/20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74CCCA3-8557-4AF5-A173-3949CF1512E5}" type="slidenum">
              <a:rPr kumimoji="1" lang="ja-JP" altLang="en-US" smtClean="0"/>
              <a:t>‹#›</a:t>
            </a:fld>
            <a:endParaRPr kumimoji="1" lang="ja-JP" altLang="en-US"/>
          </a:p>
        </p:txBody>
      </p:sp>
    </p:spTree>
    <p:extLst>
      <p:ext uri="{BB962C8B-B14F-4D97-AF65-F5344CB8AC3E}">
        <p14:creationId xmlns:p14="http://schemas.microsoft.com/office/powerpoint/2010/main" val="209664081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ja-JP" altLang="en-US">
                <a:solidFill>
                  <a:srgbClr val="000000"/>
                </a:solidFill>
              </a:rPr>
              <a:t>職業感染制御研究会（</a:t>
            </a:r>
            <a:r>
              <a:rPr lang="en-US" altLang="ja-JP">
                <a:solidFill>
                  <a:srgbClr val="000000"/>
                </a:solidFill>
              </a:rPr>
              <a:t>JRGOICP</a:t>
            </a:r>
            <a:r>
              <a:rPr lang="ja-JP" altLang="en-US">
                <a:solidFill>
                  <a:srgbClr val="000000"/>
                </a:solidFill>
              </a:rPr>
              <a:t>）</a:t>
            </a:r>
          </a:p>
          <a:p>
            <a:pPr>
              <a:defRPr/>
            </a:pPr>
            <a:r>
              <a:rPr lang="ja-JP" altLang="en-US">
                <a:solidFill>
                  <a:srgbClr val="000000"/>
                </a:solidFill>
              </a:rPr>
              <a:t>　　</a:t>
            </a:r>
          </a:p>
        </p:txBody>
      </p:sp>
      <p:sp>
        <p:nvSpPr>
          <p:cNvPr id="5" name="Rectangle 6"/>
          <p:cNvSpPr>
            <a:spLocks noGrp="1" noChangeArrowheads="1"/>
          </p:cNvSpPr>
          <p:nvPr>
            <p:ph type="sldNum" sz="quarter" idx="12"/>
          </p:nvPr>
        </p:nvSpPr>
        <p:spPr>
          <a:ln/>
        </p:spPr>
        <p:txBody>
          <a:bodyPr/>
          <a:lstStyle>
            <a:lvl1pPr>
              <a:defRPr/>
            </a:lvl1pPr>
          </a:lstStyle>
          <a:p>
            <a:pPr>
              <a:defRPr/>
            </a:pPr>
            <a:fld id="{938394DF-A239-4676-82B0-147BA73C8E9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5048808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ja-JP" altLang="en-US">
                <a:solidFill>
                  <a:srgbClr val="000000"/>
                </a:solidFill>
              </a:rPr>
              <a:t>職業感染制御研究会（</a:t>
            </a:r>
            <a:r>
              <a:rPr lang="en-US" altLang="ja-JP">
                <a:solidFill>
                  <a:srgbClr val="000000"/>
                </a:solidFill>
              </a:rPr>
              <a:t>JRGOICP</a:t>
            </a:r>
            <a:r>
              <a:rPr lang="ja-JP" altLang="en-US">
                <a:solidFill>
                  <a:srgbClr val="000000"/>
                </a:solidFill>
              </a:rPr>
              <a:t>）</a:t>
            </a:r>
          </a:p>
          <a:p>
            <a:pPr>
              <a:defRPr/>
            </a:pPr>
            <a:r>
              <a:rPr lang="ja-JP" altLang="en-US">
                <a:solidFill>
                  <a:srgbClr val="000000"/>
                </a:solidFill>
              </a:rPr>
              <a:t>　　</a:t>
            </a:r>
          </a:p>
        </p:txBody>
      </p:sp>
      <p:sp>
        <p:nvSpPr>
          <p:cNvPr id="4" name="Rectangle 6"/>
          <p:cNvSpPr>
            <a:spLocks noGrp="1" noChangeArrowheads="1"/>
          </p:cNvSpPr>
          <p:nvPr>
            <p:ph type="sldNum" sz="quarter" idx="12"/>
          </p:nvPr>
        </p:nvSpPr>
        <p:spPr>
          <a:ln/>
        </p:spPr>
        <p:txBody>
          <a:bodyPr/>
          <a:lstStyle>
            <a:lvl1pPr>
              <a:defRPr/>
            </a:lvl1pPr>
          </a:lstStyle>
          <a:p>
            <a:pPr>
              <a:defRPr/>
            </a:pPr>
            <a:fld id="{B6795023-FCD3-4422-9AE0-CB089AD6BE7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63881209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solidFill>
                  <a:srgbClr val="000000"/>
                </a:solidFill>
              </a:rPr>
              <a:t>職業感染制御研究会（</a:t>
            </a:r>
            <a:r>
              <a:rPr lang="en-US" altLang="ja-JP">
                <a:solidFill>
                  <a:srgbClr val="000000"/>
                </a:solidFill>
              </a:rPr>
              <a:t>JRGOICP</a:t>
            </a:r>
            <a:r>
              <a:rPr lang="ja-JP" altLang="en-US">
                <a:solidFill>
                  <a:srgbClr val="000000"/>
                </a:solidFill>
              </a:rPr>
              <a:t>）</a:t>
            </a:r>
          </a:p>
          <a:p>
            <a:pPr>
              <a:defRPr/>
            </a:pPr>
            <a:r>
              <a:rPr lang="ja-JP" altLang="en-US">
                <a:solidFill>
                  <a:srgbClr val="000000"/>
                </a:solidFill>
              </a:rPr>
              <a:t>　　</a:t>
            </a:r>
          </a:p>
        </p:txBody>
      </p:sp>
      <p:sp>
        <p:nvSpPr>
          <p:cNvPr id="7" name="Rectangle 6"/>
          <p:cNvSpPr>
            <a:spLocks noGrp="1" noChangeArrowheads="1"/>
          </p:cNvSpPr>
          <p:nvPr>
            <p:ph type="sldNum" sz="quarter" idx="12"/>
          </p:nvPr>
        </p:nvSpPr>
        <p:spPr>
          <a:ln/>
        </p:spPr>
        <p:txBody>
          <a:bodyPr/>
          <a:lstStyle>
            <a:lvl1pPr>
              <a:defRPr/>
            </a:lvl1pPr>
          </a:lstStyle>
          <a:p>
            <a:pPr>
              <a:defRPr/>
            </a:pPr>
            <a:fld id="{98AE91F7-29E2-4B67-AB19-AC95E946BFC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04576134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solidFill>
                  <a:srgbClr val="000000"/>
                </a:solidFill>
              </a:rPr>
              <a:t>職業感染制御研究会（</a:t>
            </a:r>
            <a:r>
              <a:rPr lang="en-US" altLang="ja-JP">
                <a:solidFill>
                  <a:srgbClr val="000000"/>
                </a:solidFill>
              </a:rPr>
              <a:t>JRGOICP</a:t>
            </a:r>
            <a:r>
              <a:rPr lang="ja-JP" altLang="en-US">
                <a:solidFill>
                  <a:srgbClr val="000000"/>
                </a:solidFill>
              </a:rPr>
              <a:t>）</a:t>
            </a:r>
          </a:p>
          <a:p>
            <a:pPr>
              <a:defRPr/>
            </a:pPr>
            <a:r>
              <a:rPr lang="ja-JP" altLang="en-US">
                <a:solidFill>
                  <a:srgbClr val="000000"/>
                </a:solidFill>
              </a:rPr>
              <a:t>　　</a:t>
            </a:r>
          </a:p>
        </p:txBody>
      </p:sp>
      <p:sp>
        <p:nvSpPr>
          <p:cNvPr id="7" name="Rectangle 6"/>
          <p:cNvSpPr>
            <a:spLocks noGrp="1" noChangeArrowheads="1"/>
          </p:cNvSpPr>
          <p:nvPr>
            <p:ph type="sldNum" sz="quarter" idx="12"/>
          </p:nvPr>
        </p:nvSpPr>
        <p:spPr>
          <a:ln/>
        </p:spPr>
        <p:txBody>
          <a:bodyPr/>
          <a:lstStyle>
            <a:lvl1pPr>
              <a:defRPr/>
            </a:lvl1pPr>
          </a:lstStyle>
          <a:p>
            <a:pPr>
              <a:defRPr/>
            </a:pPr>
            <a:fld id="{D50A646A-5FD8-4B1D-A8AD-988FF682D6F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0362251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solidFill>
                  <a:srgbClr val="000000"/>
                </a:solidFill>
              </a:rPr>
              <a:t>職業感染制御研究会（</a:t>
            </a:r>
            <a:r>
              <a:rPr lang="en-US" altLang="ja-JP">
                <a:solidFill>
                  <a:srgbClr val="000000"/>
                </a:solidFill>
              </a:rPr>
              <a:t>JRGOICP</a:t>
            </a:r>
            <a:r>
              <a:rPr lang="ja-JP" altLang="en-US">
                <a:solidFill>
                  <a:srgbClr val="000000"/>
                </a:solidFill>
              </a:rPr>
              <a:t>）</a:t>
            </a:r>
          </a:p>
          <a:p>
            <a:pPr>
              <a:defRPr/>
            </a:pPr>
            <a:r>
              <a:rPr lang="ja-JP" altLang="en-US">
                <a:solidFill>
                  <a:srgbClr val="000000"/>
                </a:solidFill>
              </a:rPr>
              <a:t>　　</a:t>
            </a:r>
          </a:p>
        </p:txBody>
      </p:sp>
      <p:sp>
        <p:nvSpPr>
          <p:cNvPr id="6" name="Rectangle 6"/>
          <p:cNvSpPr>
            <a:spLocks noGrp="1" noChangeArrowheads="1"/>
          </p:cNvSpPr>
          <p:nvPr>
            <p:ph type="sldNum" sz="quarter" idx="12"/>
          </p:nvPr>
        </p:nvSpPr>
        <p:spPr>
          <a:ln/>
        </p:spPr>
        <p:txBody>
          <a:bodyPr/>
          <a:lstStyle>
            <a:lvl1pPr>
              <a:defRPr/>
            </a:lvl1pPr>
          </a:lstStyle>
          <a:p>
            <a:pPr>
              <a:defRPr/>
            </a:pPr>
            <a:fld id="{EE64E08C-27F1-4C6B-89DE-A43EA74DDAF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10249839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solidFill>
                  <a:srgbClr val="000000"/>
                </a:solidFill>
              </a:rPr>
              <a:t>職業感染制御研究会（</a:t>
            </a:r>
            <a:r>
              <a:rPr lang="en-US" altLang="ja-JP">
                <a:solidFill>
                  <a:srgbClr val="000000"/>
                </a:solidFill>
              </a:rPr>
              <a:t>JRGOICP</a:t>
            </a:r>
            <a:r>
              <a:rPr lang="ja-JP" altLang="en-US">
                <a:solidFill>
                  <a:srgbClr val="000000"/>
                </a:solidFill>
              </a:rPr>
              <a:t>）</a:t>
            </a:r>
          </a:p>
          <a:p>
            <a:pPr>
              <a:defRPr/>
            </a:pPr>
            <a:r>
              <a:rPr lang="ja-JP" altLang="en-US">
                <a:solidFill>
                  <a:srgbClr val="000000"/>
                </a:solidFill>
              </a:rPr>
              <a:t>　　</a:t>
            </a:r>
          </a:p>
        </p:txBody>
      </p:sp>
      <p:sp>
        <p:nvSpPr>
          <p:cNvPr id="6" name="Rectangle 6"/>
          <p:cNvSpPr>
            <a:spLocks noGrp="1" noChangeArrowheads="1"/>
          </p:cNvSpPr>
          <p:nvPr>
            <p:ph type="sldNum" sz="quarter" idx="12"/>
          </p:nvPr>
        </p:nvSpPr>
        <p:spPr>
          <a:ln/>
        </p:spPr>
        <p:txBody>
          <a:bodyPr/>
          <a:lstStyle>
            <a:lvl1pPr>
              <a:defRPr/>
            </a:lvl1pPr>
          </a:lstStyle>
          <a:p>
            <a:pPr>
              <a:defRPr/>
            </a:pPr>
            <a:fld id="{7A9255FE-07AF-4722-91BD-E0673FA1268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7363503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457200" y="274638"/>
            <a:ext cx="8229600" cy="5851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ja-JP" altLang="en-US">
                <a:solidFill>
                  <a:srgbClr val="000000"/>
                </a:solidFill>
              </a:rPr>
              <a:t>職業感染制御研究会（</a:t>
            </a:r>
            <a:r>
              <a:rPr lang="en-US" altLang="ja-JP">
                <a:solidFill>
                  <a:srgbClr val="000000"/>
                </a:solidFill>
              </a:rPr>
              <a:t>JRGOICP</a:t>
            </a:r>
            <a:r>
              <a:rPr lang="ja-JP" altLang="en-US">
                <a:solidFill>
                  <a:srgbClr val="000000"/>
                </a:solidFill>
              </a:rPr>
              <a:t>）</a:t>
            </a:r>
          </a:p>
          <a:p>
            <a:pPr>
              <a:defRPr/>
            </a:pPr>
            <a:r>
              <a:rPr lang="ja-JP" altLang="en-US">
                <a:solidFill>
                  <a:srgbClr val="000000"/>
                </a:solidFill>
              </a:rPr>
              <a:t>　　</a:t>
            </a:r>
          </a:p>
        </p:txBody>
      </p:sp>
      <p:sp>
        <p:nvSpPr>
          <p:cNvPr id="5" name="Rectangle 6"/>
          <p:cNvSpPr>
            <a:spLocks noGrp="1" noChangeArrowheads="1"/>
          </p:cNvSpPr>
          <p:nvPr>
            <p:ph type="sldNum" sz="quarter" idx="12"/>
          </p:nvPr>
        </p:nvSpPr>
        <p:spPr>
          <a:ln/>
        </p:spPr>
        <p:txBody>
          <a:bodyPr/>
          <a:lstStyle>
            <a:lvl1pPr>
              <a:defRPr/>
            </a:lvl1pPr>
          </a:lstStyle>
          <a:p>
            <a:pPr>
              <a:defRPr/>
            </a:pPr>
            <a:fld id="{E69892B5-A157-4DE1-BE38-AD31D55E044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660732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FD70B21-B265-4DD7-9CCC-DF8BF879E273}" type="datetimeFigureOut">
              <a:rPr kumimoji="1" lang="ja-JP" altLang="en-US" smtClean="0"/>
              <a:t>2013/10/20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74CCCA3-8557-4AF5-A173-3949CF1512E5}" type="slidenum">
              <a:rPr kumimoji="1" lang="ja-JP" altLang="en-US" smtClean="0"/>
              <a:t>‹#›</a:t>
            </a:fld>
            <a:endParaRPr kumimoji="1" lang="ja-JP" altLang="en-US"/>
          </a:p>
        </p:txBody>
      </p:sp>
    </p:spTree>
    <p:extLst>
      <p:ext uri="{BB962C8B-B14F-4D97-AF65-F5344CB8AC3E}">
        <p14:creationId xmlns:p14="http://schemas.microsoft.com/office/powerpoint/2010/main" val="2012793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FD70B21-B265-4DD7-9CCC-DF8BF879E273}" type="datetimeFigureOut">
              <a:rPr kumimoji="1" lang="ja-JP" altLang="en-US" smtClean="0"/>
              <a:t>2013/10/20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74CCCA3-8557-4AF5-A173-3949CF1512E5}" type="slidenum">
              <a:rPr kumimoji="1" lang="ja-JP" altLang="en-US" smtClean="0"/>
              <a:t>‹#›</a:t>
            </a:fld>
            <a:endParaRPr kumimoji="1" lang="ja-JP" altLang="en-US"/>
          </a:p>
        </p:txBody>
      </p:sp>
    </p:spTree>
    <p:extLst>
      <p:ext uri="{BB962C8B-B14F-4D97-AF65-F5344CB8AC3E}">
        <p14:creationId xmlns:p14="http://schemas.microsoft.com/office/powerpoint/2010/main" val="2115734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FD70B21-B265-4DD7-9CCC-DF8BF879E273}" type="datetimeFigureOut">
              <a:rPr kumimoji="1" lang="ja-JP" altLang="en-US" smtClean="0"/>
              <a:t>2013/10/20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74CCCA3-8557-4AF5-A173-3949CF1512E5}" type="slidenum">
              <a:rPr kumimoji="1" lang="ja-JP" altLang="en-US" smtClean="0"/>
              <a:t>‹#›</a:t>
            </a:fld>
            <a:endParaRPr kumimoji="1" lang="ja-JP" altLang="en-US"/>
          </a:p>
        </p:txBody>
      </p:sp>
    </p:spTree>
    <p:extLst>
      <p:ext uri="{BB962C8B-B14F-4D97-AF65-F5344CB8AC3E}">
        <p14:creationId xmlns:p14="http://schemas.microsoft.com/office/powerpoint/2010/main" val="3626521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FD70B21-B265-4DD7-9CCC-DF8BF879E273}" type="datetimeFigureOut">
              <a:rPr kumimoji="1" lang="ja-JP" altLang="en-US" smtClean="0"/>
              <a:t>2013/10/20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74CCCA3-8557-4AF5-A173-3949CF1512E5}" type="slidenum">
              <a:rPr kumimoji="1" lang="ja-JP" altLang="en-US" smtClean="0"/>
              <a:t>‹#›</a:t>
            </a:fld>
            <a:endParaRPr kumimoji="1" lang="ja-JP" altLang="en-US"/>
          </a:p>
        </p:txBody>
      </p:sp>
    </p:spTree>
    <p:extLst>
      <p:ext uri="{BB962C8B-B14F-4D97-AF65-F5344CB8AC3E}">
        <p14:creationId xmlns:p14="http://schemas.microsoft.com/office/powerpoint/2010/main" val="2670938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FD70B21-B265-4DD7-9CCC-DF8BF879E273}" type="datetimeFigureOut">
              <a:rPr kumimoji="1" lang="ja-JP" altLang="en-US" smtClean="0"/>
              <a:t>2013/10/20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74CCCA3-8557-4AF5-A173-3949CF1512E5}" type="slidenum">
              <a:rPr kumimoji="1" lang="ja-JP" altLang="en-US" smtClean="0"/>
              <a:t>‹#›</a:t>
            </a:fld>
            <a:endParaRPr kumimoji="1" lang="ja-JP" altLang="en-US"/>
          </a:p>
        </p:txBody>
      </p:sp>
    </p:spTree>
    <p:extLst>
      <p:ext uri="{BB962C8B-B14F-4D97-AF65-F5344CB8AC3E}">
        <p14:creationId xmlns:p14="http://schemas.microsoft.com/office/powerpoint/2010/main" val="2435005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FD70B21-B265-4DD7-9CCC-DF8BF879E273}" type="datetimeFigureOut">
              <a:rPr kumimoji="1" lang="ja-JP" altLang="en-US" smtClean="0"/>
              <a:t>2013/10/20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74CCCA3-8557-4AF5-A173-3949CF1512E5}" type="slidenum">
              <a:rPr kumimoji="1" lang="ja-JP" altLang="en-US" smtClean="0"/>
              <a:t>‹#›</a:t>
            </a:fld>
            <a:endParaRPr kumimoji="1" lang="ja-JP" altLang="en-US"/>
          </a:p>
        </p:txBody>
      </p:sp>
    </p:spTree>
    <p:extLst>
      <p:ext uri="{BB962C8B-B14F-4D97-AF65-F5344CB8AC3E}">
        <p14:creationId xmlns:p14="http://schemas.microsoft.com/office/powerpoint/2010/main" val="4013538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2.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D70B21-B265-4DD7-9CCC-DF8BF879E273}" type="datetimeFigureOut">
              <a:rPr kumimoji="1" lang="ja-JP" altLang="en-US" smtClean="0"/>
              <a:t>2013/10/20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4CCCA3-8557-4AF5-A173-3949CF1512E5}" type="slidenum">
              <a:rPr kumimoji="1" lang="ja-JP" altLang="en-US" smtClean="0"/>
              <a:t>‹#›</a:t>
            </a:fld>
            <a:endParaRPr kumimoji="1" lang="ja-JP" altLang="en-US"/>
          </a:p>
        </p:txBody>
      </p:sp>
    </p:spTree>
    <p:extLst>
      <p:ext uri="{BB962C8B-B14F-4D97-AF65-F5344CB8AC3E}">
        <p14:creationId xmlns:p14="http://schemas.microsoft.com/office/powerpoint/2010/main" val="33165133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816" r:id="rId1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a typeface="+mn-ea"/>
              </a:defRPr>
            </a:lvl1pPr>
          </a:lstStyle>
          <a:p>
            <a:pPr fontAlgn="base">
              <a:spcBef>
                <a:spcPct val="0"/>
              </a:spcBef>
              <a:spcAft>
                <a:spcPct val="0"/>
              </a:spcAft>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250825" y="6381750"/>
            <a:ext cx="54006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fontAlgn="base">
              <a:spcBef>
                <a:spcPct val="0"/>
              </a:spcBef>
              <a:spcAft>
                <a:spcPct val="0"/>
              </a:spcAft>
              <a:defRPr/>
            </a:pPr>
            <a:r>
              <a:rPr lang="ja-JP" altLang="en-US">
                <a:solidFill>
                  <a:srgbClr val="000000"/>
                </a:solidFill>
                <a:ea typeface="HG丸ｺﾞｼｯｸM-PRO" pitchFamily="50" charset="-128"/>
              </a:rPr>
              <a:t>職業感染制御研究会（</a:t>
            </a:r>
            <a:r>
              <a:rPr lang="en-US" altLang="ja-JP">
                <a:solidFill>
                  <a:srgbClr val="000000"/>
                </a:solidFill>
                <a:ea typeface="HG丸ｺﾞｼｯｸM-PRO" pitchFamily="50" charset="-128"/>
              </a:rPr>
              <a:t>JRGOICP</a:t>
            </a:r>
            <a:r>
              <a:rPr lang="ja-JP" altLang="en-US">
                <a:solidFill>
                  <a:srgbClr val="000000"/>
                </a:solidFill>
                <a:ea typeface="HG丸ｺﾞｼｯｸM-PRO" pitchFamily="50" charset="-128"/>
              </a:rPr>
              <a:t>）</a:t>
            </a:r>
          </a:p>
          <a:p>
            <a:pPr fontAlgn="base">
              <a:spcBef>
                <a:spcPct val="0"/>
              </a:spcBef>
              <a:spcAft>
                <a:spcPct val="0"/>
              </a:spcAft>
              <a:defRPr/>
            </a:pPr>
            <a:r>
              <a:rPr lang="ja-JP" altLang="en-US">
                <a:solidFill>
                  <a:srgbClr val="000000"/>
                </a:solidFill>
                <a:ea typeface="HG丸ｺﾞｼｯｸM-PRO" pitchFamily="50" charset="-128"/>
              </a:rPr>
              <a:t>　　</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a typeface="+mn-ea"/>
              </a:defRPr>
            </a:lvl1pPr>
          </a:lstStyle>
          <a:p>
            <a:pPr fontAlgn="base">
              <a:spcBef>
                <a:spcPct val="0"/>
              </a:spcBef>
              <a:spcAft>
                <a:spcPct val="0"/>
              </a:spcAft>
              <a:defRPr/>
            </a:pPr>
            <a:fld id="{9E88D8EF-154D-4F14-8487-CCDD25AB1CB5}"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pic>
        <p:nvPicPr>
          <p:cNvPr id="1031" name="Picture 7" descr="Robo"/>
          <p:cNvPicPr>
            <a:picLocks noChangeAspect="1" noChangeArrowheads="1"/>
          </p:cNvPicPr>
          <p:nvPr userDrawn="1"/>
        </p:nvPicPr>
        <p:blipFill>
          <a:blip r:embed="rId14" cstate="email">
            <a:extLst>
              <a:ext uri="{28A0092B-C50C-407E-A947-70E740481C1C}">
                <a14:useLocalDpi xmlns:a14="http://schemas.microsoft.com/office/drawing/2010/main"/>
              </a:ext>
            </a:extLst>
          </a:blip>
          <a:srcRect/>
          <a:stretch>
            <a:fillRect/>
          </a:stretch>
        </p:blipFill>
        <p:spPr bwMode="auto">
          <a:xfrm>
            <a:off x="8172450" y="5876925"/>
            <a:ext cx="446088"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8" descr="Robo2"/>
          <p:cNvPicPr>
            <a:picLocks noChangeAspect="1" noChangeArrowheads="1"/>
          </p:cNvPicPr>
          <p:nvPr userDrawn="1"/>
        </p:nvPicPr>
        <p:blipFill>
          <a:blip r:embed="rId15" cstate="email">
            <a:extLst>
              <a:ext uri="{28A0092B-C50C-407E-A947-70E740481C1C}">
                <a14:useLocalDpi xmlns:a14="http://schemas.microsoft.com/office/drawing/2010/main"/>
              </a:ext>
            </a:extLst>
          </a:blip>
          <a:srcRect/>
          <a:stretch>
            <a:fillRect/>
          </a:stretch>
        </p:blipFill>
        <p:spPr bwMode="auto">
          <a:xfrm>
            <a:off x="8604250" y="5734050"/>
            <a:ext cx="360363" cy="93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71370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sldNum="0" hd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a typeface="+mn-ea"/>
              </a:defRPr>
            </a:lvl1pPr>
          </a:lstStyle>
          <a:p>
            <a:pPr fontAlgn="base">
              <a:spcBef>
                <a:spcPct val="0"/>
              </a:spcBef>
              <a:spcAft>
                <a:spcPct val="0"/>
              </a:spcAft>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250825" y="6381750"/>
            <a:ext cx="54006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fontAlgn="base">
              <a:spcBef>
                <a:spcPct val="0"/>
              </a:spcBef>
              <a:spcAft>
                <a:spcPct val="0"/>
              </a:spcAft>
              <a:defRPr/>
            </a:pPr>
            <a:r>
              <a:rPr lang="ja-JP" altLang="en-US">
                <a:solidFill>
                  <a:srgbClr val="000000"/>
                </a:solidFill>
                <a:ea typeface="HG丸ｺﾞｼｯｸM-PRO" pitchFamily="50" charset="-128"/>
              </a:rPr>
              <a:t>職業感染制御研究会（</a:t>
            </a:r>
            <a:r>
              <a:rPr lang="en-US" altLang="ja-JP">
                <a:solidFill>
                  <a:srgbClr val="000000"/>
                </a:solidFill>
                <a:ea typeface="HG丸ｺﾞｼｯｸM-PRO" pitchFamily="50" charset="-128"/>
              </a:rPr>
              <a:t>JRGOICP</a:t>
            </a:r>
            <a:r>
              <a:rPr lang="ja-JP" altLang="en-US">
                <a:solidFill>
                  <a:srgbClr val="000000"/>
                </a:solidFill>
                <a:ea typeface="HG丸ｺﾞｼｯｸM-PRO" pitchFamily="50" charset="-128"/>
              </a:rPr>
              <a:t>）</a:t>
            </a:r>
          </a:p>
          <a:p>
            <a:pPr fontAlgn="base">
              <a:spcBef>
                <a:spcPct val="0"/>
              </a:spcBef>
              <a:spcAft>
                <a:spcPct val="0"/>
              </a:spcAft>
              <a:defRPr/>
            </a:pPr>
            <a:r>
              <a:rPr lang="ja-JP" altLang="en-US">
                <a:solidFill>
                  <a:srgbClr val="000000"/>
                </a:solidFill>
                <a:ea typeface="HG丸ｺﾞｼｯｸM-PRO" pitchFamily="50" charset="-128"/>
              </a:rPr>
              <a:t>　　</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a typeface="+mn-ea"/>
              </a:defRPr>
            </a:lvl1pPr>
          </a:lstStyle>
          <a:p>
            <a:pPr fontAlgn="base">
              <a:spcBef>
                <a:spcPct val="0"/>
              </a:spcBef>
              <a:spcAft>
                <a:spcPct val="0"/>
              </a:spcAft>
              <a:defRPr/>
            </a:pPr>
            <a:fld id="{9E88D8EF-154D-4F14-8487-CCDD25AB1CB5}"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pic>
        <p:nvPicPr>
          <p:cNvPr id="1031" name="Picture 7" descr="Robo"/>
          <p:cNvPicPr>
            <a:picLocks noChangeAspect="1" noChangeArrowheads="1"/>
          </p:cNvPicPr>
          <p:nvPr userDrawn="1"/>
        </p:nvPicPr>
        <p:blipFill>
          <a:blip r:embed="rId14" cstate="email">
            <a:extLst>
              <a:ext uri="{28A0092B-C50C-407E-A947-70E740481C1C}">
                <a14:useLocalDpi xmlns:a14="http://schemas.microsoft.com/office/drawing/2010/main"/>
              </a:ext>
            </a:extLst>
          </a:blip>
          <a:srcRect/>
          <a:stretch>
            <a:fillRect/>
          </a:stretch>
        </p:blipFill>
        <p:spPr bwMode="auto">
          <a:xfrm>
            <a:off x="8172450" y="5876925"/>
            <a:ext cx="446088"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8" descr="Robo2"/>
          <p:cNvPicPr>
            <a:picLocks noChangeAspect="1" noChangeArrowheads="1"/>
          </p:cNvPicPr>
          <p:nvPr userDrawn="1"/>
        </p:nvPicPr>
        <p:blipFill>
          <a:blip r:embed="rId15" cstate="email">
            <a:extLst>
              <a:ext uri="{28A0092B-C50C-407E-A947-70E740481C1C}">
                <a14:useLocalDpi xmlns:a14="http://schemas.microsoft.com/office/drawing/2010/main"/>
              </a:ext>
            </a:extLst>
          </a:blip>
          <a:srcRect/>
          <a:stretch>
            <a:fillRect/>
          </a:stretch>
        </p:blipFill>
        <p:spPr bwMode="auto">
          <a:xfrm>
            <a:off x="8604250" y="5734050"/>
            <a:ext cx="360363" cy="93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5567347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iming>
    <p:tnLst>
      <p:par>
        <p:cTn id="1" dur="indefinite" restart="never" nodeType="tmRoot"/>
      </p:par>
    </p:tnLst>
  </p:timing>
  <p:hf sldNum="0" hd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jp/url?sa=i&amp;rct=j&amp;q=&amp;esrc=s&amp;frm=1&amp;source=images&amp;cd=&amp;cad=rja&amp;docid=LgFRaXGIhR6K_M&amp;tbnid=qRrJsJ61go19kM:&amp;ved=0CAUQjRw&amp;url=http://www.chip1stop.com/dispDetail.do?partId%3DASON-0034133&amp;ei=kvU7UpKHOsjCkQWz-YCYCA&amp;bvm=bv.52434380,d.dGI&amp;psig=AFQjCNHz2o3CLS8WUa7S91CVpkms9ZJB-A&amp;ust=137974758385454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1.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google.co.jp/url?sa=i&amp;rct=j&amp;q=&amp;esrc=s&amp;frm=1&amp;source=images&amp;cd=&amp;cad=rja&amp;docid=GqtWi8Ekgh4OGM&amp;tbnid=S8YmolUDFhYvcM:&amp;ved=0CAUQjRw&amp;url=http://www.asbestos-taisaku.jp/workflow/guideline.html&amp;ei=Hfc7UurCF4aqkAXi4IDgAw&amp;bvm=bv.52434380,d.dGI&amp;psig=AFQjCNFkrdtXZn7MWWOTh4mgOsIDGplL0Q&amp;ust=1379747966102064" TargetMode="Externa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3.png"/><Relationship Id="rId1" Type="http://schemas.openxmlformats.org/officeDocument/2006/relationships/slideLayout" Target="../slideLayouts/slideLayout26.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Autofit/>
          </a:bodyPr>
          <a:lstStyle/>
          <a:p>
            <a:r>
              <a:rPr kumimoji="1" lang="ja-JP" altLang="en-US" sz="5400" b="1" dirty="0" smtClean="0">
                <a:effectLst>
                  <a:outerShdw blurRad="38100" dist="38100" dir="2700000" algn="tl">
                    <a:srgbClr val="000000">
                      <a:alpha val="43137"/>
                    </a:srgbClr>
                  </a:outerShdw>
                </a:effectLst>
              </a:rPr>
              <a:t>呼吸用保護具の</a:t>
            </a:r>
            <a:r>
              <a:rPr kumimoji="1" lang="en-US" altLang="ja-JP" sz="5400" b="1" dirty="0" smtClean="0">
                <a:effectLst>
                  <a:outerShdw blurRad="38100" dist="38100" dir="2700000" algn="tl">
                    <a:srgbClr val="000000">
                      <a:alpha val="43137"/>
                    </a:srgbClr>
                  </a:outerShdw>
                </a:effectLst>
              </a:rPr>
              <a:t/>
            </a:r>
            <a:br>
              <a:rPr kumimoji="1" lang="en-US" altLang="ja-JP" sz="5400" b="1" dirty="0" smtClean="0">
                <a:effectLst>
                  <a:outerShdw blurRad="38100" dist="38100" dir="2700000" algn="tl">
                    <a:srgbClr val="000000">
                      <a:alpha val="43137"/>
                    </a:srgbClr>
                  </a:outerShdw>
                </a:effectLst>
              </a:rPr>
            </a:br>
            <a:r>
              <a:rPr kumimoji="1" lang="ja-JP" altLang="en-US" sz="5400" b="1" dirty="0" smtClean="0">
                <a:effectLst>
                  <a:outerShdw blurRad="38100" dist="38100" dir="2700000" algn="tl">
                    <a:srgbClr val="000000">
                      <a:alpha val="43137"/>
                    </a:srgbClr>
                  </a:outerShdw>
                </a:effectLst>
              </a:rPr>
              <a:t>適切な着用について</a:t>
            </a:r>
            <a:r>
              <a:rPr kumimoji="1" lang="en-US" altLang="ja-JP" sz="5400" b="1" dirty="0" smtClean="0">
                <a:effectLst>
                  <a:outerShdw blurRad="38100" dist="38100" dir="2700000" algn="tl">
                    <a:srgbClr val="000000">
                      <a:alpha val="43137"/>
                    </a:srgbClr>
                  </a:outerShdw>
                </a:effectLst>
              </a:rPr>
              <a:t/>
            </a:r>
            <a:br>
              <a:rPr kumimoji="1" lang="en-US" altLang="ja-JP" sz="5400" b="1" dirty="0" smtClean="0">
                <a:effectLst>
                  <a:outerShdw blurRad="38100" dist="38100" dir="2700000" algn="tl">
                    <a:srgbClr val="000000">
                      <a:alpha val="43137"/>
                    </a:srgbClr>
                  </a:outerShdw>
                </a:effectLst>
              </a:rPr>
            </a:br>
            <a:r>
              <a:rPr lang="en-US" altLang="ja-JP" sz="4000" b="1" dirty="0">
                <a:effectLst>
                  <a:outerShdw blurRad="38100" dist="38100" dir="2700000" algn="tl">
                    <a:srgbClr val="000000">
                      <a:alpha val="43137"/>
                    </a:srgbClr>
                  </a:outerShdw>
                </a:effectLst>
              </a:rPr>
              <a:t>-</a:t>
            </a:r>
            <a:r>
              <a:rPr kumimoji="1" lang="ja-JP" altLang="en-US" sz="4000" b="1" dirty="0" smtClean="0">
                <a:effectLst>
                  <a:outerShdw blurRad="38100" dist="38100" dir="2700000" algn="tl">
                    <a:srgbClr val="000000">
                      <a:alpha val="43137"/>
                    </a:srgbClr>
                  </a:outerShdw>
                </a:effectLst>
              </a:rPr>
              <a:t>フィットテストのご紹介</a:t>
            </a:r>
            <a:r>
              <a:rPr kumimoji="1" lang="en-US" altLang="ja-JP" sz="4000" b="1" dirty="0" smtClean="0">
                <a:effectLst>
                  <a:outerShdw blurRad="38100" dist="38100" dir="2700000" algn="tl">
                    <a:srgbClr val="000000">
                      <a:alpha val="43137"/>
                    </a:srgbClr>
                  </a:outerShdw>
                </a:effectLst>
              </a:rPr>
              <a:t>-</a:t>
            </a:r>
            <a:endParaRPr kumimoji="1" lang="ja-JP" altLang="en-US" sz="2400" dirty="0"/>
          </a:p>
        </p:txBody>
      </p:sp>
      <p:sp>
        <p:nvSpPr>
          <p:cNvPr id="3" name="サブタイトル 2"/>
          <p:cNvSpPr>
            <a:spLocks noGrp="1"/>
          </p:cNvSpPr>
          <p:nvPr>
            <p:ph type="subTitle" idx="1"/>
          </p:nvPr>
        </p:nvSpPr>
        <p:spPr>
          <a:xfrm>
            <a:off x="1403648" y="4437112"/>
            <a:ext cx="6400800" cy="1440160"/>
          </a:xfrm>
        </p:spPr>
        <p:txBody>
          <a:bodyPr>
            <a:normAutofit/>
          </a:bodyPr>
          <a:lstStyle/>
          <a:p>
            <a:r>
              <a:rPr lang="ja-JP" altLang="en-US" dirty="0" smtClean="0"/>
              <a:t>産業医科大学</a:t>
            </a:r>
            <a:endParaRPr lang="en-US" altLang="ja-JP" dirty="0" smtClean="0"/>
          </a:p>
          <a:p>
            <a:r>
              <a:rPr lang="ja-JP" altLang="en-US" dirty="0" smtClean="0"/>
              <a:t>森　晃爾</a:t>
            </a:r>
            <a:endParaRPr kumimoji="1" lang="ja-JP" altLang="en-US" dirty="0"/>
          </a:p>
        </p:txBody>
      </p:sp>
    </p:spTree>
    <p:extLst>
      <p:ext uri="{BB962C8B-B14F-4D97-AF65-F5344CB8AC3E}">
        <p14:creationId xmlns:p14="http://schemas.microsoft.com/office/powerpoint/2010/main" val="33595840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a:xfrm>
            <a:off x="683568" y="548680"/>
            <a:ext cx="7941568" cy="6048672"/>
          </a:xfrm>
        </p:spPr>
        <p:txBody>
          <a:bodyPr/>
          <a:lstStyle/>
          <a:p>
            <a:pPr marL="0" indent="0">
              <a:spcBef>
                <a:spcPts val="600"/>
              </a:spcBef>
              <a:buNone/>
            </a:pPr>
            <a:r>
              <a:rPr kumimoji="1" lang="ja-JP" altLang="en-US" sz="7200" dirty="0" smtClean="0"/>
              <a:t>負担を覚悟で、</a:t>
            </a:r>
            <a:endParaRPr kumimoji="1" lang="en-US" altLang="ja-JP" sz="7200" dirty="0" smtClean="0"/>
          </a:p>
          <a:p>
            <a:pPr marL="0" indent="0">
              <a:spcBef>
                <a:spcPts val="600"/>
              </a:spcBef>
              <a:buNone/>
            </a:pPr>
            <a:r>
              <a:rPr kumimoji="1" lang="ja-JP" altLang="en-US" sz="7200" dirty="0" smtClean="0"/>
              <a:t>せっかく利用</a:t>
            </a:r>
            <a:r>
              <a:rPr kumimoji="1" lang="ja-JP" altLang="en-US" sz="7200" dirty="0" smtClean="0"/>
              <a:t>する</a:t>
            </a:r>
            <a:endParaRPr kumimoji="1" lang="en-US" altLang="ja-JP" sz="7200" dirty="0" smtClean="0"/>
          </a:p>
          <a:p>
            <a:pPr marL="0" indent="0">
              <a:spcBef>
                <a:spcPts val="600"/>
              </a:spcBef>
              <a:buNone/>
            </a:pPr>
            <a:r>
              <a:rPr kumimoji="1" lang="ja-JP" altLang="en-US" sz="7200" dirty="0" smtClean="0"/>
              <a:t>マスク</a:t>
            </a:r>
            <a:r>
              <a:rPr kumimoji="1" lang="ja-JP" altLang="en-US" sz="7200" dirty="0" smtClean="0"/>
              <a:t>ですので、</a:t>
            </a:r>
            <a:endParaRPr kumimoji="1" lang="en-US" altLang="ja-JP" sz="7200" dirty="0" smtClean="0"/>
          </a:p>
          <a:p>
            <a:pPr marL="0" indent="0">
              <a:spcBef>
                <a:spcPts val="600"/>
              </a:spcBef>
              <a:buNone/>
            </a:pPr>
            <a:r>
              <a:rPr kumimoji="1" lang="ja-JP" altLang="en-US" sz="7200" dirty="0" smtClean="0"/>
              <a:t>有効な方法で利用しましょう。</a:t>
            </a:r>
            <a:endParaRPr kumimoji="1" lang="ja-JP" altLang="en-US" sz="7200" dirty="0"/>
          </a:p>
        </p:txBody>
      </p:sp>
    </p:spTree>
    <p:extLst>
      <p:ext uri="{BB962C8B-B14F-4D97-AF65-F5344CB8AC3E}">
        <p14:creationId xmlns:p14="http://schemas.microsoft.com/office/powerpoint/2010/main" val="35724206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b="1" dirty="0" smtClean="0">
                <a:effectLst>
                  <a:outerShdw blurRad="38100" dist="38100" dir="2700000" algn="tl">
                    <a:srgbClr val="000000">
                      <a:alpha val="43137"/>
                    </a:srgbClr>
                  </a:outerShdw>
                </a:effectLst>
              </a:rPr>
              <a:t>呼吸用保護具は役に立っているか</a:t>
            </a:r>
            <a:r>
              <a:rPr lang="en-US" altLang="ja-JP" sz="4000" b="1" dirty="0" smtClean="0">
                <a:effectLst>
                  <a:outerShdw blurRad="38100" dist="38100" dir="2700000" algn="tl">
                    <a:srgbClr val="000000">
                      <a:alpha val="43137"/>
                    </a:srgbClr>
                  </a:outerShdw>
                </a:effectLst>
              </a:rPr>
              <a:t>?</a:t>
            </a:r>
            <a:endParaRPr kumimoji="1" lang="ja-JP" altLang="en-US" sz="4000" b="1" dirty="0">
              <a:effectLst>
                <a:outerShdw blurRad="38100" dist="38100" dir="2700000" algn="tl">
                  <a:srgbClr val="000000">
                    <a:alpha val="43137"/>
                  </a:srgbClr>
                </a:outerShdw>
              </a:effectLst>
            </a:endParaRPr>
          </a:p>
        </p:txBody>
      </p:sp>
      <p:sp>
        <p:nvSpPr>
          <p:cNvPr id="3" name="コンテンツ プレースホルダー 2"/>
          <p:cNvSpPr>
            <a:spLocks noGrp="1"/>
          </p:cNvSpPr>
          <p:nvPr>
            <p:ph idx="1"/>
          </p:nvPr>
        </p:nvSpPr>
        <p:spPr/>
        <p:txBody>
          <a:bodyPr/>
          <a:lstStyle/>
          <a:p>
            <a:pPr>
              <a:lnSpc>
                <a:spcPts val="4500"/>
              </a:lnSpc>
            </a:pPr>
            <a:r>
              <a:rPr kumimoji="1" lang="ja-JP" altLang="en-US" dirty="0" smtClean="0"/>
              <a:t>各国の検定試験はマスクのフィルターのみの性能を評価しており、</a:t>
            </a:r>
            <a:r>
              <a:rPr kumimoji="1" lang="ja-JP" altLang="en-US" u="sng" dirty="0" smtClean="0">
                <a:solidFill>
                  <a:srgbClr val="FF0000"/>
                </a:solidFill>
                <a:effectLst>
                  <a:outerShdw blurRad="38100" dist="38100" dir="2700000" algn="tl">
                    <a:srgbClr val="000000">
                      <a:alpha val="43137"/>
                    </a:srgbClr>
                  </a:outerShdw>
                </a:effectLst>
              </a:rPr>
              <a:t>顔とマスクのフィットに関しては考慮されていない</a:t>
            </a:r>
            <a:r>
              <a:rPr kumimoji="1" lang="ja-JP" altLang="en-US" dirty="0" smtClean="0"/>
              <a:t>。（顔とマスクの隙間からの漏れはゼロと見なして測定する）</a:t>
            </a:r>
            <a:endParaRPr kumimoji="1" lang="ja-JP" altLang="en-US" dirty="0"/>
          </a:p>
        </p:txBody>
      </p:sp>
      <p:sp>
        <p:nvSpPr>
          <p:cNvPr id="4" name="下矢印 3"/>
          <p:cNvSpPr/>
          <p:nvPr/>
        </p:nvSpPr>
        <p:spPr>
          <a:xfrm>
            <a:off x="4335234" y="4005064"/>
            <a:ext cx="48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971600" y="4797152"/>
            <a:ext cx="7239482" cy="1631216"/>
          </a:xfrm>
          <a:prstGeom prst="rect">
            <a:avLst/>
          </a:prstGeom>
          <a:noFill/>
        </p:spPr>
        <p:txBody>
          <a:bodyPr wrap="none" rtlCol="0">
            <a:spAutoFit/>
          </a:bodyPr>
          <a:lstStyle/>
          <a:p>
            <a:pPr algn="ctr"/>
            <a:r>
              <a:rPr kumimoji="1" lang="ja-JP" altLang="en-US" sz="3200" b="1" dirty="0" smtClean="0"/>
              <a:t>①顔とマスクの相性が悪いと、</a:t>
            </a:r>
            <a:endParaRPr kumimoji="1" lang="en-US" altLang="ja-JP" sz="3200" b="1" dirty="0" smtClean="0"/>
          </a:p>
          <a:p>
            <a:pPr algn="ctr"/>
            <a:r>
              <a:rPr lang="ja-JP" altLang="en-US" sz="3200" b="1" dirty="0"/>
              <a:t>②</a:t>
            </a:r>
            <a:r>
              <a:rPr kumimoji="1" lang="ja-JP" altLang="en-US" sz="3200" b="1" dirty="0" smtClean="0"/>
              <a:t>正しく</a:t>
            </a:r>
            <a:r>
              <a:rPr lang="ja-JP" altLang="en-US" sz="3200" b="1" dirty="0"/>
              <a:t>装着</a:t>
            </a:r>
            <a:r>
              <a:rPr kumimoji="1" lang="ja-JP" altLang="en-US" sz="3200" b="1" dirty="0" smtClean="0"/>
              <a:t>しないと、</a:t>
            </a:r>
            <a:endParaRPr kumimoji="1" lang="en-US" altLang="ja-JP" sz="3200" b="1" dirty="0" smtClean="0"/>
          </a:p>
          <a:p>
            <a:r>
              <a:rPr lang="ja-JP" altLang="en-US" sz="3600" b="1" dirty="0" smtClean="0">
                <a:solidFill>
                  <a:srgbClr val="FF0000"/>
                </a:solidFill>
                <a:effectLst>
                  <a:outerShdw blurRad="38100" dist="38100" dir="2700000" algn="tl">
                    <a:srgbClr val="000000">
                      <a:alpha val="43137"/>
                    </a:srgbClr>
                  </a:outerShdw>
                </a:effectLst>
              </a:rPr>
              <a:t>本来</a:t>
            </a:r>
            <a:r>
              <a:rPr lang="ja-JP" altLang="en-US" sz="3600" b="1" dirty="0">
                <a:solidFill>
                  <a:srgbClr val="FF0000"/>
                </a:solidFill>
                <a:effectLst>
                  <a:outerShdw blurRad="38100" dist="38100" dir="2700000" algn="tl">
                    <a:srgbClr val="000000">
                      <a:alpha val="43137"/>
                    </a:srgbClr>
                  </a:outerShdw>
                </a:effectLst>
              </a:rPr>
              <a:t>の</a:t>
            </a:r>
            <a:r>
              <a:rPr kumimoji="1" lang="ja-JP" altLang="en-US" sz="3600" b="1" dirty="0" smtClean="0">
                <a:solidFill>
                  <a:srgbClr val="FF0000"/>
                </a:solidFill>
                <a:effectLst>
                  <a:outerShdw blurRad="38100" dist="38100" dir="2700000" algn="tl">
                    <a:srgbClr val="000000">
                      <a:alpha val="43137"/>
                    </a:srgbClr>
                  </a:outerShdw>
                </a:effectLst>
              </a:rPr>
              <a:t>マスクの効果が発揮されない</a:t>
            </a:r>
            <a:endParaRPr kumimoji="1" lang="ja-JP" altLang="en-US" sz="36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323576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4114800" cy="1143000"/>
          </a:xfrm>
        </p:spPr>
        <p:txBody>
          <a:bodyPr>
            <a:noAutofit/>
          </a:bodyPr>
          <a:lstStyle/>
          <a:p>
            <a:r>
              <a:rPr kumimoji="1" lang="ja-JP" altLang="en-US" b="1" dirty="0" smtClean="0">
                <a:effectLst>
                  <a:outerShdw blurRad="38100" dist="38100" dir="2700000" algn="tl">
                    <a:srgbClr val="000000">
                      <a:alpha val="43137"/>
                    </a:srgbClr>
                  </a:outerShdw>
                </a:effectLst>
              </a:rPr>
              <a:t>一般の産業現場では</a:t>
            </a:r>
            <a:endParaRPr kumimoji="1" lang="ja-JP" altLang="en-US" b="1" dirty="0">
              <a:effectLst>
                <a:outerShdw blurRad="38100" dist="38100" dir="2700000" algn="tl">
                  <a:srgbClr val="000000">
                    <a:alpha val="43137"/>
                  </a:srgbClr>
                </a:outerShdw>
              </a:effectLst>
            </a:endParaRPr>
          </a:p>
        </p:txBody>
      </p:sp>
      <p:sp>
        <p:nvSpPr>
          <p:cNvPr id="3" name="コンテンツ プレースホルダー 2"/>
          <p:cNvSpPr>
            <a:spLocks noGrp="1"/>
          </p:cNvSpPr>
          <p:nvPr>
            <p:ph idx="1"/>
          </p:nvPr>
        </p:nvSpPr>
        <p:spPr>
          <a:xfrm>
            <a:off x="457200" y="1600200"/>
            <a:ext cx="4114800" cy="4997152"/>
          </a:xfrm>
        </p:spPr>
        <p:txBody>
          <a:bodyPr>
            <a:normAutofit/>
          </a:bodyPr>
          <a:lstStyle/>
          <a:p>
            <a:pPr marL="0" indent="0">
              <a:buNone/>
            </a:pPr>
            <a:r>
              <a:rPr kumimoji="1" lang="ja-JP" altLang="en-US" sz="2400" dirty="0" smtClean="0"/>
              <a:t>造船溶接や石材加工の</a:t>
            </a:r>
            <a:endParaRPr kumimoji="1" lang="en-US" altLang="ja-JP" sz="2400" dirty="0" smtClean="0"/>
          </a:p>
          <a:p>
            <a:pPr marL="0" indent="0">
              <a:buNone/>
            </a:pPr>
            <a:r>
              <a:rPr kumimoji="1" lang="ja-JP" altLang="en-US" sz="2400" dirty="0" smtClean="0"/>
              <a:t>作業者</a:t>
            </a:r>
            <a:r>
              <a:rPr kumimoji="1" lang="en-US" altLang="ja-JP" sz="2400" dirty="0" smtClean="0"/>
              <a:t>178</a:t>
            </a:r>
            <a:r>
              <a:rPr kumimoji="1" lang="ja-JP" altLang="en-US" sz="2400" dirty="0" smtClean="0"/>
              <a:t>人にフィットテスト</a:t>
            </a:r>
            <a:endParaRPr kumimoji="1" lang="en-US" altLang="ja-JP" sz="2400" dirty="0" smtClean="0"/>
          </a:p>
          <a:p>
            <a:pPr marL="0" indent="0">
              <a:buNone/>
            </a:pPr>
            <a:endParaRPr lang="en-US" altLang="ja-JP" sz="2800" dirty="0"/>
          </a:p>
          <a:p>
            <a:pPr marL="0" indent="0">
              <a:buNone/>
            </a:pPr>
            <a:r>
              <a:rPr kumimoji="1" lang="ja-JP" altLang="en-US" sz="2400" dirty="0" smtClean="0"/>
              <a:t>作業者の</a:t>
            </a:r>
            <a:r>
              <a:rPr kumimoji="1" lang="en-US" altLang="ja-JP" sz="2400" dirty="0" smtClean="0"/>
              <a:t>95</a:t>
            </a:r>
            <a:r>
              <a:rPr lang="en-US" altLang="ja-JP" sz="2400" dirty="0" smtClean="0"/>
              <a:t>%</a:t>
            </a:r>
            <a:r>
              <a:rPr lang="ja-JP" altLang="en-US" sz="2400" dirty="0" smtClean="0"/>
              <a:t>が普段からマスクを着用していたが、</a:t>
            </a:r>
            <a:endParaRPr lang="en-US" altLang="ja-JP" sz="2400" dirty="0" smtClean="0"/>
          </a:p>
          <a:p>
            <a:pPr marL="0" indent="0">
              <a:buNone/>
            </a:pPr>
            <a:r>
              <a:rPr lang="ja-JP" altLang="en-US" sz="3600" b="1" dirty="0" smtClean="0">
                <a:solidFill>
                  <a:srgbClr val="FF0000"/>
                </a:solidFill>
                <a:effectLst>
                  <a:outerShdw blurRad="38100" dist="38100" dir="2700000" algn="tl">
                    <a:srgbClr val="000000">
                      <a:alpha val="43137"/>
                    </a:srgbClr>
                  </a:outerShdw>
                </a:effectLst>
              </a:rPr>
              <a:t>平均漏れ率</a:t>
            </a:r>
            <a:r>
              <a:rPr lang="ja-JP" altLang="en-US" sz="3600" b="1" dirty="0">
                <a:solidFill>
                  <a:srgbClr val="FF0000"/>
                </a:solidFill>
                <a:effectLst>
                  <a:outerShdw blurRad="38100" dist="38100" dir="2700000" algn="tl">
                    <a:srgbClr val="000000">
                      <a:alpha val="43137"/>
                    </a:srgbClr>
                  </a:outerShdw>
                </a:effectLst>
              </a:rPr>
              <a:t>は</a:t>
            </a:r>
            <a:r>
              <a:rPr lang="en-US" altLang="ja-JP" sz="5400" b="1" dirty="0" smtClean="0">
                <a:solidFill>
                  <a:srgbClr val="FF0000"/>
                </a:solidFill>
                <a:effectLst>
                  <a:outerShdw blurRad="38100" dist="38100" dir="2700000" algn="tl">
                    <a:srgbClr val="000000">
                      <a:alpha val="43137"/>
                    </a:srgbClr>
                  </a:outerShdw>
                </a:effectLst>
              </a:rPr>
              <a:t>24.3%</a:t>
            </a:r>
            <a:endParaRPr kumimoji="1" lang="ja-JP" altLang="en-US" sz="3600" b="1" dirty="0">
              <a:solidFill>
                <a:srgbClr val="FF0000"/>
              </a:solidFill>
              <a:effectLst>
                <a:outerShdw blurRad="38100" dist="38100" dir="2700000" algn="tl">
                  <a:srgbClr val="000000">
                    <a:alpha val="43137"/>
                  </a:srgbClr>
                </a:outerShdw>
              </a:effectLst>
            </a:endParaRPr>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4788024" y="188640"/>
            <a:ext cx="4104456" cy="6517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880793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8640"/>
            <a:ext cx="8229600" cy="1143000"/>
          </a:xfrm>
        </p:spPr>
        <p:txBody>
          <a:bodyPr>
            <a:normAutofit fontScale="90000"/>
          </a:bodyPr>
          <a:lstStyle/>
          <a:p>
            <a:r>
              <a:rPr lang="ja-JP" altLang="en-US" sz="5300" dirty="0" smtClean="0"/>
              <a:t>第一原発では</a:t>
            </a:r>
            <a:r>
              <a:rPr lang="en-US" altLang="ja-JP" sz="5300" dirty="0" smtClean="0"/>
              <a:t/>
            </a:r>
            <a:br>
              <a:rPr lang="en-US" altLang="ja-JP" sz="5300" dirty="0" smtClean="0"/>
            </a:br>
            <a:r>
              <a:rPr lang="ja-JP" altLang="en-US" sz="3600" dirty="0" smtClean="0"/>
              <a:t>厚生労働省　</a:t>
            </a:r>
            <a:r>
              <a:rPr lang="en-US" altLang="ja-JP" sz="3100" dirty="0" smtClean="0"/>
              <a:t>2011</a:t>
            </a:r>
            <a:r>
              <a:rPr lang="ja-JP" altLang="en-US" sz="3100" dirty="0" smtClean="0"/>
              <a:t>年</a:t>
            </a:r>
            <a:r>
              <a:rPr lang="en-US" altLang="ja-JP" sz="3100" dirty="0" smtClean="0"/>
              <a:t>10</a:t>
            </a:r>
            <a:r>
              <a:rPr lang="ja-JP" altLang="en-US" sz="3100" dirty="0" smtClean="0"/>
              <a:t>月</a:t>
            </a:r>
            <a:r>
              <a:rPr lang="en-US" altLang="ja-JP" sz="3100" dirty="0" smtClean="0"/>
              <a:t>14</a:t>
            </a:r>
            <a:r>
              <a:rPr lang="ja-JP" altLang="en-US" sz="3100" dirty="0" smtClean="0"/>
              <a:t>日　発表</a:t>
            </a:r>
            <a:endParaRPr kumimoji="1" lang="ja-JP" altLang="en-US" sz="3100" dirty="0"/>
          </a:p>
        </p:txBody>
      </p:sp>
      <p:sp>
        <p:nvSpPr>
          <p:cNvPr id="3" name="コンテンツ プレースホルダー 2"/>
          <p:cNvSpPr>
            <a:spLocks noGrp="1"/>
          </p:cNvSpPr>
          <p:nvPr>
            <p:ph idx="1"/>
          </p:nvPr>
        </p:nvSpPr>
        <p:spPr>
          <a:xfrm>
            <a:off x="457200" y="1600200"/>
            <a:ext cx="8229600" cy="5141168"/>
          </a:xfrm>
        </p:spPr>
        <p:txBody>
          <a:bodyPr>
            <a:normAutofit fontScale="77500" lnSpcReduction="20000"/>
          </a:bodyPr>
          <a:lstStyle/>
          <a:p>
            <a:r>
              <a:rPr lang="ja-JP" altLang="en-US" dirty="0" smtClean="0"/>
              <a:t>東京</a:t>
            </a:r>
            <a:r>
              <a:rPr lang="ja-JP" altLang="en-US" dirty="0"/>
              <a:t>電力福島第一原発の復旧作業に携わる現場監督者</a:t>
            </a:r>
            <a:r>
              <a:rPr lang="ja-JP" altLang="en-US" dirty="0" smtClean="0"/>
              <a:t>６名の</a:t>
            </a:r>
            <a:r>
              <a:rPr lang="ja-JP" altLang="en-US" dirty="0"/>
              <a:t>漏れ率は、当初、１．１～５６．０％（平均１７．４％）であった。</a:t>
            </a:r>
          </a:p>
          <a:p>
            <a:r>
              <a:rPr lang="ja-JP" altLang="en-US" dirty="0" smtClean="0"/>
              <a:t>漏れ</a:t>
            </a:r>
            <a:r>
              <a:rPr lang="ja-JP" altLang="en-US" dirty="0"/>
              <a:t>に影響を与えている要因は、主に次の２点。</a:t>
            </a:r>
          </a:p>
          <a:p>
            <a:pPr marL="457200" lvl="1" indent="0">
              <a:buNone/>
            </a:pPr>
            <a:r>
              <a:rPr lang="ja-JP" altLang="en-US" dirty="0"/>
              <a:t>（１）眼鏡着用、綿帽子着用または前髪が呼吸用保護具の接顔部ですき間を生じさせる原因となっていること</a:t>
            </a:r>
          </a:p>
          <a:p>
            <a:pPr marL="457200" lvl="1" indent="0">
              <a:buNone/>
            </a:pPr>
            <a:r>
              <a:rPr lang="ja-JP" altLang="en-US" dirty="0"/>
              <a:t>（２）顔の形状や大きさが、使用していた呼吸用保護具と不一致であること</a:t>
            </a:r>
          </a:p>
          <a:p>
            <a:r>
              <a:rPr lang="ja-JP" altLang="en-US" dirty="0" smtClean="0"/>
              <a:t>次</a:t>
            </a:r>
            <a:r>
              <a:rPr lang="ja-JP" altLang="en-US" dirty="0"/>
              <a:t>の対応策をとることで、漏れ率は５％未満となった。</a:t>
            </a:r>
          </a:p>
          <a:p>
            <a:pPr marL="457200" lvl="1" indent="0">
              <a:buNone/>
            </a:pPr>
            <a:r>
              <a:rPr lang="ja-JP" altLang="en-US" dirty="0"/>
              <a:t>（１）眼鏡にシールピースを使用し、眼鏡のつる</a:t>
            </a:r>
            <a:r>
              <a:rPr lang="ja-JP" altLang="en-US" dirty="0" smtClean="0"/>
              <a:t>と</a:t>
            </a:r>
            <a:r>
              <a:rPr lang="en-US" altLang="ja-JP" dirty="0" smtClean="0"/>
              <a:t>			</a:t>
            </a:r>
            <a:r>
              <a:rPr lang="ja-JP" altLang="en-US" dirty="0" smtClean="0"/>
              <a:t>呼吸用</a:t>
            </a:r>
            <a:r>
              <a:rPr lang="ja-JP" altLang="en-US" dirty="0"/>
              <a:t>保護具とのすき間を埋めたこと</a:t>
            </a:r>
          </a:p>
          <a:p>
            <a:pPr marL="457200" lvl="1" indent="0">
              <a:buNone/>
            </a:pPr>
            <a:r>
              <a:rPr lang="ja-JP" altLang="en-US" dirty="0"/>
              <a:t>（２）帽子や前髪が呼吸用保護具の接顔部に</a:t>
            </a:r>
            <a:r>
              <a:rPr lang="ja-JP" altLang="en-US" dirty="0" smtClean="0"/>
              <a:t>挟み</a:t>
            </a:r>
            <a:r>
              <a:rPr lang="en-US" altLang="ja-JP" dirty="0" smtClean="0"/>
              <a:t>			</a:t>
            </a:r>
            <a:r>
              <a:rPr lang="ja-JP" altLang="en-US" dirty="0" smtClean="0"/>
              <a:t>込まない</a:t>
            </a:r>
            <a:r>
              <a:rPr lang="ja-JP" altLang="en-US" dirty="0"/>
              <a:t>ようにしたこと</a:t>
            </a:r>
          </a:p>
          <a:p>
            <a:pPr marL="457200" lvl="1" indent="0">
              <a:buNone/>
            </a:pPr>
            <a:r>
              <a:rPr lang="ja-JP" altLang="en-US" dirty="0"/>
              <a:t>（３）顔の形状や大きさに合った呼吸用保護具</a:t>
            </a:r>
            <a:r>
              <a:rPr lang="ja-JP" altLang="en-US" dirty="0" smtClean="0"/>
              <a:t>を</a:t>
            </a:r>
            <a:r>
              <a:rPr lang="en-US" altLang="ja-JP" dirty="0" smtClean="0"/>
              <a:t>			</a:t>
            </a:r>
            <a:r>
              <a:rPr lang="ja-JP" altLang="en-US" dirty="0" smtClean="0"/>
              <a:t>選択</a:t>
            </a:r>
            <a:r>
              <a:rPr lang="ja-JP" altLang="en-US" dirty="0"/>
              <a:t>したこと</a:t>
            </a:r>
            <a:endParaRPr kumimoji="1" lang="ja-JP" altLang="en-US" dirty="0"/>
          </a:p>
        </p:txBody>
      </p:sp>
      <p:pic>
        <p:nvPicPr>
          <p:cNvPr id="13314" name="Picture 2" descr="http://www.chip1stop.com/img/product/ASON/02832311.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4288" y="4581128"/>
            <a:ext cx="1728192" cy="1440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22939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50825" y="260350"/>
            <a:ext cx="8893175" cy="1052513"/>
          </a:xfrm>
        </p:spPr>
        <p:txBody>
          <a:bodyPr>
            <a:normAutofit fontScale="90000"/>
          </a:bodyPr>
          <a:lstStyle/>
          <a:p>
            <a:pPr eaLnBrk="1" hangingPunct="1"/>
            <a:r>
              <a:rPr lang="ja-JP" altLang="en-US" sz="4000" dirty="0" smtClean="0"/>
              <a:t>同一マスクで接顔体５タイプのものもある。</a:t>
            </a:r>
            <a:br>
              <a:rPr lang="ja-JP" altLang="en-US" sz="4000" dirty="0" smtClean="0"/>
            </a:br>
            <a:r>
              <a:rPr lang="ja-JP" altLang="en-US" sz="3200" dirty="0" smtClean="0">
                <a:solidFill>
                  <a:srgbClr val="FF66FF"/>
                </a:solidFill>
              </a:rPr>
              <a:t>自分の顔にあうマスクを選択することが大切。</a:t>
            </a:r>
          </a:p>
        </p:txBody>
      </p:sp>
      <p:pic>
        <p:nvPicPr>
          <p:cNvPr id="13315" name="Picture 3" descr="Ｌ"/>
          <p:cNvPicPr>
            <a:picLocks noGrp="1" noChangeAspect="1" noChangeArrowheads="1"/>
          </p:cNvPicPr>
          <p:nvPr>
            <p:ph type="tbl" idx="1"/>
          </p:nvPr>
        </p:nvPicPr>
        <p:blipFill>
          <a:blip r:embed="rId2" cstate="email">
            <a:extLst>
              <a:ext uri="{28A0092B-C50C-407E-A947-70E740481C1C}">
                <a14:useLocalDpi xmlns:a14="http://schemas.microsoft.com/office/drawing/2010/main"/>
              </a:ext>
            </a:extLst>
          </a:blip>
          <a:srcRect/>
          <a:stretch>
            <a:fillRect/>
          </a:stretch>
        </p:blipFill>
        <p:spPr>
          <a:xfrm>
            <a:off x="6732588" y="1706488"/>
            <a:ext cx="1882775" cy="2514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3316" name="Picture 4" descr="Ｍ"/>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763713" y="4267200"/>
            <a:ext cx="203835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5" descr="Ｍ／Ｅ"/>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419475" y="1630288"/>
            <a:ext cx="1952625"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Picture 6" descr="Ｍ／ＥＥ"/>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508625" y="4267200"/>
            <a:ext cx="2022475"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9" name="Picture 7" descr="Ｓ"/>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395288" y="1628775"/>
            <a:ext cx="1755775"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35449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6867" name="Picture 3"/>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02444" y="390181"/>
            <a:ext cx="4357588" cy="795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868" name="Text Box 4"/>
          <p:cNvSpPr txBox="1">
            <a:spLocks noChangeArrowheads="1"/>
          </p:cNvSpPr>
          <p:nvPr/>
        </p:nvSpPr>
        <p:spPr bwMode="auto">
          <a:xfrm>
            <a:off x="323528" y="1296829"/>
            <a:ext cx="8424936" cy="43438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000">
                <a:solidFill>
                  <a:schemeClr val="tx1"/>
                </a:solidFill>
                <a:latin typeface="Arial" charset="0"/>
                <a:ea typeface="HG丸ｺﾞｼｯｸM-PRO" pitchFamily="50" charset="-128"/>
              </a:defRPr>
            </a:lvl1pPr>
            <a:lvl2pPr marL="742950" indent="-285750" eaLnBrk="0" hangingPunct="0">
              <a:defRPr kumimoji="1" sz="2000">
                <a:solidFill>
                  <a:schemeClr val="tx1"/>
                </a:solidFill>
                <a:latin typeface="Arial" charset="0"/>
                <a:ea typeface="HG丸ｺﾞｼｯｸM-PRO" pitchFamily="50" charset="-128"/>
              </a:defRPr>
            </a:lvl2pPr>
            <a:lvl3pPr marL="1143000" indent="-228600" eaLnBrk="0" hangingPunct="0">
              <a:defRPr kumimoji="1" sz="2000">
                <a:solidFill>
                  <a:schemeClr val="tx1"/>
                </a:solidFill>
                <a:latin typeface="Arial" charset="0"/>
                <a:ea typeface="HG丸ｺﾞｼｯｸM-PRO" pitchFamily="50" charset="-128"/>
              </a:defRPr>
            </a:lvl3pPr>
            <a:lvl4pPr marL="1600200" indent="-228600" eaLnBrk="0" hangingPunct="0">
              <a:defRPr kumimoji="1" sz="2000">
                <a:solidFill>
                  <a:schemeClr val="tx1"/>
                </a:solidFill>
                <a:latin typeface="Arial" charset="0"/>
                <a:ea typeface="HG丸ｺﾞｼｯｸM-PRO" pitchFamily="50" charset="-128"/>
              </a:defRPr>
            </a:lvl4pPr>
            <a:lvl5pPr marL="2057400" indent="-228600" eaLnBrk="0" hangingPunct="0">
              <a:defRPr kumimoji="1" sz="2000">
                <a:solidFill>
                  <a:schemeClr val="tx1"/>
                </a:solidFill>
                <a:latin typeface="Arial" charset="0"/>
                <a:ea typeface="HG丸ｺﾞｼｯｸM-PRO" pitchFamily="50" charset="-128"/>
              </a:defRPr>
            </a:lvl5pPr>
            <a:lvl6pPr marL="2514600" indent="-228600" eaLnBrk="0" fontAlgn="base" hangingPunct="0">
              <a:spcBef>
                <a:spcPct val="0"/>
              </a:spcBef>
              <a:spcAft>
                <a:spcPct val="0"/>
              </a:spcAft>
              <a:defRPr kumimoji="1" sz="2000">
                <a:solidFill>
                  <a:schemeClr val="tx1"/>
                </a:solidFill>
                <a:latin typeface="Arial" charset="0"/>
                <a:ea typeface="HG丸ｺﾞｼｯｸM-PRO" pitchFamily="50" charset="-128"/>
              </a:defRPr>
            </a:lvl6pPr>
            <a:lvl7pPr marL="2971800" indent="-228600" eaLnBrk="0" fontAlgn="base" hangingPunct="0">
              <a:spcBef>
                <a:spcPct val="0"/>
              </a:spcBef>
              <a:spcAft>
                <a:spcPct val="0"/>
              </a:spcAft>
              <a:defRPr kumimoji="1" sz="2000">
                <a:solidFill>
                  <a:schemeClr val="tx1"/>
                </a:solidFill>
                <a:latin typeface="Arial" charset="0"/>
                <a:ea typeface="HG丸ｺﾞｼｯｸM-PRO" pitchFamily="50" charset="-128"/>
              </a:defRPr>
            </a:lvl7pPr>
            <a:lvl8pPr marL="3429000" indent="-228600" eaLnBrk="0" fontAlgn="base" hangingPunct="0">
              <a:spcBef>
                <a:spcPct val="0"/>
              </a:spcBef>
              <a:spcAft>
                <a:spcPct val="0"/>
              </a:spcAft>
              <a:defRPr kumimoji="1" sz="2000">
                <a:solidFill>
                  <a:schemeClr val="tx1"/>
                </a:solidFill>
                <a:latin typeface="Arial" charset="0"/>
                <a:ea typeface="HG丸ｺﾞｼｯｸM-PRO" pitchFamily="50" charset="-128"/>
              </a:defRPr>
            </a:lvl8pPr>
            <a:lvl9pPr marL="3886200" indent="-228600" eaLnBrk="0" fontAlgn="base" hangingPunct="0">
              <a:spcBef>
                <a:spcPct val="0"/>
              </a:spcBef>
              <a:spcAft>
                <a:spcPct val="0"/>
              </a:spcAft>
              <a:defRPr kumimoji="1" sz="2000">
                <a:solidFill>
                  <a:schemeClr val="tx1"/>
                </a:solidFill>
                <a:latin typeface="Arial" charset="0"/>
                <a:ea typeface="HG丸ｺﾞｼｯｸM-PRO" pitchFamily="50" charset="-128"/>
              </a:defRPr>
            </a:lvl9pPr>
          </a:lstStyle>
          <a:p>
            <a:pPr eaLnBrk="1" fontAlgn="base" hangingPunct="1">
              <a:lnSpc>
                <a:spcPts val="4000"/>
              </a:lnSpc>
              <a:spcBef>
                <a:spcPct val="50000"/>
              </a:spcBef>
              <a:spcAft>
                <a:spcPct val="0"/>
              </a:spcAft>
            </a:pPr>
            <a:r>
              <a:rPr lang="ja-JP" altLang="en-US" sz="2800" b="1" dirty="0" smtClean="0">
                <a:solidFill>
                  <a:srgbClr val="000000"/>
                </a:solidFill>
                <a:latin typeface="HG丸ｺﾞｼｯｸM-PRO" pitchFamily="50" charset="-128"/>
              </a:rPr>
              <a:t>マスク</a:t>
            </a:r>
            <a:r>
              <a:rPr lang="ja-JP" altLang="en-US" sz="2800" b="1" dirty="0">
                <a:solidFill>
                  <a:srgbClr val="000000"/>
                </a:solidFill>
                <a:latin typeface="HG丸ｺﾞｼｯｸM-PRO" pitchFamily="50" charset="-128"/>
              </a:rPr>
              <a:t>が着用者にフィットし、接顔部の漏れが</a:t>
            </a:r>
            <a:r>
              <a:rPr lang="ja-JP" altLang="en-US" sz="2800" b="1" dirty="0" smtClean="0">
                <a:solidFill>
                  <a:srgbClr val="000000"/>
                </a:solidFill>
                <a:latin typeface="HG丸ｺﾞｼｯｸM-PRO" pitchFamily="50" charset="-128"/>
              </a:rPr>
              <a:t>最小である</a:t>
            </a:r>
            <a:r>
              <a:rPr lang="ja-JP" altLang="en-US" sz="2800" b="1" dirty="0">
                <a:solidFill>
                  <a:srgbClr val="000000"/>
                </a:solidFill>
                <a:latin typeface="HG丸ｺﾞｼｯｸM-PRO" pitchFamily="50" charset="-128"/>
              </a:rPr>
              <a:t>かどうかを調べるために実施されるテストのことです。</a:t>
            </a:r>
          </a:p>
          <a:p>
            <a:pPr eaLnBrk="1" fontAlgn="base" hangingPunct="1">
              <a:lnSpc>
                <a:spcPts val="4000"/>
              </a:lnSpc>
              <a:spcBef>
                <a:spcPct val="50000"/>
              </a:spcBef>
              <a:spcAft>
                <a:spcPct val="0"/>
              </a:spcAft>
            </a:pPr>
            <a:r>
              <a:rPr lang="ja-JP" altLang="en-US" sz="2800" b="1" dirty="0">
                <a:solidFill>
                  <a:srgbClr val="000000"/>
                </a:solidFill>
                <a:latin typeface="HG丸ｺﾞｼｯｸM-PRO" pitchFamily="50" charset="-128"/>
              </a:rPr>
              <a:t>フィットテストには、甘みや苦味を感じるかどうか</a:t>
            </a:r>
            <a:r>
              <a:rPr lang="ja-JP" altLang="en-US" sz="2800" b="1" dirty="0" smtClean="0">
                <a:solidFill>
                  <a:srgbClr val="000000"/>
                </a:solidFill>
                <a:latin typeface="HG丸ｺﾞｼｯｸM-PRO" pitchFamily="50" charset="-128"/>
              </a:rPr>
              <a:t>で漏れの</a:t>
            </a:r>
            <a:r>
              <a:rPr lang="ja-JP" altLang="en-US" sz="2800" b="1" dirty="0">
                <a:solidFill>
                  <a:srgbClr val="000000"/>
                </a:solidFill>
                <a:latin typeface="HG丸ｺﾞｼｯｸM-PRO" pitchFamily="50" charset="-128"/>
              </a:rPr>
              <a:t>有無を確認する利便性の高い</a:t>
            </a:r>
            <a:r>
              <a:rPr lang="ja-JP" altLang="en-US" sz="2800" b="1" u="sng" dirty="0">
                <a:solidFill>
                  <a:srgbClr val="FF0000"/>
                </a:solidFill>
                <a:latin typeface="HG丸ｺﾞｼｯｸM-PRO" pitchFamily="50" charset="-128"/>
              </a:rPr>
              <a:t>定性</a:t>
            </a:r>
            <a:r>
              <a:rPr lang="ja-JP" altLang="en-US" sz="2800" b="1" u="sng" dirty="0" smtClean="0">
                <a:solidFill>
                  <a:srgbClr val="FF0000"/>
                </a:solidFill>
                <a:latin typeface="HG丸ｺﾞｼｯｸM-PRO" pitchFamily="50" charset="-128"/>
              </a:rPr>
              <a:t>フィットテスト</a:t>
            </a:r>
            <a:r>
              <a:rPr lang="ja-JP" altLang="en-US" sz="2800" b="1" dirty="0" smtClean="0">
                <a:solidFill>
                  <a:srgbClr val="000000"/>
                </a:solidFill>
                <a:latin typeface="HG丸ｺﾞｼｯｸM-PRO" pitchFamily="50" charset="-128"/>
              </a:rPr>
              <a:t>と、フィットファクター</a:t>
            </a:r>
            <a:r>
              <a:rPr lang="ja-JP" altLang="en-US" sz="2800" b="1" dirty="0">
                <a:solidFill>
                  <a:srgbClr val="000000"/>
                </a:solidFill>
                <a:latin typeface="HG丸ｺﾞｼｯｸM-PRO" pitchFamily="50" charset="-128"/>
              </a:rPr>
              <a:t>という数字で漏れの程度を確認</a:t>
            </a:r>
            <a:r>
              <a:rPr lang="ja-JP" altLang="en-US" sz="2800" b="1" dirty="0" smtClean="0">
                <a:solidFill>
                  <a:srgbClr val="000000"/>
                </a:solidFill>
                <a:latin typeface="HG丸ｺﾞｼｯｸM-PRO" pitchFamily="50" charset="-128"/>
              </a:rPr>
              <a:t>する　</a:t>
            </a:r>
            <a:r>
              <a:rPr lang="ja-JP" altLang="en-US" sz="2800" b="1" u="sng" dirty="0" smtClean="0">
                <a:solidFill>
                  <a:srgbClr val="FF0000"/>
                </a:solidFill>
                <a:latin typeface="HG丸ｺﾞｼｯｸM-PRO" pitchFamily="50" charset="-128"/>
              </a:rPr>
              <a:t>定量フィットテスト</a:t>
            </a:r>
            <a:r>
              <a:rPr lang="ja-JP" altLang="en-US" sz="2800" b="1" dirty="0">
                <a:solidFill>
                  <a:srgbClr val="000000"/>
                </a:solidFill>
                <a:latin typeface="HG丸ｺﾞｼｯｸM-PRO" pitchFamily="50" charset="-128"/>
              </a:rPr>
              <a:t>の２種類があります。</a:t>
            </a:r>
          </a:p>
        </p:txBody>
      </p:sp>
      <p:sp>
        <p:nvSpPr>
          <p:cNvPr id="36869" name="Text Box 5"/>
          <p:cNvSpPr txBox="1">
            <a:spLocks noChangeArrowheads="1"/>
          </p:cNvSpPr>
          <p:nvPr/>
        </p:nvSpPr>
        <p:spPr bwMode="auto">
          <a:xfrm>
            <a:off x="683568" y="404664"/>
            <a:ext cx="385242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000">
                <a:solidFill>
                  <a:schemeClr val="tx1"/>
                </a:solidFill>
                <a:latin typeface="Arial" charset="0"/>
                <a:ea typeface="HG丸ｺﾞｼｯｸM-PRO" pitchFamily="50" charset="-128"/>
              </a:defRPr>
            </a:lvl1pPr>
            <a:lvl2pPr marL="742950" indent="-285750" eaLnBrk="0" hangingPunct="0">
              <a:defRPr kumimoji="1" sz="2000">
                <a:solidFill>
                  <a:schemeClr val="tx1"/>
                </a:solidFill>
                <a:latin typeface="Arial" charset="0"/>
                <a:ea typeface="HG丸ｺﾞｼｯｸM-PRO" pitchFamily="50" charset="-128"/>
              </a:defRPr>
            </a:lvl2pPr>
            <a:lvl3pPr marL="1143000" indent="-228600" eaLnBrk="0" hangingPunct="0">
              <a:defRPr kumimoji="1" sz="2000">
                <a:solidFill>
                  <a:schemeClr val="tx1"/>
                </a:solidFill>
                <a:latin typeface="Arial" charset="0"/>
                <a:ea typeface="HG丸ｺﾞｼｯｸM-PRO" pitchFamily="50" charset="-128"/>
              </a:defRPr>
            </a:lvl3pPr>
            <a:lvl4pPr marL="1600200" indent="-228600" eaLnBrk="0" hangingPunct="0">
              <a:defRPr kumimoji="1" sz="2000">
                <a:solidFill>
                  <a:schemeClr val="tx1"/>
                </a:solidFill>
                <a:latin typeface="Arial" charset="0"/>
                <a:ea typeface="HG丸ｺﾞｼｯｸM-PRO" pitchFamily="50" charset="-128"/>
              </a:defRPr>
            </a:lvl4pPr>
            <a:lvl5pPr marL="2057400" indent="-228600" eaLnBrk="0" hangingPunct="0">
              <a:defRPr kumimoji="1" sz="2000">
                <a:solidFill>
                  <a:schemeClr val="tx1"/>
                </a:solidFill>
                <a:latin typeface="Arial" charset="0"/>
                <a:ea typeface="HG丸ｺﾞｼｯｸM-PRO" pitchFamily="50" charset="-128"/>
              </a:defRPr>
            </a:lvl5pPr>
            <a:lvl6pPr marL="2514600" indent="-228600" eaLnBrk="0" fontAlgn="base" hangingPunct="0">
              <a:spcBef>
                <a:spcPct val="0"/>
              </a:spcBef>
              <a:spcAft>
                <a:spcPct val="0"/>
              </a:spcAft>
              <a:defRPr kumimoji="1" sz="2000">
                <a:solidFill>
                  <a:schemeClr val="tx1"/>
                </a:solidFill>
                <a:latin typeface="Arial" charset="0"/>
                <a:ea typeface="HG丸ｺﾞｼｯｸM-PRO" pitchFamily="50" charset="-128"/>
              </a:defRPr>
            </a:lvl6pPr>
            <a:lvl7pPr marL="2971800" indent="-228600" eaLnBrk="0" fontAlgn="base" hangingPunct="0">
              <a:spcBef>
                <a:spcPct val="0"/>
              </a:spcBef>
              <a:spcAft>
                <a:spcPct val="0"/>
              </a:spcAft>
              <a:defRPr kumimoji="1" sz="2000">
                <a:solidFill>
                  <a:schemeClr val="tx1"/>
                </a:solidFill>
                <a:latin typeface="Arial" charset="0"/>
                <a:ea typeface="HG丸ｺﾞｼｯｸM-PRO" pitchFamily="50" charset="-128"/>
              </a:defRPr>
            </a:lvl7pPr>
            <a:lvl8pPr marL="3429000" indent="-228600" eaLnBrk="0" fontAlgn="base" hangingPunct="0">
              <a:spcBef>
                <a:spcPct val="0"/>
              </a:spcBef>
              <a:spcAft>
                <a:spcPct val="0"/>
              </a:spcAft>
              <a:defRPr kumimoji="1" sz="2000">
                <a:solidFill>
                  <a:schemeClr val="tx1"/>
                </a:solidFill>
                <a:latin typeface="Arial" charset="0"/>
                <a:ea typeface="HG丸ｺﾞｼｯｸM-PRO" pitchFamily="50" charset="-128"/>
              </a:defRPr>
            </a:lvl8pPr>
            <a:lvl9pPr marL="3886200" indent="-228600" eaLnBrk="0" fontAlgn="base" hangingPunct="0">
              <a:spcBef>
                <a:spcPct val="0"/>
              </a:spcBef>
              <a:spcAft>
                <a:spcPct val="0"/>
              </a:spcAft>
              <a:defRPr kumimoji="1" sz="2000">
                <a:solidFill>
                  <a:schemeClr val="tx1"/>
                </a:solidFill>
                <a:latin typeface="Arial" charset="0"/>
                <a:ea typeface="HG丸ｺﾞｼｯｸM-PRO" pitchFamily="50" charset="-128"/>
              </a:defRPr>
            </a:lvl9pPr>
          </a:lstStyle>
          <a:p>
            <a:pPr eaLnBrk="1" fontAlgn="base" hangingPunct="1">
              <a:spcBef>
                <a:spcPct val="50000"/>
              </a:spcBef>
              <a:spcAft>
                <a:spcPct val="0"/>
              </a:spcAft>
            </a:pPr>
            <a:r>
              <a:rPr lang="ja-JP" altLang="en-US" sz="4000" b="1" dirty="0">
                <a:solidFill>
                  <a:srgbClr val="000000"/>
                </a:solidFill>
                <a:effectLst>
                  <a:outerShdw blurRad="38100" dist="38100" dir="2700000" algn="tl">
                    <a:srgbClr val="000000">
                      <a:alpha val="43137"/>
                    </a:srgbClr>
                  </a:outerShdw>
                </a:effectLst>
              </a:rPr>
              <a:t>フィットテスト</a:t>
            </a:r>
            <a:endParaRPr lang="ja-JP" altLang="en-US" sz="3600" b="1" dirty="0">
              <a:solidFill>
                <a:srgbClr val="0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469527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a:ext>
            </a:extLst>
          </a:blip>
          <a:srcRect/>
          <a:stretch>
            <a:fillRect/>
          </a:stretch>
        </p:blipFill>
        <p:spPr bwMode="auto">
          <a:xfrm>
            <a:off x="4961722" y="2167670"/>
            <a:ext cx="3457015" cy="3345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タイトル 1"/>
          <p:cNvSpPr>
            <a:spLocks noGrp="1"/>
          </p:cNvSpPr>
          <p:nvPr>
            <p:ph type="title"/>
          </p:nvPr>
        </p:nvSpPr>
        <p:spPr/>
        <p:txBody>
          <a:bodyPr/>
          <a:lstStyle/>
          <a:p>
            <a:r>
              <a:rPr kumimoji="1" lang="ja-JP" altLang="en-US" sz="4800" b="1" dirty="0" smtClean="0">
                <a:solidFill>
                  <a:srgbClr val="FF0000"/>
                </a:solidFill>
                <a:effectLst>
                  <a:outerShdw blurRad="38100" dist="38100" dir="2700000" algn="tl">
                    <a:srgbClr val="000000">
                      <a:alpha val="43137"/>
                    </a:srgbClr>
                  </a:outerShdw>
                </a:effectLst>
              </a:rPr>
              <a:t>定量的</a:t>
            </a:r>
            <a:r>
              <a:rPr kumimoji="1" lang="ja-JP" altLang="en-US" sz="4800" b="1" dirty="0" smtClean="0">
                <a:effectLst>
                  <a:outerShdw blurRad="38100" dist="38100" dir="2700000" algn="tl">
                    <a:srgbClr val="000000">
                      <a:alpha val="43137"/>
                    </a:srgbClr>
                  </a:outerShdw>
                </a:effectLst>
              </a:rPr>
              <a:t>フィットテスト</a:t>
            </a:r>
            <a:endParaRPr kumimoji="1" lang="ja-JP" altLang="en-US" sz="4800" b="1" dirty="0">
              <a:effectLst>
                <a:outerShdw blurRad="38100" dist="38100" dir="2700000" algn="tl">
                  <a:srgbClr val="000000">
                    <a:alpha val="43137"/>
                  </a:srgbClr>
                </a:outerShdw>
              </a:effectLst>
            </a:endParaRPr>
          </a:p>
        </p:txBody>
      </p:sp>
      <p:sp>
        <p:nvSpPr>
          <p:cNvPr id="5" name="Text Box 13"/>
          <p:cNvSpPr txBox="1">
            <a:spLocks noChangeArrowheads="1"/>
          </p:cNvSpPr>
          <p:nvPr/>
        </p:nvSpPr>
        <p:spPr bwMode="auto">
          <a:xfrm>
            <a:off x="511417" y="2167670"/>
            <a:ext cx="4420623" cy="2977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000">
                <a:solidFill>
                  <a:schemeClr val="tx1"/>
                </a:solidFill>
                <a:latin typeface="Arial" charset="0"/>
                <a:ea typeface="HG丸ｺﾞｼｯｸM-PRO" pitchFamily="50" charset="-128"/>
              </a:defRPr>
            </a:lvl1pPr>
            <a:lvl2pPr marL="742950" indent="-285750" eaLnBrk="0" hangingPunct="0">
              <a:defRPr kumimoji="1" sz="2000">
                <a:solidFill>
                  <a:schemeClr val="tx1"/>
                </a:solidFill>
                <a:latin typeface="Arial" charset="0"/>
                <a:ea typeface="HG丸ｺﾞｼｯｸM-PRO" pitchFamily="50" charset="-128"/>
              </a:defRPr>
            </a:lvl2pPr>
            <a:lvl3pPr marL="1143000" indent="-228600" eaLnBrk="0" hangingPunct="0">
              <a:defRPr kumimoji="1" sz="2000">
                <a:solidFill>
                  <a:schemeClr val="tx1"/>
                </a:solidFill>
                <a:latin typeface="Arial" charset="0"/>
                <a:ea typeface="HG丸ｺﾞｼｯｸM-PRO" pitchFamily="50" charset="-128"/>
              </a:defRPr>
            </a:lvl3pPr>
            <a:lvl4pPr marL="1600200" indent="-228600" eaLnBrk="0" hangingPunct="0">
              <a:defRPr kumimoji="1" sz="2000">
                <a:solidFill>
                  <a:schemeClr val="tx1"/>
                </a:solidFill>
                <a:latin typeface="Arial" charset="0"/>
                <a:ea typeface="HG丸ｺﾞｼｯｸM-PRO" pitchFamily="50" charset="-128"/>
              </a:defRPr>
            </a:lvl4pPr>
            <a:lvl5pPr marL="2057400" indent="-228600" eaLnBrk="0" hangingPunct="0">
              <a:defRPr kumimoji="1" sz="2000">
                <a:solidFill>
                  <a:schemeClr val="tx1"/>
                </a:solidFill>
                <a:latin typeface="Arial" charset="0"/>
                <a:ea typeface="HG丸ｺﾞｼｯｸM-PRO" pitchFamily="50" charset="-128"/>
              </a:defRPr>
            </a:lvl5pPr>
            <a:lvl6pPr marL="2514600" indent="-228600" eaLnBrk="0" fontAlgn="base" hangingPunct="0">
              <a:spcBef>
                <a:spcPct val="0"/>
              </a:spcBef>
              <a:spcAft>
                <a:spcPct val="0"/>
              </a:spcAft>
              <a:defRPr kumimoji="1" sz="2000">
                <a:solidFill>
                  <a:schemeClr val="tx1"/>
                </a:solidFill>
                <a:latin typeface="Arial" charset="0"/>
                <a:ea typeface="HG丸ｺﾞｼｯｸM-PRO" pitchFamily="50" charset="-128"/>
              </a:defRPr>
            </a:lvl6pPr>
            <a:lvl7pPr marL="2971800" indent="-228600" eaLnBrk="0" fontAlgn="base" hangingPunct="0">
              <a:spcBef>
                <a:spcPct val="0"/>
              </a:spcBef>
              <a:spcAft>
                <a:spcPct val="0"/>
              </a:spcAft>
              <a:defRPr kumimoji="1" sz="2000">
                <a:solidFill>
                  <a:schemeClr val="tx1"/>
                </a:solidFill>
                <a:latin typeface="Arial" charset="0"/>
                <a:ea typeface="HG丸ｺﾞｼｯｸM-PRO" pitchFamily="50" charset="-128"/>
              </a:defRPr>
            </a:lvl7pPr>
            <a:lvl8pPr marL="3429000" indent="-228600" eaLnBrk="0" fontAlgn="base" hangingPunct="0">
              <a:spcBef>
                <a:spcPct val="0"/>
              </a:spcBef>
              <a:spcAft>
                <a:spcPct val="0"/>
              </a:spcAft>
              <a:defRPr kumimoji="1" sz="2000">
                <a:solidFill>
                  <a:schemeClr val="tx1"/>
                </a:solidFill>
                <a:latin typeface="Arial" charset="0"/>
                <a:ea typeface="HG丸ｺﾞｼｯｸM-PRO" pitchFamily="50" charset="-128"/>
              </a:defRPr>
            </a:lvl8pPr>
            <a:lvl9pPr marL="3886200" indent="-228600" eaLnBrk="0" fontAlgn="base" hangingPunct="0">
              <a:spcBef>
                <a:spcPct val="0"/>
              </a:spcBef>
              <a:spcAft>
                <a:spcPct val="0"/>
              </a:spcAft>
              <a:defRPr kumimoji="1" sz="2000">
                <a:solidFill>
                  <a:schemeClr val="tx1"/>
                </a:solidFill>
                <a:latin typeface="Arial" charset="0"/>
                <a:ea typeface="HG丸ｺﾞｼｯｸM-PRO" pitchFamily="50" charset="-128"/>
              </a:defRPr>
            </a:lvl9pPr>
          </a:lstStyle>
          <a:p>
            <a:pPr eaLnBrk="1" fontAlgn="base" hangingPunct="1">
              <a:lnSpc>
                <a:spcPts val="4500"/>
              </a:lnSpc>
              <a:spcBef>
                <a:spcPct val="50000"/>
              </a:spcBef>
              <a:spcAft>
                <a:spcPct val="0"/>
              </a:spcAft>
            </a:pPr>
            <a:r>
              <a:rPr lang="ja-JP" altLang="en-US" sz="2800" b="1" dirty="0" smtClean="0">
                <a:solidFill>
                  <a:srgbClr val="FF0000"/>
                </a:solidFill>
                <a:latin typeface="HG丸ｺﾞｼｯｸM-PRO" pitchFamily="50" charset="-128"/>
              </a:rPr>
              <a:t>定量的</a:t>
            </a:r>
            <a:r>
              <a:rPr lang="ja-JP" altLang="en-US" sz="2800" b="1" dirty="0" smtClean="0">
                <a:solidFill>
                  <a:srgbClr val="000000"/>
                </a:solidFill>
                <a:latin typeface="HG丸ｺﾞｼｯｸM-PRO" pitchFamily="50" charset="-128"/>
              </a:rPr>
              <a:t>フィットテスト</a:t>
            </a:r>
            <a:r>
              <a:rPr lang="ja-JP" altLang="en-US" sz="2800" b="1" dirty="0">
                <a:solidFill>
                  <a:srgbClr val="000000"/>
                </a:solidFill>
                <a:latin typeface="HG丸ｺﾞｼｯｸM-PRO" pitchFamily="50" charset="-128"/>
              </a:rPr>
              <a:t>は</a:t>
            </a:r>
            <a:r>
              <a:rPr lang="ja-JP" altLang="en-US" sz="2800" b="1" dirty="0" smtClean="0">
                <a:solidFill>
                  <a:srgbClr val="000000"/>
                </a:solidFill>
                <a:latin typeface="HG丸ｺﾞｼｯｸM-PRO" pitchFamily="50" charset="-128"/>
              </a:rPr>
              <a:t>、マスク</a:t>
            </a:r>
            <a:r>
              <a:rPr lang="ja-JP" altLang="en-US" sz="2800" b="1" dirty="0">
                <a:solidFill>
                  <a:srgbClr val="000000"/>
                </a:solidFill>
                <a:latin typeface="HG丸ｺﾞｼｯｸM-PRO" pitchFamily="50" charset="-128"/>
              </a:rPr>
              <a:t>の外側と内側の粒子の割合</a:t>
            </a:r>
            <a:r>
              <a:rPr lang="ja-JP" altLang="en-US" sz="2800" b="1" dirty="0" smtClean="0">
                <a:solidFill>
                  <a:srgbClr val="000000"/>
                </a:solidFill>
                <a:latin typeface="HG丸ｺﾞｼｯｸM-PRO" pitchFamily="50" charset="-128"/>
              </a:rPr>
              <a:t>を測定器で測定し</a:t>
            </a:r>
            <a:r>
              <a:rPr lang="ja-JP" altLang="en-US" sz="2800" b="1" dirty="0">
                <a:solidFill>
                  <a:srgbClr val="000000"/>
                </a:solidFill>
                <a:latin typeface="HG丸ｺﾞｼｯｸM-PRO" pitchFamily="50" charset="-128"/>
              </a:rPr>
              <a:t>、漏れ率を定量的に示すテストです。</a:t>
            </a:r>
          </a:p>
        </p:txBody>
      </p:sp>
    </p:spTree>
    <p:extLst>
      <p:ext uri="{BB962C8B-B14F-4D97-AF65-F5344CB8AC3E}">
        <p14:creationId xmlns:p14="http://schemas.microsoft.com/office/powerpoint/2010/main" val="11322771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400" dirty="0" smtClean="0"/>
              <a:t>デモンストレーション</a:t>
            </a:r>
            <a:endParaRPr kumimoji="1" lang="ja-JP" altLang="en-US" sz="4400" dirty="0"/>
          </a:p>
        </p:txBody>
      </p:sp>
      <p:sp>
        <p:nvSpPr>
          <p:cNvPr id="3" name="コンテンツ プレースホルダー 2"/>
          <p:cNvSpPr>
            <a:spLocks noGrp="1"/>
          </p:cNvSpPr>
          <p:nvPr>
            <p:ph idx="1"/>
          </p:nvPr>
        </p:nvSpPr>
        <p:spPr/>
        <p:txBody>
          <a:bodyPr/>
          <a:lstStyle/>
          <a:p>
            <a:pPr marL="0" indent="0">
              <a:buNone/>
            </a:pPr>
            <a:endParaRPr kumimoji="1" lang="ja-JP" altLang="en-US" dirty="0"/>
          </a:p>
        </p:txBody>
      </p:sp>
      <p:pic>
        <p:nvPicPr>
          <p:cNvPr id="14338" name="Picture 2" descr="http://www.asbestos-taisaku.jp/workflow/images/0313_fittest.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1556791"/>
            <a:ext cx="5184576" cy="4508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9674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5843" name="Picture 20"/>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6460798" y="2758514"/>
            <a:ext cx="2649537" cy="2589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5844" name="Picture 13"/>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79620" y="260648"/>
            <a:ext cx="8468844"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845" name="Text Box 8"/>
          <p:cNvSpPr txBox="1">
            <a:spLocks noChangeArrowheads="1"/>
          </p:cNvSpPr>
          <p:nvPr/>
        </p:nvSpPr>
        <p:spPr bwMode="auto">
          <a:xfrm>
            <a:off x="279621" y="1354698"/>
            <a:ext cx="6308603" cy="5109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000">
                <a:solidFill>
                  <a:schemeClr val="tx1"/>
                </a:solidFill>
                <a:latin typeface="Arial" charset="0"/>
                <a:ea typeface="HG丸ｺﾞｼｯｸM-PRO" pitchFamily="50" charset="-128"/>
              </a:defRPr>
            </a:lvl1pPr>
            <a:lvl2pPr marL="742950" indent="-285750" eaLnBrk="0" hangingPunct="0">
              <a:defRPr kumimoji="1" sz="2000">
                <a:solidFill>
                  <a:schemeClr val="tx1"/>
                </a:solidFill>
                <a:latin typeface="Arial" charset="0"/>
                <a:ea typeface="HG丸ｺﾞｼｯｸM-PRO" pitchFamily="50" charset="-128"/>
              </a:defRPr>
            </a:lvl2pPr>
            <a:lvl3pPr marL="1143000" indent="-228600" eaLnBrk="0" hangingPunct="0">
              <a:defRPr kumimoji="1" sz="2000">
                <a:solidFill>
                  <a:schemeClr val="tx1"/>
                </a:solidFill>
                <a:latin typeface="Arial" charset="0"/>
                <a:ea typeface="HG丸ｺﾞｼｯｸM-PRO" pitchFamily="50" charset="-128"/>
              </a:defRPr>
            </a:lvl3pPr>
            <a:lvl4pPr marL="1600200" indent="-228600" eaLnBrk="0" hangingPunct="0">
              <a:defRPr kumimoji="1" sz="2000">
                <a:solidFill>
                  <a:schemeClr val="tx1"/>
                </a:solidFill>
                <a:latin typeface="Arial" charset="0"/>
                <a:ea typeface="HG丸ｺﾞｼｯｸM-PRO" pitchFamily="50" charset="-128"/>
              </a:defRPr>
            </a:lvl4pPr>
            <a:lvl5pPr marL="2057400" indent="-228600" eaLnBrk="0" hangingPunct="0">
              <a:defRPr kumimoji="1" sz="2000">
                <a:solidFill>
                  <a:schemeClr val="tx1"/>
                </a:solidFill>
                <a:latin typeface="Arial" charset="0"/>
                <a:ea typeface="HG丸ｺﾞｼｯｸM-PRO" pitchFamily="50" charset="-128"/>
              </a:defRPr>
            </a:lvl5pPr>
            <a:lvl6pPr marL="2514600" indent="-228600" eaLnBrk="0" fontAlgn="base" hangingPunct="0">
              <a:spcBef>
                <a:spcPct val="0"/>
              </a:spcBef>
              <a:spcAft>
                <a:spcPct val="0"/>
              </a:spcAft>
              <a:defRPr kumimoji="1" sz="2000">
                <a:solidFill>
                  <a:schemeClr val="tx1"/>
                </a:solidFill>
                <a:latin typeface="Arial" charset="0"/>
                <a:ea typeface="HG丸ｺﾞｼｯｸM-PRO" pitchFamily="50" charset="-128"/>
              </a:defRPr>
            </a:lvl6pPr>
            <a:lvl7pPr marL="2971800" indent="-228600" eaLnBrk="0" fontAlgn="base" hangingPunct="0">
              <a:spcBef>
                <a:spcPct val="0"/>
              </a:spcBef>
              <a:spcAft>
                <a:spcPct val="0"/>
              </a:spcAft>
              <a:defRPr kumimoji="1" sz="2000">
                <a:solidFill>
                  <a:schemeClr val="tx1"/>
                </a:solidFill>
                <a:latin typeface="Arial" charset="0"/>
                <a:ea typeface="HG丸ｺﾞｼｯｸM-PRO" pitchFamily="50" charset="-128"/>
              </a:defRPr>
            </a:lvl7pPr>
            <a:lvl8pPr marL="3429000" indent="-228600" eaLnBrk="0" fontAlgn="base" hangingPunct="0">
              <a:spcBef>
                <a:spcPct val="0"/>
              </a:spcBef>
              <a:spcAft>
                <a:spcPct val="0"/>
              </a:spcAft>
              <a:defRPr kumimoji="1" sz="2000">
                <a:solidFill>
                  <a:schemeClr val="tx1"/>
                </a:solidFill>
                <a:latin typeface="Arial" charset="0"/>
                <a:ea typeface="HG丸ｺﾞｼｯｸM-PRO" pitchFamily="50" charset="-128"/>
              </a:defRPr>
            </a:lvl8pPr>
            <a:lvl9pPr marL="3886200" indent="-228600" eaLnBrk="0" fontAlgn="base" hangingPunct="0">
              <a:spcBef>
                <a:spcPct val="0"/>
              </a:spcBef>
              <a:spcAft>
                <a:spcPct val="0"/>
              </a:spcAft>
              <a:defRPr kumimoji="1" sz="2000">
                <a:solidFill>
                  <a:schemeClr val="tx1"/>
                </a:solidFill>
                <a:latin typeface="Arial" charset="0"/>
                <a:ea typeface="HG丸ｺﾞｼｯｸM-PRO" pitchFamily="50" charset="-128"/>
              </a:defRPr>
            </a:lvl9pPr>
          </a:lstStyle>
          <a:p>
            <a:pPr eaLnBrk="1" fontAlgn="base" hangingPunct="1">
              <a:spcBef>
                <a:spcPct val="50000"/>
              </a:spcBef>
              <a:spcAft>
                <a:spcPct val="0"/>
              </a:spcAft>
            </a:pPr>
            <a:r>
              <a:rPr lang="ja-JP" altLang="ja-JP" b="1" dirty="0" smtClean="0">
                <a:solidFill>
                  <a:srgbClr val="000000"/>
                </a:solidFill>
              </a:rPr>
              <a:t>ユーザーシールチェック</a:t>
            </a:r>
            <a:r>
              <a:rPr lang="ja-JP" altLang="ja-JP" b="1" dirty="0">
                <a:solidFill>
                  <a:srgbClr val="000000"/>
                </a:solidFill>
              </a:rPr>
              <a:t>（フィットチェック）とは</a:t>
            </a:r>
            <a:r>
              <a:rPr lang="ja-JP" altLang="ja-JP" b="1" dirty="0" smtClean="0">
                <a:solidFill>
                  <a:srgbClr val="000000"/>
                </a:solidFill>
              </a:rPr>
              <a:t>、マスク</a:t>
            </a:r>
            <a:r>
              <a:rPr lang="ja-JP" altLang="ja-JP" b="1" dirty="0">
                <a:solidFill>
                  <a:srgbClr val="000000"/>
                </a:solidFill>
              </a:rPr>
              <a:t>と顔の間からの空気の漏れの有無を調べ</a:t>
            </a:r>
            <a:r>
              <a:rPr lang="ja-JP" altLang="ja-JP" b="1" dirty="0" smtClean="0">
                <a:solidFill>
                  <a:srgbClr val="000000"/>
                </a:solidFill>
              </a:rPr>
              <a:t>、</a:t>
            </a:r>
            <a:r>
              <a:rPr lang="ja-JP" altLang="en-US" b="1" dirty="0">
                <a:solidFill>
                  <a:srgbClr val="000000"/>
                </a:solidFill>
              </a:rPr>
              <a:t>　</a:t>
            </a:r>
            <a:r>
              <a:rPr lang="ja-JP" altLang="ja-JP" sz="2400" b="1" u="sng" dirty="0" smtClean="0">
                <a:solidFill>
                  <a:srgbClr val="FF0000"/>
                </a:solidFill>
              </a:rPr>
              <a:t>正しく</a:t>
            </a:r>
            <a:r>
              <a:rPr lang="ja-JP" altLang="ja-JP" sz="2400" b="1" u="sng" dirty="0">
                <a:solidFill>
                  <a:srgbClr val="FF0000"/>
                </a:solidFill>
              </a:rPr>
              <a:t>装着できているかを確認するもので</a:t>
            </a:r>
            <a:r>
              <a:rPr lang="ja-JP" altLang="ja-JP" b="1" dirty="0">
                <a:solidFill>
                  <a:srgbClr val="000000"/>
                </a:solidFill>
              </a:rPr>
              <a:t>、装着の度に行う必要があります。</a:t>
            </a:r>
            <a:endParaRPr lang="ja-JP" altLang="en-US" b="1" dirty="0">
              <a:solidFill>
                <a:srgbClr val="000000"/>
              </a:solidFill>
            </a:endParaRPr>
          </a:p>
          <a:p>
            <a:pPr eaLnBrk="1" fontAlgn="base" hangingPunct="1">
              <a:spcBef>
                <a:spcPct val="50000"/>
              </a:spcBef>
              <a:spcAft>
                <a:spcPct val="0"/>
              </a:spcAft>
            </a:pPr>
            <a:r>
              <a:rPr lang="ja-JP" altLang="ja-JP" sz="2400" b="1" u="sng" dirty="0">
                <a:solidFill>
                  <a:srgbClr val="FF0000"/>
                </a:solidFill>
              </a:rPr>
              <a:t>陽圧の確認</a:t>
            </a:r>
            <a:r>
              <a:rPr lang="ja-JP" altLang="ja-JP" b="1" dirty="0">
                <a:solidFill>
                  <a:srgbClr val="000000"/>
                </a:solidFill>
              </a:rPr>
              <a:t>は、装着して</a:t>
            </a:r>
            <a:r>
              <a:rPr lang="ja-JP" altLang="ja-JP" b="1" dirty="0" smtClean="0">
                <a:solidFill>
                  <a:srgbClr val="000000"/>
                </a:solidFill>
              </a:rPr>
              <a:t>、マスク</a:t>
            </a:r>
            <a:r>
              <a:rPr lang="ja-JP" altLang="ja-JP" b="1" dirty="0">
                <a:solidFill>
                  <a:srgbClr val="000000"/>
                </a:solidFill>
              </a:rPr>
              <a:t>のフィルターの表面を手でおおってゆっくり息を吐き、その際</a:t>
            </a:r>
            <a:r>
              <a:rPr lang="ja-JP" altLang="ja-JP" b="1" dirty="0" smtClean="0">
                <a:solidFill>
                  <a:srgbClr val="000000"/>
                </a:solidFill>
              </a:rPr>
              <a:t>にマスク</a:t>
            </a:r>
            <a:r>
              <a:rPr lang="ja-JP" altLang="ja-JP" b="1" dirty="0">
                <a:solidFill>
                  <a:srgbClr val="000000"/>
                </a:solidFill>
              </a:rPr>
              <a:t>と顔の間から空気が漏れているように感じられればマスクの位置を修正して、再度行います。</a:t>
            </a:r>
            <a:endParaRPr lang="ja-JP" altLang="en-US" b="1" dirty="0">
              <a:solidFill>
                <a:srgbClr val="000000"/>
              </a:solidFill>
            </a:endParaRPr>
          </a:p>
          <a:p>
            <a:pPr eaLnBrk="1" fontAlgn="base" hangingPunct="1">
              <a:spcBef>
                <a:spcPct val="50000"/>
              </a:spcBef>
              <a:spcAft>
                <a:spcPct val="0"/>
              </a:spcAft>
            </a:pPr>
            <a:r>
              <a:rPr lang="ja-JP" altLang="ja-JP" sz="2400" b="1" u="sng" dirty="0">
                <a:solidFill>
                  <a:srgbClr val="FF0000"/>
                </a:solidFill>
              </a:rPr>
              <a:t>陰圧の確認</a:t>
            </a:r>
            <a:r>
              <a:rPr lang="ja-JP" altLang="ja-JP" b="1" dirty="0">
                <a:solidFill>
                  <a:srgbClr val="000000"/>
                </a:solidFill>
              </a:rPr>
              <a:t>は同様に手で覆ってゆっくり息を吸い込み、マスクが顔に向かって引き込まれれば陰圧のユーザーシールチェック（フィットチェック）は完了です。</a:t>
            </a:r>
            <a:endParaRPr lang="ja-JP" altLang="en-US" b="1" dirty="0">
              <a:solidFill>
                <a:srgbClr val="000000"/>
              </a:solidFill>
            </a:endParaRPr>
          </a:p>
          <a:p>
            <a:pPr eaLnBrk="1" fontAlgn="base" hangingPunct="1">
              <a:spcBef>
                <a:spcPct val="50000"/>
              </a:spcBef>
              <a:spcAft>
                <a:spcPct val="0"/>
              </a:spcAft>
            </a:pPr>
            <a:r>
              <a:rPr lang="ja-JP" altLang="ja-JP" b="1" dirty="0">
                <a:solidFill>
                  <a:srgbClr val="000000"/>
                </a:solidFill>
              </a:rPr>
              <a:t>ユーザーシールチェック（フィットチェック）は</a:t>
            </a:r>
            <a:r>
              <a:rPr lang="ja-JP" altLang="ja-JP" b="1" dirty="0" smtClean="0">
                <a:solidFill>
                  <a:srgbClr val="000000"/>
                </a:solidFill>
              </a:rPr>
              <a:t>、</a:t>
            </a:r>
            <a:r>
              <a:rPr lang="ja-JP" altLang="ja-JP" b="1" u="sng" dirty="0" smtClean="0">
                <a:solidFill>
                  <a:srgbClr val="FF0000"/>
                </a:solidFill>
              </a:rPr>
              <a:t>フィットテスト</a:t>
            </a:r>
            <a:r>
              <a:rPr lang="ja-JP" altLang="ja-JP" b="1" u="sng" dirty="0">
                <a:solidFill>
                  <a:srgbClr val="FF0000"/>
                </a:solidFill>
              </a:rPr>
              <a:t>の代わりになるものではありません</a:t>
            </a:r>
            <a:r>
              <a:rPr lang="ja-JP" altLang="ja-JP" b="1" dirty="0">
                <a:solidFill>
                  <a:srgbClr val="000000"/>
                </a:solidFill>
              </a:rPr>
              <a:t>。</a:t>
            </a:r>
            <a:endParaRPr lang="ja-JP" altLang="en-US" b="1" dirty="0">
              <a:solidFill>
                <a:srgbClr val="000000"/>
              </a:solidFill>
            </a:endParaRPr>
          </a:p>
        </p:txBody>
      </p:sp>
      <p:pic>
        <p:nvPicPr>
          <p:cNvPr id="35847" name="Picture 15"/>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6484143" y="1556792"/>
            <a:ext cx="2136775" cy="157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正方形/長方形 3"/>
          <p:cNvSpPr/>
          <p:nvPr/>
        </p:nvSpPr>
        <p:spPr>
          <a:xfrm>
            <a:off x="477739" y="395119"/>
            <a:ext cx="8057014" cy="646331"/>
          </a:xfrm>
          <a:prstGeom prst="rect">
            <a:avLst/>
          </a:prstGeom>
        </p:spPr>
        <p:txBody>
          <a:bodyPr wrap="none">
            <a:spAutoFit/>
          </a:bodyPr>
          <a:lstStyle/>
          <a:p>
            <a:pPr lvl="0" fontAlgn="base">
              <a:spcBef>
                <a:spcPct val="50000"/>
              </a:spcBef>
              <a:spcAft>
                <a:spcPct val="0"/>
              </a:spcAft>
            </a:pPr>
            <a:r>
              <a:rPr lang="ja-JP" altLang="ja-JP" sz="3600" b="1" dirty="0">
                <a:solidFill>
                  <a:srgbClr val="FF0000"/>
                </a:solidFill>
                <a:effectLst>
                  <a:outerShdw blurRad="38100" dist="38100" dir="2700000" algn="tl">
                    <a:srgbClr val="000000">
                      <a:alpha val="43137"/>
                    </a:srgbClr>
                  </a:outerShdw>
                </a:effectLst>
              </a:rPr>
              <a:t>ユーザーシールチェック（フィットチェック）</a:t>
            </a:r>
            <a:endParaRPr lang="ja-JP" altLang="en-US" sz="36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819043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1233</TotalTime>
  <Words>402</Words>
  <Application>Microsoft Office PowerPoint</Application>
  <PresentationFormat>画面に合わせる (4:3)</PresentationFormat>
  <Paragraphs>39</Paragraphs>
  <Slides>10</Slides>
  <Notes>0</Notes>
  <HiddenSlides>0</HiddenSlides>
  <MMClips>0</MMClips>
  <ScaleCrop>false</ScaleCrop>
  <HeadingPairs>
    <vt:vector size="4" baseType="variant">
      <vt:variant>
        <vt:lpstr>テーマ</vt:lpstr>
      </vt:variant>
      <vt:variant>
        <vt:i4>3</vt:i4>
      </vt:variant>
      <vt:variant>
        <vt:lpstr>スライド タイトル</vt:lpstr>
      </vt:variant>
      <vt:variant>
        <vt:i4>10</vt:i4>
      </vt:variant>
    </vt:vector>
  </HeadingPairs>
  <TitlesOfParts>
    <vt:vector size="13" baseType="lpstr">
      <vt:lpstr>Office ​​テーマ</vt:lpstr>
      <vt:lpstr>標準デザイン</vt:lpstr>
      <vt:lpstr>1_標準デザイン</vt:lpstr>
      <vt:lpstr>呼吸用保護具の 適切な着用について -フィットテストのご紹介-</vt:lpstr>
      <vt:lpstr>呼吸用保護具は役に立っているか?</vt:lpstr>
      <vt:lpstr>一般の産業現場では</vt:lpstr>
      <vt:lpstr>第一原発では 厚生労働省　2011年10月14日　発表</vt:lpstr>
      <vt:lpstr>同一マスクで接顔体５タイプのものもある。 自分の顔にあうマスクを選択することが大切。</vt:lpstr>
      <vt:lpstr>PowerPoint プレゼンテーション</vt:lpstr>
      <vt:lpstr>定量的フィットテスト</vt:lpstr>
      <vt:lpstr>デモンストレーション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Shintarou</dc:creator>
  <cp:lastModifiedBy>Mori</cp:lastModifiedBy>
  <cp:revision>65</cp:revision>
  <cp:lastPrinted>2013-07-19T03:15:59Z</cp:lastPrinted>
  <dcterms:created xsi:type="dcterms:W3CDTF">2013-03-10T14:59:29Z</dcterms:created>
  <dcterms:modified xsi:type="dcterms:W3CDTF">2013-10-20T13:23:22Z</dcterms:modified>
</cp:coreProperties>
</file>