
<file path=[Content_Types].xml><?xml version="1.0" encoding="utf-8"?>
<Types xmlns="http://schemas.openxmlformats.org/package/2006/content-types">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sldIdLst>
    <p:sldId id="256" r:id="rId3"/>
    <p:sldId id="279" r:id="rId4"/>
    <p:sldId id="280" r:id="rId5"/>
    <p:sldId id="261" r:id="rId6"/>
    <p:sldId id="257" r:id="rId7"/>
    <p:sldId id="258" r:id="rId8"/>
    <p:sldId id="259" r:id="rId9"/>
    <p:sldId id="260" r:id="rId10"/>
    <p:sldId id="281" r:id="rId11"/>
    <p:sldId id="262" r:id="rId12"/>
    <p:sldId id="263"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2" r:id="rId27"/>
    <p:sldId id="283" r:id="rId28"/>
    <p:sldId id="287" r:id="rId29"/>
    <p:sldId id="284" r:id="rId30"/>
    <p:sldId id="285" r:id="rId3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3" d="100"/>
          <a:sy n="53" d="100"/>
        </p:scale>
        <p:origin x="-1085"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実施割合</c:v>
                </c:pt>
              </c:strCache>
            </c:strRef>
          </c:tx>
          <c:dLbls>
            <c:txPr>
              <a:bodyPr/>
              <a:lstStyle/>
              <a:p>
                <a:pPr>
                  <a:defRPr sz="4000">
                    <a:solidFill>
                      <a:schemeClr val="tx1"/>
                    </a:solidFill>
                  </a:defRPr>
                </a:pPr>
                <a:endParaRPr lang="ja-JP"/>
              </a:p>
            </c:txPr>
            <c:showLegendKey val="0"/>
            <c:showVal val="1"/>
            <c:showCatName val="0"/>
            <c:showSerName val="0"/>
            <c:showPercent val="0"/>
            <c:showBubbleSize val="0"/>
            <c:showLeaderLines val="1"/>
          </c:dLbls>
          <c:cat>
            <c:strRef>
              <c:f>Sheet1!$A$2:$A$3</c:f>
              <c:strCache>
                <c:ptCount val="2"/>
                <c:pt idx="0">
                  <c:v>実施した</c:v>
                </c:pt>
                <c:pt idx="1">
                  <c:v>しなかった</c:v>
                </c:pt>
              </c:strCache>
            </c:strRef>
          </c:cat>
          <c:val>
            <c:numRef>
              <c:f>Sheet1!$B$2:$B$3</c:f>
              <c:numCache>
                <c:formatCode>General</c:formatCode>
                <c:ptCount val="2"/>
                <c:pt idx="0">
                  <c:v>17</c:v>
                </c:pt>
                <c:pt idx="1">
                  <c:v>0</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20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実施割合</c:v>
                </c:pt>
              </c:strCache>
            </c:strRef>
          </c:tx>
          <c:dLbls>
            <c:txPr>
              <a:bodyPr/>
              <a:lstStyle/>
              <a:p>
                <a:pPr>
                  <a:defRPr sz="4000">
                    <a:solidFill>
                      <a:schemeClr val="tx1"/>
                    </a:solidFill>
                  </a:defRPr>
                </a:pPr>
                <a:endParaRPr lang="ja-JP"/>
              </a:p>
            </c:txPr>
            <c:showLegendKey val="0"/>
            <c:showVal val="1"/>
            <c:showCatName val="0"/>
            <c:showSerName val="0"/>
            <c:showPercent val="0"/>
            <c:showBubbleSize val="0"/>
            <c:showLeaderLines val="1"/>
          </c:dLbls>
          <c:cat>
            <c:strRef>
              <c:f>Sheet1!$A$2:$A$3</c:f>
              <c:strCache>
                <c:ptCount val="2"/>
                <c:pt idx="0">
                  <c:v>実施した</c:v>
                </c:pt>
                <c:pt idx="1">
                  <c:v>しなかった</c:v>
                </c:pt>
              </c:strCache>
            </c:strRef>
          </c:cat>
          <c:val>
            <c:numRef>
              <c:f>Sheet1!$B$2:$B$3</c:f>
              <c:numCache>
                <c:formatCode>General</c:formatCode>
                <c:ptCount val="2"/>
                <c:pt idx="0">
                  <c:v>9</c:v>
                </c:pt>
                <c:pt idx="1">
                  <c:v>8</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実施割合</c:v>
                </c:pt>
              </c:strCache>
            </c:strRef>
          </c:tx>
          <c:dLbls>
            <c:txPr>
              <a:bodyPr/>
              <a:lstStyle/>
              <a:p>
                <a:pPr>
                  <a:defRPr sz="4000"/>
                </a:pPr>
                <a:endParaRPr lang="ja-JP"/>
              </a:p>
            </c:txPr>
            <c:showLegendKey val="0"/>
            <c:showVal val="1"/>
            <c:showCatName val="0"/>
            <c:showSerName val="0"/>
            <c:showPercent val="0"/>
            <c:showBubbleSize val="0"/>
            <c:showLeaderLines val="1"/>
          </c:dLbls>
          <c:cat>
            <c:strRef>
              <c:f>Sheet1!$A$2:$A$3</c:f>
              <c:strCache>
                <c:ptCount val="2"/>
                <c:pt idx="0">
                  <c:v>実施した</c:v>
                </c:pt>
                <c:pt idx="1">
                  <c:v>しなかった</c:v>
                </c:pt>
              </c:strCache>
            </c:strRef>
          </c:cat>
          <c:val>
            <c:numRef>
              <c:f>Sheet1!$B$2:$B$3</c:f>
              <c:numCache>
                <c:formatCode>General</c:formatCode>
                <c:ptCount val="2"/>
                <c:pt idx="0">
                  <c:v>11</c:v>
                </c:pt>
                <c:pt idx="1">
                  <c:v>6</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2000"/>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実施割合</c:v>
                </c:pt>
              </c:strCache>
            </c:strRef>
          </c:tx>
          <c:dLbls>
            <c:txPr>
              <a:bodyPr/>
              <a:lstStyle/>
              <a:p>
                <a:pPr>
                  <a:defRPr sz="4000">
                    <a:solidFill>
                      <a:schemeClr val="tx1"/>
                    </a:solidFill>
                  </a:defRPr>
                </a:pPr>
                <a:endParaRPr lang="ja-JP"/>
              </a:p>
            </c:txPr>
            <c:showLegendKey val="0"/>
            <c:showVal val="1"/>
            <c:showCatName val="0"/>
            <c:showSerName val="0"/>
            <c:showPercent val="0"/>
            <c:showBubbleSize val="0"/>
            <c:showLeaderLines val="1"/>
          </c:dLbls>
          <c:cat>
            <c:strRef>
              <c:f>Sheet1!$A$2:$A$3</c:f>
              <c:strCache>
                <c:ptCount val="2"/>
                <c:pt idx="0">
                  <c:v>実施した</c:v>
                </c:pt>
                <c:pt idx="1">
                  <c:v>しなかった</c:v>
                </c:pt>
              </c:strCache>
            </c:strRef>
          </c:cat>
          <c:val>
            <c:numRef>
              <c:f>Sheet1!$B$2:$B$3</c:f>
              <c:numCache>
                <c:formatCode>General</c:formatCode>
                <c:ptCount val="2"/>
                <c:pt idx="0">
                  <c:v>10</c:v>
                </c:pt>
                <c:pt idx="1">
                  <c:v>7</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20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実施割合</c:v>
                </c:pt>
              </c:strCache>
            </c:strRef>
          </c:tx>
          <c:dLbls>
            <c:txPr>
              <a:bodyPr/>
              <a:lstStyle/>
              <a:p>
                <a:pPr>
                  <a:defRPr sz="4000">
                    <a:solidFill>
                      <a:schemeClr val="tx1"/>
                    </a:solidFill>
                  </a:defRPr>
                </a:pPr>
                <a:endParaRPr lang="ja-JP"/>
              </a:p>
            </c:txPr>
            <c:showLegendKey val="0"/>
            <c:showVal val="1"/>
            <c:showCatName val="0"/>
            <c:showSerName val="0"/>
            <c:showPercent val="0"/>
            <c:showBubbleSize val="0"/>
            <c:showLeaderLines val="1"/>
          </c:dLbls>
          <c:cat>
            <c:strRef>
              <c:f>Sheet1!$A$2:$A$3</c:f>
              <c:strCache>
                <c:ptCount val="2"/>
                <c:pt idx="0">
                  <c:v>実施した</c:v>
                </c:pt>
                <c:pt idx="1">
                  <c:v>しなかった</c:v>
                </c:pt>
              </c:strCache>
            </c:strRef>
          </c:cat>
          <c:val>
            <c:numRef>
              <c:f>Sheet1!$B$2:$B$3</c:f>
              <c:numCache>
                <c:formatCode>General</c:formatCode>
                <c:ptCount val="2"/>
                <c:pt idx="0">
                  <c:v>7</c:v>
                </c:pt>
                <c:pt idx="1">
                  <c:v>10</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20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実施割合</c:v>
                </c:pt>
              </c:strCache>
            </c:strRef>
          </c:tx>
          <c:dLbls>
            <c:txPr>
              <a:bodyPr/>
              <a:lstStyle/>
              <a:p>
                <a:pPr>
                  <a:defRPr sz="4000">
                    <a:solidFill>
                      <a:schemeClr val="tx1"/>
                    </a:solidFill>
                  </a:defRPr>
                </a:pPr>
                <a:endParaRPr lang="ja-JP"/>
              </a:p>
            </c:txPr>
            <c:showLegendKey val="0"/>
            <c:showVal val="1"/>
            <c:showCatName val="0"/>
            <c:showSerName val="0"/>
            <c:showPercent val="0"/>
            <c:showBubbleSize val="0"/>
            <c:showLeaderLines val="1"/>
          </c:dLbls>
          <c:cat>
            <c:strRef>
              <c:f>Sheet1!$A$2:$A$3</c:f>
              <c:strCache>
                <c:ptCount val="2"/>
                <c:pt idx="0">
                  <c:v>実施した</c:v>
                </c:pt>
                <c:pt idx="1">
                  <c:v>しなかった</c:v>
                </c:pt>
              </c:strCache>
            </c:strRef>
          </c:cat>
          <c:val>
            <c:numRef>
              <c:f>Sheet1!$B$2:$B$3</c:f>
              <c:numCache>
                <c:formatCode>General</c:formatCode>
                <c:ptCount val="2"/>
                <c:pt idx="0">
                  <c:v>4</c:v>
                </c:pt>
                <c:pt idx="1">
                  <c:v>13</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20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実施割合</c:v>
                </c:pt>
              </c:strCache>
            </c:strRef>
          </c:tx>
          <c:dLbls>
            <c:dLbl>
              <c:idx val="0"/>
              <c:spPr/>
              <c:txPr>
                <a:bodyPr/>
                <a:lstStyle/>
                <a:p>
                  <a:pPr>
                    <a:defRPr sz="4000">
                      <a:solidFill>
                        <a:schemeClr val="tx1"/>
                      </a:solidFill>
                    </a:defRPr>
                  </a:pPr>
                  <a:endParaRPr lang="ja-JP"/>
                </a:p>
              </c:txPr>
              <c:showLegendKey val="0"/>
              <c:showVal val="1"/>
              <c:showCatName val="0"/>
              <c:showSerName val="0"/>
              <c:showPercent val="0"/>
              <c:showBubbleSize val="0"/>
            </c:dLbl>
            <c:txPr>
              <a:bodyPr/>
              <a:lstStyle/>
              <a:p>
                <a:pPr>
                  <a:defRPr sz="4000"/>
                </a:pPr>
                <a:endParaRPr lang="ja-JP"/>
              </a:p>
            </c:txPr>
            <c:showLegendKey val="0"/>
            <c:showVal val="1"/>
            <c:showCatName val="0"/>
            <c:showSerName val="0"/>
            <c:showPercent val="0"/>
            <c:showBubbleSize val="0"/>
            <c:showLeaderLines val="1"/>
          </c:dLbls>
          <c:cat>
            <c:strRef>
              <c:f>Sheet1!$A$2:$A$3</c:f>
              <c:strCache>
                <c:ptCount val="2"/>
                <c:pt idx="0">
                  <c:v>実施した</c:v>
                </c:pt>
                <c:pt idx="1">
                  <c:v>しなかった</c:v>
                </c:pt>
              </c:strCache>
            </c:strRef>
          </c:cat>
          <c:val>
            <c:numRef>
              <c:f>Sheet1!$B$2:$B$3</c:f>
              <c:numCache>
                <c:formatCode>General</c:formatCode>
                <c:ptCount val="2"/>
                <c:pt idx="0">
                  <c:v>15</c:v>
                </c:pt>
                <c:pt idx="1">
                  <c:v>2</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20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実施割合</c:v>
                </c:pt>
              </c:strCache>
            </c:strRef>
          </c:tx>
          <c:dLbls>
            <c:txPr>
              <a:bodyPr/>
              <a:lstStyle/>
              <a:p>
                <a:pPr>
                  <a:defRPr sz="4000">
                    <a:solidFill>
                      <a:schemeClr val="tx1"/>
                    </a:solidFill>
                  </a:defRPr>
                </a:pPr>
                <a:endParaRPr lang="ja-JP"/>
              </a:p>
            </c:txPr>
            <c:showLegendKey val="0"/>
            <c:showVal val="1"/>
            <c:showCatName val="0"/>
            <c:showSerName val="0"/>
            <c:showPercent val="0"/>
            <c:showBubbleSize val="0"/>
            <c:showLeaderLines val="1"/>
          </c:dLbls>
          <c:cat>
            <c:strRef>
              <c:f>Sheet1!$A$2:$A$3</c:f>
              <c:strCache>
                <c:ptCount val="2"/>
                <c:pt idx="0">
                  <c:v>実施した</c:v>
                </c:pt>
                <c:pt idx="1">
                  <c:v>しなかった</c:v>
                </c:pt>
              </c:strCache>
            </c:strRef>
          </c:cat>
          <c:val>
            <c:numRef>
              <c:f>Sheet1!$B$2:$B$3</c:f>
              <c:numCache>
                <c:formatCode>General</c:formatCode>
                <c:ptCount val="2"/>
                <c:pt idx="0">
                  <c:v>17</c:v>
                </c:pt>
                <c:pt idx="1">
                  <c:v>0</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20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実施割合</c:v>
                </c:pt>
              </c:strCache>
            </c:strRef>
          </c:tx>
          <c:dLbls>
            <c:txPr>
              <a:bodyPr/>
              <a:lstStyle/>
              <a:p>
                <a:pPr>
                  <a:defRPr sz="4000">
                    <a:solidFill>
                      <a:schemeClr val="tx1"/>
                    </a:solidFill>
                  </a:defRPr>
                </a:pPr>
                <a:endParaRPr lang="ja-JP"/>
              </a:p>
            </c:txPr>
            <c:showLegendKey val="0"/>
            <c:showVal val="1"/>
            <c:showCatName val="0"/>
            <c:showSerName val="0"/>
            <c:showPercent val="0"/>
            <c:showBubbleSize val="0"/>
            <c:showLeaderLines val="1"/>
          </c:dLbls>
          <c:cat>
            <c:strRef>
              <c:f>Sheet1!$A$2:$A$3</c:f>
              <c:strCache>
                <c:ptCount val="2"/>
                <c:pt idx="0">
                  <c:v>実施した</c:v>
                </c:pt>
                <c:pt idx="1">
                  <c:v>しなかった</c:v>
                </c:pt>
              </c:strCache>
            </c:strRef>
          </c:cat>
          <c:val>
            <c:numRef>
              <c:f>Sheet1!$B$2:$B$3</c:f>
              <c:numCache>
                <c:formatCode>General</c:formatCode>
                <c:ptCount val="2"/>
                <c:pt idx="0">
                  <c:v>10</c:v>
                </c:pt>
                <c:pt idx="1">
                  <c:v>7</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20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実施割合</c:v>
                </c:pt>
              </c:strCache>
            </c:strRef>
          </c:tx>
          <c:dLbls>
            <c:txPr>
              <a:bodyPr/>
              <a:lstStyle/>
              <a:p>
                <a:pPr>
                  <a:defRPr sz="4000">
                    <a:solidFill>
                      <a:schemeClr val="tx1"/>
                    </a:solidFill>
                  </a:defRPr>
                </a:pPr>
                <a:endParaRPr lang="ja-JP"/>
              </a:p>
            </c:txPr>
            <c:showLegendKey val="0"/>
            <c:showVal val="1"/>
            <c:showCatName val="0"/>
            <c:showSerName val="0"/>
            <c:showPercent val="0"/>
            <c:showBubbleSize val="0"/>
            <c:showLeaderLines val="1"/>
          </c:dLbls>
          <c:cat>
            <c:strRef>
              <c:f>Sheet1!$A$2:$A$3</c:f>
              <c:strCache>
                <c:ptCount val="2"/>
                <c:pt idx="0">
                  <c:v>実施した</c:v>
                </c:pt>
                <c:pt idx="1">
                  <c:v>しなかった</c:v>
                </c:pt>
              </c:strCache>
            </c:strRef>
          </c:cat>
          <c:val>
            <c:numRef>
              <c:f>Sheet1!$B$2:$B$3</c:f>
              <c:numCache>
                <c:formatCode>General</c:formatCode>
                <c:ptCount val="2"/>
                <c:pt idx="0">
                  <c:v>11</c:v>
                </c:pt>
                <c:pt idx="1">
                  <c:v>6</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20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実施割合</c:v>
                </c:pt>
              </c:strCache>
            </c:strRef>
          </c:tx>
          <c:dLbls>
            <c:showLegendKey val="0"/>
            <c:showVal val="1"/>
            <c:showCatName val="0"/>
            <c:showSerName val="0"/>
            <c:showPercent val="0"/>
            <c:showBubbleSize val="0"/>
            <c:showLeaderLines val="1"/>
          </c:dLbls>
          <c:cat>
            <c:strRef>
              <c:f>Sheet1!$A$2:$A$3</c:f>
              <c:strCache>
                <c:ptCount val="2"/>
                <c:pt idx="0">
                  <c:v>実施した</c:v>
                </c:pt>
                <c:pt idx="1">
                  <c:v>しなかった</c:v>
                </c:pt>
              </c:strCache>
            </c:strRef>
          </c:cat>
          <c:val>
            <c:numRef>
              <c:f>Sheet1!$B$2:$B$3</c:f>
              <c:numCache>
                <c:formatCode>General</c:formatCode>
                <c:ptCount val="2"/>
                <c:pt idx="0">
                  <c:v>10</c:v>
                </c:pt>
                <c:pt idx="1">
                  <c:v>7</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20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実施割合</c:v>
                </c:pt>
              </c:strCache>
            </c:strRef>
          </c:tx>
          <c:dLbls>
            <c:txPr>
              <a:bodyPr/>
              <a:lstStyle/>
              <a:p>
                <a:pPr>
                  <a:defRPr sz="4000">
                    <a:solidFill>
                      <a:schemeClr val="tx1"/>
                    </a:solidFill>
                  </a:defRPr>
                </a:pPr>
                <a:endParaRPr lang="ja-JP"/>
              </a:p>
            </c:txPr>
            <c:showLegendKey val="0"/>
            <c:showVal val="1"/>
            <c:showCatName val="0"/>
            <c:showSerName val="0"/>
            <c:showPercent val="0"/>
            <c:showBubbleSize val="0"/>
            <c:showLeaderLines val="1"/>
          </c:dLbls>
          <c:cat>
            <c:strRef>
              <c:f>Sheet1!$A$2:$A$3</c:f>
              <c:strCache>
                <c:ptCount val="2"/>
                <c:pt idx="0">
                  <c:v>実施した</c:v>
                </c:pt>
                <c:pt idx="1">
                  <c:v>しなかった</c:v>
                </c:pt>
              </c:strCache>
            </c:strRef>
          </c:cat>
          <c:val>
            <c:numRef>
              <c:f>Sheet1!$B$2:$B$3</c:f>
              <c:numCache>
                <c:formatCode>General</c:formatCode>
                <c:ptCount val="2"/>
                <c:pt idx="0">
                  <c:v>15</c:v>
                </c:pt>
                <c:pt idx="1">
                  <c:v>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実施割合</c:v>
                </c:pt>
              </c:strCache>
            </c:strRef>
          </c:tx>
          <c:dLbls>
            <c:txPr>
              <a:bodyPr/>
              <a:lstStyle/>
              <a:p>
                <a:pPr>
                  <a:defRPr sz="4000">
                    <a:solidFill>
                      <a:schemeClr val="tx1"/>
                    </a:solidFill>
                  </a:defRPr>
                </a:pPr>
                <a:endParaRPr lang="ja-JP"/>
              </a:p>
            </c:txPr>
            <c:showLegendKey val="0"/>
            <c:showVal val="1"/>
            <c:showCatName val="0"/>
            <c:showSerName val="0"/>
            <c:showPercent val="0"/>
            <c:showBubbleSize val="0"/>
            <c:showLeaderLines val="1"/>
          </c:dLbls>
          <c:cat>
            <c:strRef>
              <c:f>Sheet1!$A$2:$A$3</c:f>
              <c:strCache>
                <c:ptCount val="2"/>
                <c:pt idx="0">
                  <c:v>実施した</c:v>
                </c:pt>
                <c:pt idx="1">
                  <c:v>しなかった</c:v>
                </c:pt>
              </c:strCache>
            </c:strRef>
          </c:cat>
          <c:val>
            <c:numRef>
              <c:f>Sheet1!$B$2:$B$3</c:f>
              <c:numCache>
                <c:formatCode>General</c:formatCode>
                <c:ptCount val="2"/>
                <c:pt idx="0">
                  <c:v>15</c:v>
                </c:pt>
                <c:pt idx="1">
                  <c:v>2</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20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実施割合</c:v>
                </c:pt>
              </c:strCache>
            </c:strRef>
          </c:tx>
          <c:dLbls>
            <c:txPr>
              <a:bodyPr/>
              <a:lstStyle/>
              <a:p>
                <a:pPr>
                  <a:defRPr sz="4000">
                    <a:solidFill>
                      <a:schemeClr val="tx1"/>
                    </a:solidFill>
                  </a:defRPr>
                </a:pPr>
                <a:endParaRPr lang="ja-JP"/>
              </a:p>
            </c:txPr>
            <c:showLegendKey val="0"/>
            <c:showVal val="1"/>
            <c:showCatName val="0"/>
            <c:showSerName val="0"/>
            <c:showPercent val="0"/>
            <c:showBubbleSize val="0"/>
            <c:showLeaderLines val="1"/>
          </c:dLbls>
          <c:cat>
            <c:strRef>
              <c:f>Sheet1!$A$2:$A$3</c:f>
              <c:strCache>
                <c:ptCount val="2"/>
                <c:pt idx="0">
                  <c:v>実施した</c:v>
                </c:pt>
                <c:pt idx="1">
                  <c:v>しなかった</c:v>
                </c:pt>
              </c:strCache>
            </c:strRef>
          </c:cat>
          <c:val>
            <c:numRef>
              <c:f>Sheet1!$B$2:$B$3</c:f>
              <c:numCache>
                <c:formatCode>General</c:formatCode>
                <c:ptCount val="2"/>
                <c:pt idx="0">
                  <c:v>12</c:v>
                </c:pt>
                <c:pt idx="1">
                  <c:v>5</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2000"/>
          </a:pPr>
          <a:endParaRPr lang="ja-JP"/>
        </a:p>
      </c:txPr>
    </c:legend>
    <c:plotVisOnly val="1"/>
    <c:dispBlanksAs val="gap"/>
    <c:showDLblsOverMax val="0"/>
  </c:chart>
  <c:txPr>
    <a:bodyPr/>
    <a:lstStyle/>
    <a:p>
      <a:pPr>
        <a:defRPr sz="1800"/>
      </a:pPr>
      <a:endParaRPr lang="ja-JP"/>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16DECFA-A03E-4724-ACAD-639607A96D98}" type="datetimeFigureOut">
              <a:rPr lang="ja-JP" altLang="en-US">
                <a:solidFill>
                  <a:prstClr val="black">
                    <a:tint val="75000"/>
                  </a:prstClr>
                </a:solidFill>
              </a:rPr>
              <a:pPr/>
              <a:t>2014/1/21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F384999-AF74-4BFD-8F2A-3E4B4C275CD5}"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23086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16DECFA-A03E-4724-ACAD-639607A96D98}" type="datetimeFigureOut">
              <a:rPr lang="ja-JP" altLang="en-US">
                <a:solidFill>
                  <a:prstClr val="black">
                    <a:tint val="75000"/>
                  </a:prstClr>
                </a:solidFill>
              </a:rPr>
              <a:pPr/>
              <a:t>2014/1/21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F384999-AF74-4BFD-8F2A-3E4B4C275CD5}"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37075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16DECFA-A03E-4724-ACAD-639607A96D98}" type="datetimeFigureOut">
              <a:rPr lang="ja-JP" altLang="en-US">
                <a:solidFill>
                  <a:prstClr val="black">
                    <a:tint val="75000"/>
                  </a:prstClr>
                </a:solidFill>
              </a:rPr>
              <a:pPr/>
              <a:t>2014/1/21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F384999-AF74-4BFD-8F2A-3E4B4C275CD5}"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85816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16DECFA-A03E-4724-ACAD-639607A96D98}" type="datetimeFigureOut">
              <a:rPr kumimoji="1" lang="ja-JP" altLang="en-US" smtClean="0"/>
              <a:t>2014/1/21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F384999-AF74-4BFD-8F2A-3E4B4C275CD5}" type="slidenum">
              <a:rPr kumimoji="1" lang="ja-JP" altLang="en-US" smtClean="0"/>
              <a:t>‹#›</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16DECFA-A03E-4724-ACAD-639607A96D98}" type="datetimeFigureOut">
              <a:rPr kumimoji="1" lang="ja-JP" altLang="en-US" smtClean="0"/>
              <a:t>2014/1/21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384999-AF74-4BFD-8F2A-3E4B4C275CD5}" type="slidenum">
              <a:rPr kumimoji="1" lang="ja-JP" altLang="en-US" smtClean="0"/>
              <a:t>‹#›</a:t>
            </a:fld>
            <a:endParaRPr kumimoji="1"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416DECFA-A03E-4724-ACAD-639607A96D98}" type="datetimeFigureOut">
              <a:rPr kumimoji="1" lang="ja-JP" altLang="en-US" smtClean="0"/>
              <a:t>2014/1/21</a:t>
            </a:fld>
            <a:endParaRPr kumimoji="1" lang="ja-JP" altLang="en-US"/>
          </a:p>
        </p:txBody>
      </p:sp>
      <p:sp>
        <p:nvSpPr>
          <p:cNvPr id="8" name="Slide Number Placeholder 7"/>
          <p:cNvSpPr>
            <a:spLocks noGrp="1"/>
          </p:cNvSpPr>
          <p:nvPr>
            <p:ph type="sldNum" sz="quarter" idx="11"/>
          </p:nvPr>
        </p:nvSpPr>
        <p:spPr/>
        <p:txBody>
          <a:bodyPr/>
          <a:lstStyle/>
          <a:p>
            <a:fld id="{1F384999-AF74-4BFD-8F2A-3E4B4C275CD5}" type="slidenum">
              <a:rPr kumimoji="1" lang="ja-JP" altLang="en-US" smtClean="0"/>
              <a:t>‹#›</a:t>
            </a:fld>
            <a:endParaRPr kumimoji="1" lang="ja-JP" altLang="en-US"/>
          </a:p>
        </p:txBody>
      </p:sp>
      <p:sp>
        <p:nvSpPr>
          <p:cNvPr id="9" name="Footer Placeholder 8"/>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16DECFA-A03E-4724-ACAD-639607A96D98}" type="datetimeFigureOut">
              <a:rPr kumimoji="1" lang="ja-JP" altLang="en-US" smtClean="0"/>
              <a:t>2014/1/21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384999-AF74-4BFD-8F2A-3E4B4C275CD5}" type="slidenum">
              <a:rPr kumimoji="1" lang="ja-JP" altLang="en-US" smtClean="0"/>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ja-JP" altLang="en-US" smtClean="0"/>
              <a:t>マスター テキストの書式設定</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16DECFA-A03E-4724-ACAD-639607A96D98}" type="datetimeFigureOut">
              <a:rPr kumimoji="1" lang="ja-JP" altLang="en-US" smtClean="0"/>
              <a:t>2014/1/21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F384999-AF74-4BFD-8F2A-3E4B4C275CD5}" type="slidenum">
              <a:rPr kumimoji="1" lang="ja-JP" altLang="en-US" smtClean="0"/>
              <a:t>‹#›</a:t>
            </a:fld>
            <a:endParaRPr kumimoji="1"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416DECFA-A03E-4724-ACAD-639607A96D98}" type="datetimeFigureOut">
              <a:rPr kumimoji="1" lang="ja-JP" altLang="en-US" smtClean="0"/>
              <a:t>2014/1/21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F384999-AF74-4BFD-8F2A-3E4B4C275CD5}" type="slidenum">
              <a:rPr kumimoji="1" lang="ja-JP" altLang="en-US" smtClean="0"/>
              <a:t>‹#›</a:t>
            </a:fld>
            <a:endParaRPr kumimoji="1"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6DECFA-A03E-4724-ACAD-639607A96D98}" type="datetimeFigureOut">
              <a:rPr kumimoji="1" lang="ja-JP" altLang="en-US" smtClean="0"/>
              <a:t>2014/1/21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F384999-AF74-4BFD-8F2A-3E4B4C275CD5}" type="slidenum">
              <a:rPr kumimoji="1" lang="ja-JP" altLang="en-US" smtClean="0"/>
              <a:t>‹#›</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16DECFA-A03E-4724-ACAD-639607A96D98}" type="datetimeFigureOut">
              <a:rPr kumimoji="1" lang="ja-JP" altLang="en-US" smtClean="0"/>
              <a:t>2014/1/21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384999-AF74-4BFD-8F2A-3E4B4C275CD5}"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16DECFA-A03E-4724-ACAD-639607A96D98}" type="datetimeFigureOut">
              <a:rPr lang="ja-JP" altLang="en-US">
                <a:solidFill>
                  <a:prstClr val="black">
                    <a:tint val="75000"/>
                  </a:prstClr>
                </a:solidFill>
              </a:rPr>
              <a:pPr/>
              <a:t>2014/1/21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F384999-AF74-4BFD-8F2A-3E4B4C275CD5}"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6049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16DECFA-A03E-4724-ACAD-639607A96D98}" type="datetimeFigureOut">
              <a:rPr kumimoji="1" lang="ja-JP" altLang="en-US" smtClean="0"/>
              <a:t>2014/1/21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1F384999-AF74-4BFD-8F2A-3E4B4C275CD5}" type="slidenum">
              <a:rPr kumimoji="1" lang="ja-JP" altLang="en-US" smtClean="0"/>
              <a:t>‹#›</a:t>
            </a:fld>
            <a:endParaRPr kumimoji="1" lang="ja-JP" alt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ja-JP" altLang="en-US" smtClean="0"/>
              <a:t>マスター タイトルの書式設定</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416DECFA-A03E-4724-ACAD-639607A96D98}" type="datetimeFigureOut">
              <a:rPr kumimoji="1" lang="ja-JP" altLang="en-US" smtClean="0"/>
              <a:t>2014/1/21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384999-AF74-4BFD-8F2A-3E4B4C275CD5}" type="slidenum">
              <a:rPr kumimoji="1" lang="ja-JP" altLang="en-US" smtClean="0"/>
              <a:t>‹#›</a:t>
            </a:fld>
            <a:endParaRPr kumimoji="1"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416DECFA-A03E-4724-ACAD-639607A96D98}" type="datetimeFigureOut">
              <a:rPr kumimoji="1" lang="ja-JP" altLang="en-US" smtClean="0"/>
              <a:t>2014/1/21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384999-AF74-4BFD-8F2A-3E4B4C275CD5}"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16DECFA-A03E-4724-ACAD-639607A96D98}" type="datetimeFigureOut">
              <a:rPr lang="ja-JP" altLang="en-US">
                <a:solidFill>
                  <a:prstClr val="black">
                    <a:tint val="75000"/>
                  </a:prstClr>
                </a:solidFill>
              </a:rPr>
              <a:pPr/>
              <a:t>2014/1/21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F384999-AF74-4BFD-8F2A-3E4B4C275CD5}"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78910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16DECFA-A03E-4724-ACAD-639607A96D98}" type="datetimeFigureOut">
              <a:rPr lang="ja-JP" altLang="en-US">
                <a:solidFill>
                  <a:prstClr val="black">
                    <a:tint val="75000"/>
                  </a:prstClr>
                </a:solidFill>
              </a:rPr>
              <a:pPr/>
              <a:t>2014/1/21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F384999-AF74-4BFD-8F2A-3E4B4C275CD5}"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50365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16DECFA-A03E-4724-ACAD-639607A96D98}" type="datetimeFigureOut">
              <a:rPr lang="ja-JP" altLang="en-US">
                <a:solidFill>
                  <a:prstClr val="black">
                    <a:tint val="75000"/>
                  </a:prstClr>
                </a:solidFill>
              </a:rPr>
              <a:pPr/>
              <a:t>2014/1/21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F384999-AF74-4BFD-8F2A-3E4B4C275CD5}"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27051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16DECFA-A03E-4724-ACAD-639607A96D98}" type="datetimeFigureOut">
              <a:rPr lang="ja-JP" altLang="en-US">
                <a:solidFill>
                  <a:prstClr val="black">
                    <a:tint val="75000"/>
                  </a:prstClr>
                </a:solidFill>
              </a:rPr>
              <a:pPr/>
              <a:t>2014/1/21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F384999-AF74-4BFD-8F2A-3E4B4C275CD5}"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04411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16DECFA-A03E-4724-ACAD-639607A96D98}" type="datetimeFigureOut">
              <a:rPr lang="ja-JP" altLang="en-US">
                <a:solidFill>
                  <a:prstClr val="black">
                    <a:tint val="75000"/>
                  </a:prstClr>
                </a:solidFill>
              </a:rPr>
              <a:pPr/>
              <a:t>2014/1/21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F384999-AF74-4BFD-8F2A-3E4B4C275CD5}"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60230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16DECFA-A03E-4724-ACAD-639607A96D98}" type="datetimeFigureOut">
              <a:rPr lang="ja-JP" altLang="en-US">
                <a:solidFill>
                  <a:prstClr val="black">
                    <a:tint val="75000"/>
                  </a:prstClr>
                </a:solidFill>
              </a:rPr>
              <a:pPr/>
              <a:t>2014/1/21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F384999-AF74-4BFD-8F2A-3E4B4C275CD5}"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61806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16DECFA-A03E-4724-ACAD-639607A96D98}" type="datetimeFigureOut">
              <a:rPr lang="ja-JP" altLang="en-US">
                <a:solidFill>
                  <a:prstClr val="black">
                    <a:tint val="75000"/>
                  </a:prstClr>
                </a:solidFill>
              </a:rPr>
              <a:pPr/>
              <a:t>2014/1/21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F384999-AF74-4BFD-8F2A-3E4B4C275CD5}"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6098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6DECFA-A03E-4724-ACAD-639607A96D98}" type="datetimeFigureOut">
              <a:rPr lang="ja-JP" altLang="en-US">
                <a:solidFill>
                  <a:prstClr val="black">
                    <a:tint val="75000"/>
                  </a:prstClr>
                </a:solidFill>
              </a:rPr>
              <a:pPr/>
              <a:t>2014/1/21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84999-AF74-4BFD-8F2A-3E4B4C275CD5}"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00655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416DECFA-A03E-4724-ACAD-639607A96D98}" type="datetimeFigureOut">
              <a:rPr kumimoji="1" lang="ja-JP" altLang="en-US" smtClean="0"/>
              <a:t>2014/1/21</a:t>
            </a:fld>
            <a:endParaRPr kumimoji="1" lang="ja-JP" alt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1F384999-AF74-4BFD-8F2A-3E4B4C275CD5}" type="slidenum">
              <a:rPr kumimoji="1" lang="ja-JP" altLang="en-US" smtClean="0"/>
              <a:t>‹#›</a:t>
            </a:fld>
            <a:endParaRPr kumimoji="1" lang="ja-JP" alt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kumimoji="1"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sz="5400" dirty="0" smtClean="0"/>
              <a:t>第</a:t>
            </a:r>
            <a:r>
              <a:rPr lang="en-US" altLang="ja-JP" sz="5400" dirty="0"/>
              <a:t>5</a:t>
            </a:r>
            <a:r>
              <a:rPr lang="ja-JP" altLang="en-US" sz="5400" dirty="0" smtClean="0"/>
              <a:t>回衛生担当者連絡会</a:t>
            </a:r>
            <a:r>
              <a:rPr lang="en-US" altLang="ja-JP" sz="6000" dirty="0" smtClean="0"/>
              <a:t/>
            </a:r>
            <a:br>
              <a:rPr lang="en-US" altLang="ja-JP" sz="6000" dirty="0" smtClean="0"/>
            </a:br>
            <a:r>
              <a:rPr lang="ja-JP" altLang="en-US" sz="6000" dirty="0"/>
              <a:t>～</a:t>
            </a:r>
            <a:r>
              <a:rPr lang="ja-JP" altLang="en-US" sz="6000" dirty="0" smtClean="0"/>
              <a:t>アンケート結果～</a:t>
            </a:r>
            <a:endParaRPr kumimoji="1" lang="ja-JP" altLang="en-US" sz="6000" dirty="0"/>
          </a:p>
        </p:txBody>
      </p:sp>
      <p:sp>
        <p:nvSpPr>
          <p:cNvPr id="3" name="サブタイトル 2"/>
          <p:cNvSpPr>
            <a:spLocks noGrp="1"/>
          </p:cNvSpPr>
          <p:nvPr>
            <p:ph type="subTitle" idx="1"/>
          </p:nvPr>
        </p:nvSpPr>
        <p:spPr/>
        <p:txBody>
          <a:bodyPr>
            <a:normAutofit/>
          </a:bodyPr>
          <a:lstStyle/>
          <a:p>
            <a:pPr algn="ctr"/>
            <a:r>
              <a:rPr kumimoji="1" lang="ja-JP" altLang="en-US" sz="3600" dirty="0" smtClean="0">
                <a:solidFill>
                  <a:schemeClr val="tx1"/>
                </a:solidFill>
              </a:rPr>
              <a:t>産業医科大学</a:t>
            </a:r>
            <a:endParaRPr kumimoji="1" lang="ja-JP" altLang="en-US" sz="3600" dirty="0">
              <a:solidFill>
                <a:schemeClr val="tx1"/>
              </a:solidFill>
            </a:endParaRPr>
          </a:p>
        </p:txBody>
      </p:sp>
    </p:spTree>
    <p:extLst>
      <p:ext uri="{BB962C8B-B14F-4D97-AF65-F5344CB8AC3E}">
        <p14:creationId xmlns:p14="http://schemas.microsoft.com/office/powerpoint/2010/main" val="1216457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80928"/>
            <a:ext cx="8496944" cy="1143000"/>
          </a:xfrm>
        </p:spPr>
        <p:txBody>
          <a:bodyPr>
            <a:noAutofit/>
          </a:bodyPr>
          <a:lstStyle/>
          <a:p>
            <a:r>
              <a:rPr lang="ja-JP" altLang="en-US" sz="5400" dirty="0"/>
              <a:t>感染症予防のため</a:t>
            </a:r>
            <a:r>
              <a:rPr lang="ja-JP" altLang="en-US" sz="5400" dirty="0" smtClean="0"/>
              <a:t>の</a:t>
            </a:r>
            <a:r>
              <a:rPr lang="en-US" altLang="ja-JP" sz="5400" dirty="0" smtClean="0"/>
              <a:t/>
            </a:r>
            <a:br>
              <a:rPr lang="en-US" altLang="ja-JP" sz="5400" dirty="0" smtClean="0"/>
            </a:br>
            <a:r>
              <a:rPr lang="ja-JP" altLang="en-US" sz="5400" dirty="0" smtClean="0"/>
              <a:t>確認</a:t>
            </a:r>
            <a:r>
              <a:rPr lang="ja-JP" altLang="en-US" sz="5400" dirty="0"/>
              <a:t>アンケート</a:t>
            </a:r>
            <a:br>
              <a:rPr lang="ja-JP" altLang="en-US" sz="5400" dirty="0"/>
            </a:br>
            <a:r>
              <a:rPr kumimoji="1" lang="en-US" altLang="ja-JP" sz="5400" dirty="0" smtClean="0"/>
              <a:t/>
            </a:r>
            <a:br>
              <a:rPr kumimoji="1" lang="en-US" altLang="ja-JP" sz="5400" dirty="0" smtClean="0"/>
            </a:br>
            <a:r>
              <a:rPr lang="ja-JP" altLang="en-US" sz="3600" dirty="0" smtClean="0"/>
              <a:t>（回収</a:t>
            </a:r>
            <a:r>
              <a:rPr lang="en-US" altLang="ja-JP" sz="3600" dirty="0" smtClean="0"/>
              <a:t>17</a:t>
            </a:r>
            <a:r>
              <a:rPr lang="ja-JP" altLang="en-US" sz="3600" dirty="0" smtClean="0"/>
              <a:t>件）</a:t>
            </a:r>
            <a:endParaRPr kumimoji="1" lang="ja-JP" altLang="en-US" sz="3600" dirty="0"/>
          </a:p>
        </p:txBody>
      </p:sp>
    </p:spTree>
    <p:extLst>
      <p:ext uri="{BB962C8B-B14F-4D97-AF65-F5344CB8AC3E}">
        <p14:creationId xmlns:p14="http://schemas.microsoft.com/office/powerpoint/2010/main" val="3281881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marL="447675" indent="-447675" algn="l"/>
            <a:r>
              <a:rPr lang="ja-JP" altLang="en-US" sz="2800" dirty="0" smtClean="0"/>
              <a:t>１．手洗い、手指消毒、咳エチケット、体温チェックなど感染予防行動について作業員に周知する。</a:t>
            </a:r>
            <a:endParaRPr kumimoji="1" lang="ja-JP" altLang="en-US" sz="28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690675777"/>
              </p:ext>
            </p:extLst>
          </p:nvPr>
        </p:nvGraphicFramePr>
        <p:xfrm>
          <a:off x="1331640" y="1484784"/>
          <a:ext cx="6768752"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7141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marL="447675" indent="-447675" algn="l"/>
            <a:r>
              <a:rPr lang="ja-JP" altLang="en-US" sz="2800" dirty="0" smtClean="0"/>
              <a:t>２．職場で流行する感染症（インフルエンザ、ノロウイルス）と症状、感染経路、予防法について作業員に教育する。</a:t>
            </a:r>
            <a:endParaRPr kumimoji="1" lang="ja-JP" altLang="en-US" sz="28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402540145"/>
              </p:ext>
            </p:extLst>
          </p:nvPr>
        </p:nvGraphicFramePr>
        <p:xfrm>
          <a:off x="1403648" y="1556792"/>
          <a:ext cx="6624736"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9502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marL="447675" indent="-447675" algn="l"/>
            <a:r>
              <a:rPr lang="ja-JP" altLang="en-US" sz="2800" dirty="0" smtClean="0"/>
              <a:t>３．作業前のミーティングなどで、作業員の体調（発熱、咳、下痢や嘔吐、その他）を確認する。	</a:t>
            </a:r>
            <a:endParaRPr kumimoji="1" lang="ja-JP" altLang="en-US" sz="28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284361001"/>
              </p:ext>
            </p:extLst>
          </p:nvPr>
        </p:nvGraphicFramePr>
        <p:xfrm>
          <a:off x="1403648" y="1556792"/>
          <a:ext cx="6653204" cy="5112568"/>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6367176" y="5888910"/>
            <a:ext cx="1947969" cy="830997"/>
          </a:xfrm>
          <a:prstGeom prst="rect">
            <a:avLst/>
          </a:prstGeom>
          <a:noFill/>
          <a:ln w="3175">
            <a:solidFill>
              <a:schemeClr val="tx1"/>
            </a:solidFill>
          </a:ln>
        </p:spPr>
        <p:txBody>
          <a:bodyPr wrap="none" rtlCol="0">
            <a:spAutoFit/>
          </a:bodyPr>
          <a:lstStyle/>
          <a:p>
            <a:r>
              <a:rPr lang="en-US" altLang="ja-JP" sz="2400" dirty="0" smtClean="0"/>
              <a:t>※</a:t>
            </a:r>
            <a:r>
              <a:rPr lang="ja-JP" altLang="en-US" sz="2400" dirty="0" smtClean="0"/>
              <a:t>コメント</a:t>
            </a:r>
            <a:endParaRPr lang="en-US" altLang="ja-JP" sz="2400" dirty="0" smtClean="0"/>
          </a:p>
          <a:p>
            <a:r>
              <a:rPr lang="ja-JP" altLang="en-US" sz="2400" dirty="0" smtClean="0"/>
              <a:t>・ＴＢＭで確認</a:t>
            </a:r>
            <a:endParaRPr kumimoji="1" lang="en-US" altLang="ja-JP" sz="2400" dirty="0" smtClean="0"/>
          </a:p>
        </p:txBody>
      </p:sp>
    </p:spTree>
    <p:extLst>
      <p:ext uri="{BB962C8B-B14F-4D97-AF65-F5344CB8AC3E}">
        <p14:creationId xmlns:p14="http://schemas.microsoft.com/office/powerpoint/2010/main" val="3111238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marL="447675" indent="-447675" algn="l"/>
            <a:r>
              <a:rPr lang="ja-JP" altLang="en-US" sz="2800" dirty="0" smtClean="0"/>
              <a:t>４．作業員に発熱、咳、嘔吐や下痢などの症状がある際には、必ず上長に報告するよう指導する。</a:t>
            </a:r>
            <a:endParaRPr kumimoji="1" lang="ja-JP" altLang="en-US" sz="28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42931014"/>
              </p:ext>
            </p:extLst>
          </p:nvPr>
        </p:nvGraphicFramePr>
        <p:xfrm>
          <a:off x="1475656" y="1628800"/>
          <a:ext cx="6552728"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4558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marL="447675" indent="-447675" algn="l"/>
            <a:r>
              <a:rPr lang="ja-JP" altLang="en-US" sz="2800" dirty="0" smtClean="0"/>
              <a:t>５．新たに</a:t>
            </a:r>
            <a:r>
              <a:rPr lang="en-US" altLang="ja-JP" sz="2800" dirty="0" smtClean="0"/>
              <a:t>2</a:t>
            </a:r>
            <a:r>
              <a:rPr lang="ja-JP" altLang="en-US" sz="2800" dirty="0" smtClean="0"/>
              <a:t>週間以上働く作業員にはインフルエンザの予防接種を受けるように指導する。</a:t>
            </a:r>
            <a:endParaRPr kumimoji="1" lang="ja-JP" altLang="en-US" sz="28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927700774"/>
              </p:ext>
            </p:extLst>
          </p:nvPr>
        </p:nvGraphicFramePr>
        <p:xfrm>
          <a:off x="1403648" y="1484784"/>
          <a:ext cx="6696744"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4558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marL="447675" indent="-447675" algn="l"/>
            <a:r>
              <a:rPr lang="ja-JP" altLang="en-US" sz="2800" dirty="0" smtClean="0"/>
              <a:t>６．作業員が共用で利用するトイレは、清掃ごとにトイレの便座、ドアノブなどをきれいに拭き取る。</a:t>
            </a:r>
            <a:endParaRPr kumimoji="1" lang="ja-JP" altLang="en-US" sz="28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832279352"/>
              </p:ext>
            </p:extLst>
          </p:nvPr>
        </p:nvGraphicFramePr>
        <p:xfrm>
          <a:off x="1403648" y="1556792"/>
          <a:ext cx="6696744" cy="52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4558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marL="447675" indent="-447675" algn="l"/>
            <a:r>
              <a:rPr lang="ja-JP" altLang="en-US" sz="2800" dirty="0" smtClean="0"/>
              <a:t>７．休憩室、施設の出入り口など動線上で手指消毒ができるような手指消毒用のアルコール剤などを準備する。</a:t>
            </a:r>
            <a:endParaRPr kumimoji="1" lang="ja-JP" altLang="en-US" sz="28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208388992"/>
              </p:ext>
            </p:extLst>
          </p:nvPr>
        </p:nvGraphicFramePr>
        <p:xfrm>
          <a:off x="1043608" y="1556792"/>
          <a:ext cx="6984776" cy="53012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4558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marL="447675" indent="-447675" algn="l"/>
            <a:r>
              <a:rPr lang="ja-JP" altLang="en-US" sz="2800" dirty="0" smtClean="0"/>
              <a:t>８．洗面台の石鹸は、ボトル式の液体石鹸（プッシュ式洗剤等）とし、固形石鹸は使わないようにする。</a:t>
            </a:r>
            <a:endParaRPr kumimoji="1" lang="ja-JP" altLang="en-US" sz="28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880414464"/>
              </p:ext>
            </p:extLst>
          </p:nvPr>
        </p:nvGraphicFramePr>
        <p:xfrm>
          <a:off x="1259632" y="1628800"/>
          <a:ext cx="6696744" cy="52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4558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marL="447675" indent="-447675" algn="l"/>
            <a:r>
              <a:rPr lang="ja-JP" altLang="en-US" sz="2800" dirty="0" smtClean="0"/>
              <a:t>９．咳エチケット、下痢・嘔吐対策などの感染予防のためのポスターなどを、職場やトイレなどに掲示して、感染予防策の重要性を周知する。</a:t>
            </a:r>
            <a:endParaRPr kumimoji="1" lang="ja-JP" altLang="en-US" sz="28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959343016"/>
              </p:ext>
            </p:extLst>
          </p:nvPr>
        </p:nvGraphicFramePr>
        <p:xfrm>
          <a:off x="1259632" y="1628800"/>
          <a:ext cx="6696744" cy="52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4558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趣旨</a:t>
            </a:r>
            <a:endParaRPr kumimoji="1" lang="ja-JP" altLang="en-US" dirty="0"/>
          </a:p>
        </p:txBody>
      </p:sp>
      <p:sp>
        <p:nvSpPr>
          <p:cNvPr id="3" name="コンテンツ プレースホルダー 2"/>
          <p:cNvSpPr>
            <a:spLocks noGrp="1"/>
          </p:cNvSpPr>
          <p:nvPr>
            <p:ph idx="1"/>
          </p:nvPr>
        </p:nvSpPr>
        <p:spPr/>
        <p:txBody>
          <a:bodyPr>
            <a:noAutofit/>
          </a:bodyPr>
          <a:lstStyle/>
          <a:p>
            <a:r>
              <a:rPr kumimoji="1" lang="ja-JP" altLang="en-US" sz="2800" dirty="0" smtClean="0"/>
              <a:t>衛生担当者連絡会も２年目を迎えるに当たり、東京電力・産業医科大学と各協力企業の皆さんの間で、</a:t>
            </a:r>
            <a:r>
              <a:rPr kumimoji="1" lang="ja-JP" altLang="en-US" sz="2800" dirty="0" smtClean="0">
                <a:solidFill>
                  <a:srgbClr val="C00000"/>
                </a:solidFill>
              </a:rPr>
              <a:t>双方向のコミュニケーション</a:t>
            </a:r>
            <a:r>
              <a:rPr kumimoji="1" lang="ja-JP" altLang="en-US" sz="2800" dirty="0" smtClean="0"/>
              <a:t>の機会を増やしていきたいと思います。</a:t>
            </a:r>
            <a:endParaRPr kumimoji="1" lang="en-US" altLang="ja-JP" sz="2800" dirty="0" smtClean="0"/>
          </a:p>
          <a:p>
            <a:endParaRPr lang="en-US" altLang="ja-JP" sz="2800" dirty="0"/>
          </a:p>
          <a:p>
            <a:r>
              <a:rPr kumimoji="1" lang="ja-JP" altLang="en-US" sz="2800" dirty="0" smtClean="0"/>
              <a:t>今回は、健康診断等の健康管理と、冬場の感染症対策に関するアンケート調査にご協力いただきました。</a:t>
            </a:r>
            <a:endParaRPr kumimoji="1" lang="en-US" altLang="ja-JP" sz="2800" dirty="0" smtClean="0"/>
          </a:p>
          <a:p>
            <a:r>
              <a:rPr kumimoji="1" lang="ja-JP" altLang="en-US" sz="2800" dirty="0" smtClean="0"/>
              <a:t>まず、その結果をフィードバックいたします。</a:t>
            </a:r>
            <a:endParaRPr kumimoji="1" lang="ja-JP" altLang="en-US" sz="2800" dirty="0"/>
          </a:p>
        </p:txBody>
      </p:sp>
    </p:spTree>
    <p:extLst>
      <p:ext uri="{BB962C8B-B14F-4D97-AF65-F5344CB8AC3E}">
        <p14:creationId xmlns:p14="http://schemas.microsoft.com/office/powerpoint/2010/main" val="1998288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marL="717550" indent="-717550" algn="l"/>
            <a:r>
              <a:rPr lang="ja-JP" altLang="en-US" sz="2800" dirty="0" smtClean="0"/>
              <a:t>１０．嘔吐物の処理など、清掃のルールを決め、必要な薬品や備品を整備する。</a:t>
            </a:r>
            <a:endParaRPr kumimoji="1" lang="ja-JP" altLang="en-US" sz="28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020859587"/>
              </p:ext>
            </p:extLst>
          </p:nvPr>
        </p:nvGraphicFramePr>
        <p:xfrm>
          <a:off x="1331640" y="1412776"/>
          <a:ext cx="6768752" cy="5229200"/>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4860032" y="5842337"/>
            <a:ext cx="4095993" cy="1015663"/>
          </a:xfrm>
          <a:prstGeom prst="rect">
            <a:avLst/>
          </a:prstGeom>
          <a:noFill/>
          <a:ln w="3175">
            <a:solidFill>
              <a:schemeClr val="tx1"/>
            </a:solidFill>
          </a:ln>
        </p:spPr>
        <p:txBody>
          <a:bodyPr wrap="none" rtlCol="0">
            <a:spAutoFit/>
          </a:bodyPr>
          <a:lstStyle/>
          <a:p>
            <a:r>
              <a:rPr lang="en-US" altLang="ja-JP" sz="2000" dirty="0" smtClean="0"/>
              <a:t>※</a:t>
            </a:r>
            <a:r>
              <a:rPr lang="ja-JP" altLang="en-US" sz="2000" dirty="0" smtClean="0"/>
              <a:t>コメント</a:t>
            </a:r>
            <a:endParaRPr lang="en-US" altLang="ja-JP" sz="2000" dirty="0" smtClean="0"/>
          </a:p>
          <a:p>
            <a:r>
              <a:rPr lang="ja-JP" altLang="en-US" sz="2000" dirty="0" smtClean="0"/>
              <a:t>・ハイター</a:t>
            </a:r>
            <a:r>
              <a:rPr kumimoji="1" lang="ja-JP" altLang="en-US" sz="2000" dirty="0" smtClean="0"/>
              <a:t>を準備済み</a:t>
            </a:r>
            <a:endParaRPr kumimoji="1" lang="en-US" altLang="ja-JP" sz="2000" dirty="0" smtClean="0"/>
          </a:p>
          <a:p>
            <a:r>
              <a:rPr lang="ja-JP" altLang="en-US" sz="2000" dirty="0" smtClean="0"/>
              <a:t>・他社にて配備（電力殿施設のため）</a:t>
            </a:r>
            <a:endParaRPr kumimoji="1" lang="ja-JP" altLang="en-US" sz="2000" dirty="0"/>
          </a:p>
        </p:txBody>
      </p:sp>
    </p:spTree>
    <p:extLst>
      <p:ext uri="{BB962C8B-B14F-4D97-AF65-F5344CB8AC3E}">
        <p14:creationId xmlns:p14="http://schemas.microsoft.com/office/powerpoint/2010/main" val="2944558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marL="717550" indent="-717550" algn="l"/>
            <a:r>
              <a:rPr lang="ja-JP" altLang="en-US" sz="2800" dirty="0" smtClean="0"/>
              <a:t>１１．発症時の、事業所の内での報告手順、連絡する医療機関</a:t>
            </a:r>
            <a:r>
              <a:rPr lang="en-US" altLang="ja-JP" sz="2800" dirty="0" smtClean="0"/>
              <a:t>(</a:t>
            </a:r>
            <a:r>
              <a:rPr lang="ja-JP" altLang="en-US" sz="2800" dirty="0" smtClean="0"/>
              <a:t>地域の医療機関、</a:t>
            </a:r>
            <a:r>
              <a:rPr lang="en-US" altLang="ja-JP" sz="2800" dirty="0" smtClean="0"/>
              <a:t>JV</a:t>
            </a:r>
            <a:r>
              <a:rPr lang="ja-JP" altLang="en-US" sz="2800" dirty="0" smtClean="0"/>
              <a:t>メディカルセンターなど</a:t>
            </a:r>
            <a:r>
              <a:rPr lang="en-US" altLang="ja-JP" sz="2800" dirty="0" smtClean="0"/>
              <a:t>)</a:t>
            </a:r>
            <a:r>
              <a:rPr lang="ja-JP" altLang="en-US" sz="2800" dirty="0" smtClean="0"/>
              <a:t>をあらかじめ定めておく。</a:t>
            </a:r>
            <a:endParaRPr kumimoji="1" lang="ja-JP" altLang="en-US" sz="28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629758088"/>
              </p:ext>
            </p:extLst>
          </p:nvPr>
        </p:nvGraphicFramePr>
        <p:xfrm>
          <a:off x="1403648" y="1484784"/>
          <a:ext cx="6408712" cy="5229200"/>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5652120" y="5661248"/>
            <a:ext cx="3168352" cy="830997"/>
          </a:xfrm>
          <a:prstGeom prst="rect">
            <a:avLst/>
          </a:prstGeom>
          <a:noFill/>
          <a:ln w="3175">
            <a:solidFill>
              <a:schemeClr val="tx1"/>
            </a:solidFill>
          </a:ln>
        </p:spPr>
        <p:txBody>
          <a:bodyPr wrap="square" rtlCol="0">
            <a:spAutoFit/>
          </a:bodyPr>
          <a:lstStyle/>
          <a:p>
            <a:r>
              <a:rPr lang="en-US" altLang="ja-JP" sz="2400" dirty="0" smtClean="0"/>
              <a:t>※</a:t>
            </a:r>
            <a:r>
              <a:rPr lang="ja-JP" altLang="en-US" sz="2400" dirty="0" smtClean="0"/>
              <a:t>コメント</a:t>
            </a:r>
            <a:endParaRPr lang="en-US" altLang="ja-JP" sz="2400" dirty="0" smtClean="0"/>
          </a:p>
          <a:p>
            <a:r>
              <a:rPr lang="ja-JP" altLang="en-US" sz="2400" dirty="0" smtClean="0"/>
              <a:t>・一般健診医に行く</a:t>
            </a:r>
            <a:endParaRPr kumimoji="1" lang="ja-JP" altLang="en-US" sz="2400" dirty="0"/>
          </a:p>
        </p:txBody>
      </p:sp>
    </p:spTree>
    <p:extLst>
      <p:ext uri="{BB962C8B-B14F-4D97-AF65-F5344CB8AC3E}">
        <p14:creationId xmlns:p14="http://schemas.microsoft.com/office/powerpoint/2010/main" val="2944558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marL="717550" indent="-717550" algn="l"/>
            <a:r>
              <a:rPr lang="ja-JP" altLang="en-US" sz="2800" dirty="0" smtClean="0"/>
              <a:t>１２．１</a:t>
            </a:r>
            <a:r>
              <a:rPr lang="en-US" altLang="ja-JP" sz="2800" dirty="0" smtClean="0"/>
              <a:t>F</a:t>
            </a:r>
            <a:r>
              <a:rPr lang="ja-JP" altLang="en-US" sz="2800" dirty="0" smtClean="0"/>
              <a:t>構内など発生場所ごとに、発症した作業員の搬送方法について事前に確認する。</a:t>
            </a:r>
            <a:endParaRPr kumimoji="1" lang="ja-JP" altLang="en-US" sz="28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756349883"/>
              </p:ext>
            </p:extLst>
          </p:nvPr>
        </p:nvGraphicFramePr>
        <p:xfrm>
          <a:off x="1115616" y="1484784"/>
          <a:ext cx="7128792" cy="53732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4558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marL="717550" indent="-717550" algn="l"/>
            <a:r>
              <a:rPr lang="ja-JP" altLang="en-US" sz="2800" dirty="0" smtClean="0"/>
              <a:t>１３．発生時に対応する担当者や専門職</a:t>
            </a:r>
            <a:r>
              <a:rPr lang="en-US" altLang="ja-JP" sz="2800" dirty="0" smtClean="0"/>
              <a:t>(</a:t>
            </a:r>
            <a:r>
              <a:rPr lang="ja-JP" altLang="en-US" sz="2800" dirty="0" smtClean="0"/>
              <a:t>産業医、産業看護職、衛生管理者など</a:t>
            </a:r>
            <a:r>
              <a:rPr lang="en-US" altLang="ja-JP" sz="2800" dirty="0" smtClean="0"/>
              <a:t>)</a:t>
            </a:r>
            <a:r>
              <a:rPr lang="ja-JP" altLang="en-US" sz="2800" dirty="0" smtClean="0"/>
              <a:t>をあらかじめ定めておく。</a:t>
            </a:r>
            <a:endParaRPr kumimoji="1" lang="ja-JP" altLang="en-US" sz="28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844722858"/>
              </p:ext>
            </p:extLst>
          </p:nvPr>
        </p:nvGraphicFramePr>
        <p:xfrm>
          <a:off x="1403648" y="1340768"/>
          <a:ext cx="6552728" cy="55172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1584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marL="717550" indent="-717550" algn="l"/>
            <a:r>
              <a:rPr lang="ja-JP" altLang="en-US" sz="2800" dirty="0" smtClean="0"/>
              <a:t>１４．定期的に対策の実施状況を確認して計画的に改善を図ることをルール化する。</a:t>
            </a:r>
            <a:endParaRPr kumimoji="1" lang="ja-JP" altLang="en-US" sz="28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408132148"/>
              </p:ext>
            </p:extLst>
          </p:nvPr>
        </p:nvGraphicFramePr>
        <p:xfrm>
          <a:off x="1331640" y="1412776"/>
          <a:ext cx="6912768" cy="54097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1584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次年度引き継ぎ予定の項目</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209309481"/>
              </p:ext>
            </p:extLst>
          </p:nvPr>
        </p:nvGraphicFramePr>
        <p:xfrm>
          <a:off x="179512" y="1556792"/>
          <a:ext cx="8820472" cy="4419600"/>
        </p:xfrm>
        <a:graphic>
          <a:graphicData uri="http://schemas.openxmlformats.org/drawingml/2006/table">
            <a:tbl>
              <a:tblPr firstRow="1" bandRow="1">
                <a:tableStyleId>{93296810-A885-4BE3-A3E7-6D5BEEA58F35}</a:tableStyleId>
              </a:tblPr>
              <a:tblGrid>
                <a:gridCol w="7689864"/>
                <a:gridCol w="1130608"/>
              </a:tblGrid>
              <a:tr h="370840">
                <a:tc>
                  <a:txBody>
                    <a:bodyPr/>
                    <a:lstStyle/>
                    <a:p>
                      <a:pPr algn="ctr"/>
                      <a:r>
                        <a:rPr kumimoji="1" lang="ja-JP" altLang="en-US" sz="3600" dirty="0" smtClean="0"/>
                        <a:t>項目</a:t>
                      </a:r>
                      <a:endParaRPr kumimoji="1" lang="ja-JP" altLang="en-US" sz="3600" dirty="0"/>
                    </a:p>
                  </a:txBody>
                  <a:tcPr/>
                </a:tc>
                <a:tc>
                  <a:txBody>
                    <a:bodyPr/>
                    <a:lstStyle/>
                    <a:p>
                      <a:pPr algn="ctr"/>
                      <a:r>
                        <a:rPr kumimoji="1" lang="ja-JP" altLang="en-US" sz="3600" dirty="0" smtClean="0"/>
                        <a:t>件数</a:t>
                      </a:r>
                      <a:endParaRPr kumimoji="1" lang="ja-JP" altLang="en-US" sz="3600" dirty="0"/>
                    </a:p>
                  </a:txBody>
                  <a:tcPr/>
                </a:tc>
              </a:tr>
              <a:tr h="370840">
                <a:tc>
                  <a:txBody>
                    <a:bodyPr/>
                    <a:lstStyle/>
                    <a:p>
                      <a:r>
                        <a:rPr kumimoji="1" lang="ja-JP" altLang="en-US" sz="2800" dirty="0" smtClean="0"/>
                        <a:t>３．作業前のミーティングなどで、作業員の体調（発熱、咳、下痢や嘔吐、その他）を確認する。</a:t>
                      </a:r>
                      <a:endParaRPr kumimoji="1" lang="ja-JP" altLang="en-US" sz="2800" dirty="0"/>
                    </a:p>
                  </a:txBody>
                  <a:tcPr/>
                </a:tc>
                <a:tc>
                  <a:txBody>
                    <a:bodyPr/>
                    <a:lstStyle/>
                    <a:p>
                      <a:pPr algn="ctr"/>
                      <a:r>
                        <a:rPr kumimoji="1" lang="ja-JP" altLang="en-US" sz="3200" b="1" dirty="0" smtClean="0"/>
                        <a:t>９</a:t>
                      </a:r>
                      <a:endParaRPr kumimoji="1" lang="ja-JP" altLang="en-US" sz="3200" b="1" dirty="0"/>
                    </a:p>
                  </a:txBody>
                  <a:tcPr/>
                </a:tc>
              </a:tr>
              <a:tr h="370840">
                <a:tc>
                  <a:txBody>
                    <a:bodyPr/>
                    <a:lstStyle/>
                    <a:p>
                      <a:r>
                        <a:rPr lang="ja-JP" altLang="en-US" sz="2800" dirty="0" smtClean="0"/>
                        <a:t>５．新たに</a:t>
                      </a:r>
                      <a:r>
                        <a:rPr lang="en-US" altLang="ja-JP" sz="2800" dirty="0" smtClean="0"/>
                        <a:t>2</a:t>
                      </a:r>
                      <a:r>
                        <a:rPr lang="ja-JP" altLang="en-US" sz="2800" dirty="0" smtClean="0"/>
                        <a:t>週間以上働く作業員にはインフルエンザの予防接種を受けるように指導する。</a:t>
                      </a:r>
                      <a:endParaRPr kumimoji="1" lang="ja-JP" altLang="en-US" sz="2800" dirty="0"/>
                    </a:p>
                  </a:txBody>
                  <a:tcPr/>
                </a:tc>
                <a:tc>
                  <a:txBody>
                    <a:bodyPr/>
                    <a:lstStyle/>
                    <a:p>
                      <a:pPr algn="ctr"/>
                      <a:r>
                        <a:rPr kumimoji="1" lang="ja-JP" altLang="en-US" sz="3200" b="1" dirty="0" smtClean="0"/>
                        <a:t>９</a:t>
                      </a:r>
                      <a:endParaRPr kumimoji="1" lang="ja-JP" altLang="en-US" sz="3200" b="1" dirty="0"/>
                    </a:p>
                  </a:txBody>
                  <a:tcPr/>
                </a:tc>
              </a:tr>
              <a:tr h="370840">
                <a:tc>
                  <a:txBody>
                    <a:bodyPr/>
                    <a:lstStyle/>
                    <a:p>
                      <a:r>
                        <a:rPr kumimoji="1" lang="ja-JP" altLang="en-US" sz="2800" dirty="0" smtClean="0"/>
                        <a:t>４．作業員に発熱、咳、嘔吐や下痢などの症状がある際には、必ず上長に報告するよう指導する。</a:t>
                      </a:r>
                      <a:endParaRPr kumimoji="1" lang="ja-JP" altLang="en-US" sz="2800" dirty="0"/>
                    </a:p>
                  </a:txBody>
                  <a:tcPr/>
                </a:tc>
                <a:tc>
                  <a:txBody>
                    <a:bodyPr/>
                    <a:lstStyle/>
                    <a:p>
                      <a:pPr algn="ctr"/>
                      <a:r>
                        <a:rPr kumimoji="1" lang="ja-JP" altLang="en-US" sz="3200" b="1" dirty="0" smtClean="0"/>
                        <a:t>８</a:t>
                      </a:r>
                      <a:endParaRPr kumimoji="1" lang="en-US" altLang="ja-JP" sz="3200" b="1" dirty="0" smtClean="0"/>
                    </a:p>
                  </a:txBody>
                  <a:tcPr/>
                </a:tc>
              </a:tr>
              <a:tr h="370840">
                <a:tc>
                  <a:txBody>
                    <a:bodyPr/>
                    <a:lstStyle/>
                    <a:p>
                      <a:r>
                        <a:rPr lang="ja-JP" altLang="en-US" sz="2800" dirty="0" smtClean="0"/>
                        <a:t>１．手洗い、手指消毒、咳エチケット、体温チェックなど感染予防行動について作業員に周知する。</a:t>
                      </a:r>
                      <a:endParaRPr kumimoji="1" lang="ja-JP" altLang="en-US" sz="2800" dirty="0"/>
                    </a:p>
                  </a:txBody>
                  <a:tcPr/>
                </a:tc>
                <a:tc>
                  <a:txBody>
                    <a:bodyPr/>
                    <a:lstStyle/>
                    <a:p>
                      <a:pPr algn="ctr"/>
                      <a:r>
                        <a:rPr kumimoji="1" lang="ja-JP" altLang="en-US" sz="3200" b="1" dirty="0" smtClean="0"/>
                        <a:t>７</a:t>
                      </a:r>
                      <a:endParaRPr kumimoji="1" lang="ja-JP" altLang="en-US" sz="3200" b="1" dirty="0"/>
                    </a:p>
                  </a:txBody>
                  <a:tcPr/>
                </a:tc>
              </a:tr>
            </a:tbl>
          </a:graphicData>
        </a:graphic>
      </p:graphicFrame>
    </p:spTree>
    <p:extLst>
      <p:ext uri="{BB962C8B-B14F-4D97-AF65-F5344CB8AC3E}">
        <p14:creationId xmlns:p14="http://schemas.microsoft.com/office/powerpoint/2010/main" val="2510516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次年度引き継ぎ予定の項目</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547325092"/>
              </p:ext>
            </p:extLst>
          </p:nvPr>
        </p:nvGraphicFramePr>
        <p:xfrm>
          <a:off x="346993" y="1412776"/>
          <a:ext cx="8784976" cy="4267200"/>
        </p:xfrm>
        <a:graphic>
          <a:graphicData uri="http://schemas.openxmlformats.org/drawingml/2006/table">
            <a:tbl>
              <a:tblPr firstRow="1" bandRow="1">
                <a:tableStyleId>{93296810-A885-4BE3-A3E7-6D5BEEA58F35}</a:tableStyleId>
              </a:tblPr>
              <a:tblGrid>
                <a:gridCol w="7544053"/>
                <a:gridCol w="1240923"/>
              </a:tblGrid>
              <a:tr h="409333">
                <a:tc>
                  <a:txBody>
                    <a:bodyPr/>
                    <a:lstStyle/>
                    <a:p>
                      <a:pPr algn="ctr"/>
                      <a:r>
                        <a:rPr kumimoji="1" lang="ja-JP" altLang="en-US" sz="3200" dirty="0" smtClean="0"/>
                        <a:t>項目</a:t>
                      </a:r>
                      <a:endParaRPr kumimoji="1" lang="ja-JP" altLang="en-US" sz="3200" dirty="0"/>
                    </a:p>
                  </a:txBody>
                  <a:tcPr/>
                </a:tc>
                <a:tc>
                  <a:txBody>
                    <a:bodyPr/>
                    <a:lstStyle/>
                    <a:p>
                      <a:pPr algn="ctr"/>
                      <a:r>
                        <a:rPr kumimoji="1" lang="ja-JP" altLang="en-US" sz="3200" dirty="0" smtClean="0"/>
                        <a:t>件数</a:t>
                      </a:r>
                      <a:endParaRPr kumimoji="1" lang="ja-JP" altLang="en-US" sz="3200" dirty="0"/>
                    </a:p>
                  </a:txBody>
                  <a:tcPr/>
                </a:tc>
              </a:tr>
              <a:tr h="667859">
                <a:tc>
                  <a:txBody>
                    <a:bodyPr/>
                    <a:lstStyle/>
                    <a:p>
                      <a:r>
                        <a:rPr lang="ja-JP" altLang="en-US" sz="2800" dirty="0" smtClean="0"/>
                        <a:t>１２．１</a:t>
                      </a:r>
                      <a:r>
                        <a:rPr lang="en-US" altLang="ja-JP" sz="2800" dirty="0" smtClean="0"/>
                        <a:t>F</a:t>
                      </a:r>
                      <a:r>
                        <a:rPr lang="ja-JP" altLang="en-US" sz="2800" dirty="0" smtClean="0"/>
                        <a:t>構内など発生場所ごとに、発症した作業員の搬送方法について事前に確認する。</a:t>
                      </a:r>
                      <a:endParaRPr kumimoji="1" lang="ja-JP" altLang="en-US" sz="2800" dirty="0"/>
                    </a:p>
                  </a:txBody>
                  <a:tcPr/>
                </a:tc>
                <a:tc>
                  <a:txBody>
                    <a:bodyPr/>
                    <a:lstStyle/>
                    <a:p>
                      <a:pPr algn="ctr"/>
                      <a:r>
                        <a:rPr kumimoji="1" lang="ja-JP" altLang="en-US" sz="3200" b="1" dirty="0" smtClean="0"/>
                        <a:t>６</a:t>
                      </a:r>
                      <a:endParaRPr kumimoji="1" lang="ja-JP" altLang="en-US" sz="3200" b="1" dirty="0"/>
                    </a:p>
                  </a:txBody>
                  <a:tcPr/>
                </a:tc>
              </a:tr>
              <a:tr h="1271087">
                <a:tc>
                  <a:txBody>
                    <a:bodyPr/>
                    <a:lstStyle/>
                    <a:p>
                      <a:r>
                        <a:rPr kumimoji="1" lang="ja-JP" altLang="en-US" sz="2800" dirty="0" smtClean="0"/>
                        <a:t>９．咳エチケット、下痢・嘔吐対策などの感染予防のためのポスターなどを、職場やトイレなどに掲示して、感染予防策の重要性を周知する。</a:t>
                      </a:r>
                      <a:endParaRPr kumimoji="1" lang="ja-JP" altLang="en-US" sz="2800" dirty="0"/>
                    </a:p>
                  </a:txBody>
                  <a:tcPr/>
                </a:tc>
                <a:tc>
                  <a:txBody>
                    <a:bodyPr/>
                    <a:lstStyle/>
                    <a:p>
                      <a:pPr algn="ctr"/>
                      <a:r>
                        <a:rPr kumimoji="1" lang="ja-JP" altLang="en-US" sz="2800" b="1" dirty="0" smtClean="0"/>
                        <a:t>３</a:t>
                      </a:r>
                      <a:endParaRPr kumimoji="1" lang="ja-JP" altLang="en-US" sz="2800" b="1" dirty="0"/>
                    </a:p>
                  </a:txBody>
                  <a:tcPr/>
                </a:tc>
              </a:tr>
              <a:tr h="969473">
                <a:tc>
                  <a:txBody>
                    <a:bodyPr/>
                    <a:lstStyle/>
                    <a:p>
                      <a:r>
                        <a:rPr lang="ja-JP" altLang="en-US" sz="2800" dirty="0" smtClean="0"/>
                        <a:t>１１．発症時の、事業所の内での報告手順、連絡する医療機関</a:t>
                      </a:r>
                      <a:r>
                        <a:rPr lang="en-US" altLang="ja-JP" sz="2800" dirty="0" smtClean="0"/>
                        <a:t>(</a:t>
                      </a:r>
                      <a:r>
                        <a:rPr lang="ja-JP" altLang="en-US" sz="2800" dirty="0" smtClean="0"/>
                        <a:t>地域の医療機関、</a:t>
                      </a:r>
                      <a:r>
                        <a:rPr lang="en-US" altLang="ja-JP" sz="2800" dirty="0" smtClean="0"/>
                        <a:t>JV</a:t>
                      </a:r>
                      <a:r>
                        <a:rPr lang="ja-JP" altLang="en-US" sz="2800" dirty="0" smtClean="0"/>
                        <a:t>メディカルセンターなど</a:t>
                      </a:r>
                      <a:r>
                        <a:rPr lang="en-US" altLang="ja-JP" sz="2800" dirty="0" smtClean="0"/>
                        <a:t>)</a:t>
                      </a:r>
                      <a:r>
                        <a:rPr lang="ja-JP" altLang="en-US" sz="2800" dirty="0" smtClean="0"/>
                        <a:t>をあらかじめ定めておく。</a:t>
                      </a:r>
                      <a:endParaRPr kumimoji="1" lang="ja-JP" altLang="en-US" sz="2800" dirty="0"/>
                    </a:p>
                  </a:txBody>
                  <a:tcPr/>
                </a:tc>
                <a:tc>
                  <a:txBody>
                    <a:bodyPr/>
                    <a:lstStyle/>
                    <a:p>
                      <a:pPr algn="ctr"/>
                      <a:r>
                        <a:rPr kumimoji="1" lang="ja-JP" altLang="en-US" sz="2800" b="1" dirty="0" smtClean="0"/>
                        <a:t>９</a:t>
                      </a:r>
                      <a:endParaRPr kumimoji="1" lang="ja-JP" altLang="en-US" sz="2800" b="1" dirty="0"/>
                    </a:p>
                  </a:txBody>
                  <a:tcPr/>
                </a:tc>
              </a:tr>
            </a:tbl>
          </a:graphicData>
        </a:graphic>
      </p:graphicFrame>
      <p:sp>
        <p:nvSpPr>
          <p:cNvPr id="3" name="テキスト ボックス 2"/>
          <p:cNvSpPr txBox="1"/>
          <p:nvPr/>
        </p:nvSpPr>
        <p:spPr>
          <a:xfrm>
            <a:off x="755576" y="6165304"/>
            <a:ext cx="7272808" cy="523220"/>
          </a:xfrm>
          <a:prstGeom prst="rect">
            <a:avLst/>
          </a:prstGeom>
          <a:noFill/>
        </p:spPr>
        <p:txBody>
          <a:bodyPr wrap="square" rtlCol="0">
            <a:spAutoFit/>
          </a:bodyPr>
          <a:lstStyle/>
          <a:p>
            <a:r>
              <a:rPr kumimoji="1" lang="ja-JP" altLang="en-US" sz="2800" dirty="0" smtClean="0"/>
              <a:t>その他の項目は、２件以下</a:t>
            </a:r>
            <a:endParaRPr kumimoji="1" lang="ja-JP" altLang="en-US" sz="2800" dirty="0"/>
          </a:p>
        </p:txBody>
      </p:sp>
    </p:spTree>
    <p:extLst>
      <p:ext uri="{BB962C8B-B14F-4D97-AF65-F5344CB8AC3E}">
        <p14:creationId xmlns:p14="http://schemas.microsoft.com/office/powerpoint/2010/main" val="13352592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東電イントラネット上の</a:t>
            </a:r>
            <a:r>
              <a:rPr kumimoji="1" lang="en-US" altLang="ja-JP" dirty="0" smtClean="0"/>
              <a:t/>
            </a:r>
            <a:br>
              <a:rPr kumimoji="1" lang="en-US" altLang="ja-JP" dirty="0" smtClean="0"/>
            </a:br>
            <a:r>
              <a:rPr kumimoji="1" lang="ja-JP" altLang="en-US" dirty="0" smtClean="0"/>
              <a:t>感染症関連情報</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46882081"/>
              </p:ext>
            </p:extLst>
          </p:nvPr>
        </p:nvGraphicFramePr>
        <p:xfrm>
          <a:off x="323528" y="2204868"/>
          <a:ext cx="8496944" cy="3303992"/>
        </p:xfrm>
        <a:graphic>
          <a:graphicData uri="http://schemas.openxmlformats.org/drawingml/2006/table">
            <a:tbl>
              <a:tblPr firstRow="1" firstCol="1" bandRow="1">
                <a:tableStyleId>{5C22544A-7EE6-4342-B048-85BDC9FD1C3A}</a:tableStyleId>
              </a:tblPr>
              <a:tblGrid>
                <a:gridCol w="4684059"/>
                <a:gridCol w="971762"/>
                <a:gridCol w="1933294"/>
                <a:gridCol w="907829"/>
              </a:tblGrid>
              <a:tr h="352039">
                <a:tc gridSpan="4">
                  <a:txBody>
                    <a:bodyPr/>
                    <a:lstStyle/>
                    <a:p>
                      <a:pPr algn="ctr">
                        <a:spcAft>
                          <a:spcPts val="0"/>
                        </a:spcAft>
                      </a:pPr>
                      <a:r>
                        <a:rPr lang="ja-JP" sz="1600" kern="100" dirty="0">
                          <a:solidFill>
                            <a:schemeClr val="tx1"/>
                          </a:solidFill>
                          <a:effectLst/>
                        </a:rPr>
                        <a:t>感染症（</a:t>
                      </a:r>
                      <a:r>
                        <a:rPr lang="en-US" sz="1600" kern="100" dirty="0">
                          <a:solidFill>
                            <a:schemeClr val="tx1"/>
                          </a:solidFill>
                          <a:effectLst/>
                        </a:rPr>
                        <a:t>8</a:t>
                      </a:r>
                      <a:r>
                        <a:rPr lang="ja-JP" sz="1600" kern="100" dirty="0">
                          <a:solidFill>
                            <a:schemeClr val="tx1"/>
                          </a:solidFill>
                          <a:effectLst/>
                        </a:rPr>
                        <a:t>ファイル）</a:t>
                      </a:r>
                      <a:endParaRPr lang="ja-JP" sz="1600" kern="100" dirty="0">
                        <a:solidFill>
                          <a:schemeClr val="tx1"/>
                        </a:solidFill>
                        <a:effectLst/>
                        <a:latin typeface="Century"/>
                        <a:ea typeface="ＭＳ 明朝"/>
                        <a:cs typeface="Times New Roman"/>
                      </a:endParaRPr>
                    </a:p>
                  </a:txBody>
                  <a:tcPr marL="68580" marR="68580" marT="0" marB="0"/>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52039">
                <a:tc>
                  <a:txBody>
                    <a:bodyPr/>
                    <a:lstStyle/>
                    <a:p>
                      <a:pPr algn="just">
                        <a:spcAft>
                          <a:spcPts val="0"/>
                        </a:spcAft>
                      </a:pPr>
                      <a:r>
                        <a:rPr lang="ja-JP" sz="1600" kern="100" dirty="0">
                          <a:solidFill>
                            <a:schemeClr val="tx1"/>
                          </a:solidFill>
                          <a:effectLst/>
                        </a:rPr>
                        <a:t>感染症対策</a:t>
                      </a:r>
                      <a:r>
                        <a:rPr lang="en-US" sz="1600" kern="100" dirty="0">
                          <a:solidFill>
                            <a:schemeClr val="tx1"/>
                          </a:solidFill>
                          <a:effectLst/>
                        </a:rPr>
                        <a:t>AC20121016 ver1.0</a:t>
                      </a:r>
                      <a:endParaRPr lang="ja-JP" sz="1600" kern="100" dirty="0">
                        <a:solidFill>
                          <a:schemeClr val="tx1"/>
                        </a:solidFill>
                        <a:effectLst/>
                        <a:latin typeface="Century"/>
                        <a:ea typeface="ＭＳ 明朝"/>
                        <a:cs typeface="Times New Roman"/>
                      </a:endParaRPr>
                    </a:p>
                  </a:txBody>
                  <a:tcPr marL="68580" marR="68580" marT="0" marB="0">
                    <a:solidFill>
                      <a:schemeClr val="accent5">
                        <a:lumMod val="40000"/>
                        <a:lumOff val="60000"/>
                      </a:schemeClr>
                    </a:solidFill>
                  </a:tcPr>
                </a:tc>
                <a:tc>
                  <a:txBody>
                    <a:bodyPr/>
                    <a:lstStyle/>
                    <a:p>
                      <a:pPr algn="ctr">
                        <a:spcAft>
                          <a:spcPts val="0"/>
                        </a:spcAft>
                      </a:pPr>
                      <a:r>
                        <a:rPr lang="en-US" sz="1600" kern="100">
                          <a:solidFill>
                            <a:schemeClr val="tx1"/>
                          </a:solidFill>
                          <a:effectLst/>
                        </a:rPr>
                        <a:t>WORD</a:t>
                      </a:r>
                      <a:endParaRPr lang="ja-JP" sz="1600" kern="100">
                        <a:solidFill>
                          <a:schemeClr val="tx1"/>
                        </a:solidFill>
                        <a:effectLst/>
                        <a:latin typeface="Century"/>
                        <a:ea typeface="ＭＳ 明朝"/>
                        <a:cs typeface="Times New Roman"/>
                      </a:endParaRPr>
                    </a:p>
                  </a:txBody>
                  <a:tcPr marL="68580" marR="68580" marT="0" marB="0">
                    <a:solidFill>
                      <a:schemeClr val="accent5">
                        <a:lumMod val="40000"/>
                        <a:lumOff val="60000"/>
                      </a:schemeClr>
                    </a:solidFill>
                  </a:tcPr>
                </a:tc>
                <a:tc>
                  <a:txBody>
                    <a:bodyPr/>
                    <a:lstStyle/>
                    <a:p>
                      <a:pPr algn="just">
                        <a:spcAft>
                          <a:spcPts val="0"/>
                        </a:spcAft>
                      </a:pPr>
                      <a:r>
                        <a:rPr lang="ja-JP" sz="1600" kern="100">
                          <a:solidFill>
                            <a:schemeClr val="tx1"/>
                          </a:solidFill>
                          <a:effectLst/>
                        </a:rPr>
                        <a:t>平成</a:t>
                      </a:r>
                      <a:r>
                        <a:rPr lang="en-US" sz="1600" kern="100">
                          <a:solidFill>
                            <a:schemeClr val="tx1"/>
                          </a:solidFill>
                          <a:effectLst/>
                        </a:rPr>
                        <a:t>24</a:t>
                      </a:r>
                      <a:r>
                        <a:rPr lang="ja-JP" sz="1600" kern="100">
                          <a:solidFill>
                            <a:schemeClr val="tx1"/>
                          </a:solidFill>
                          <a:effectLst/>
                        </a:rPr>
                        <a:t>年</a:t>
                      </a:r>
                      <a:r>
                        <a:rPr lang="en-US" sz="1600" kern="100">
                          <a:solidFill>
                            <a:schemeClr val="tx1"/>
                          </a:solidFill>
                          <a:effectLst/>
                        </a:rPr>
                        <a:t>10</a:t>
                      </a:r>
                      <a:r>
                        <a:rPr lang="ja-JP" sz="1600" kern="100">
                          <a:solidFill>
                            <a:schemeClr val="tx1"/>
                          </a:solidFill>
                          <a:effectLst/>
                        </a:rPr>
                        <a:t>月</a:t>
                      </a:r>
                      <a:r>
                        <a:rPr lang="en-US" sz="1600" kern="100">
                          <a:solidFill>
                            <a:schemeClr val="tx1"/>
                          </a:solidFill>
                          <a:effectLst/>
                        </a:rPr>
                        <a:t>16</a:t>
                      </a:r>
                      <a:r>
                        <a:rPr lang="ja-JP" sz="1600" kern="100">
                          <a:solidFill>
                            <a:schemeClr val="tx1"/>
                          </a:solidFill>
                          <a:effectLst/>
                        </a:rPr>
                        <a:t>日</a:t>
                      </a:r>
                      <a:endParaRPr lang="ja-JP" sz="1600" kern="100">
                        <a:solidFill>
                          <a:schemeClr val="tx1"/>
                        </a:solidFill>
                        <a:effectLst/>
                        <a:latin typeface="Century"/>
                        <a:ea typeface="ＭＳ 明朝"/>
                        <a:cs typeface="Times New Roman"/>
                      </a:endParaRPr>
                    </a:p>
                  </a:txBody>
                  <a:tcPr marL="68580" marR="68580" marT="0" marB="0">
                    <a:solidFill>
                      <a:schemeClr val="accent5">
                        <a:lumMod val="40000"/>
                        <a:lumOff val="60000"/>
                      </a:schemeClr>
                    </a:solidFill>
                  </a:tcPr>
                </a:tc>
                <a:tc>
                  <a:txBody>
                    <a:bodyPr/>
                    <a:lstStyle/>
                    <a:p>
                      <a:pPr algn="ctr">
                        <a:spcAft>
                          <a:spcPts val="0"/>
                        </a:spcAft>
                      </a:pPr>
                      <a:r>
                        <a:rPr lang="en-US" sz="1600" kern="100">
                          <a:solidFill>
                            <a:schemeClr val="tx1"/>
                          </a:solidFill>
                          <a:effectLst/>
                        </a:rPr>
                        <a:t>1.0</a:t>
                      </a:r>
                      <a:endParaRPr lang="ja-JP" sz="1600" kern="100">
                        <a:solidFill>
                          <a:schemeClr val="tx1"/>
                        </a:solidFill>
                        <a:effectLst/>
                        <a:latin typeface="Century"/>
                        <a:ea typeface="ＭＳ 明朝"/>
                        <a:cs typeface="Times New Roman"/>
                      </a:endParaRPr>
                    </a:p>
                  </a:txBody>
                  <a:tcPr marL="68580" marR="68580" marT="0" marB="0">
                    <a:solidFill>
                      <a:schemeClr val="accent5">
                        <a:lumMod val="40000"/>
                        <a:lumOff val="60000"/>
                      </a:schemeClr>
                    </a:solidFill>
                  </a:tcPr>
                </a:tc>
              </a:tr>
              <a:tr h="352039">
                <a:tc>
                  <a:txBody>
                    <a:bodyPr/>
                    <a:lstStyle/>
                    <a:p>
                      <a:pPr algn="just">
                        <a:spcAft>
                          <a:spcPts val="0"/>
                        </a:spcAft>
                      </a:pPr>
                      <a:r>
                        <a:rPr lang="ja-JP" sz="1600" kern="100" dirty="0">
                          <a:solidFill>
                            <a:schemeClr val="tx1"/>
                          </a:solidFill>
                          <a:effectLst/>
                        </a:rPr>
                        <a:t>感染症対策</a:t>
                      </a:r>
                      <a:r>
                        <a:rPr lang="en-US" sz="1600" kern="100" dirty="0">
                          <a:solidFill>
                            <a:schemeClr val="tx1"/>
                          </a:solidFill>
                          <a:effectLst/>
                        </a:rPr>
                        <a:t>AC</a:t>
                      </a:r>
                      <a:r>
                        <a:rPr lang="ja-JP" sz="1600" kern="100" dirty="0">
                          <a:solidFill>
                            <a:schemeClr val="tx1"/>
                          </a:solidFill>
                          <a:effectLst/>
                        </a:rPr>
                        <a:t>解説版</a:t>
                      </a:r>
                      <a:r>
                        <a:rPr lang="en-US" sz="1600" kern="100" dirty="0">
                          <a:solidFill>
                            <a:schemeClr val="tx1"/>
                          </a:solidFill>
                          <a:effectLst/>
                        </a:rPr>
                        <a:t>20121016 ver1.0</a:t>
                      </a:r>
                      <a:endParaRPr lang="ja-JP" sz="1600" kern="100" dirty="0">
                        <a:solidFill>
                          <a:schemeClr val="tx1"/>
                        </a:solidFill>
                        <a:effectLst/>
                        <a:latin typeface="Century"/>
                        <a:ea typeface="ＭＳ 明朝"/>
                        <a:cs typeface="Times New Roman"/>
                      </a:endParaRPr>
                    </a:p>
                  </a:txBody>
                  <a:tcPr marL="68580" marR="68580" marT="0" marB="0">
                    <a:solidFill>
                      <a:schemeClr val="accent5">
                        <a:lumMod val="40000"/>
                        <a:lumOff val="60000"/>
                      </a:schemeClr>
                    </a:solidFill>
                  </a:tcPr>
                </a:tc>
                <a:tc>
                  <a:txBody>
                    <a:bodyPr/>
                    <a:lstStyle/>
                    <a:p>
                      <a:pPr algn="ctr">
                        <a:spcAft>
                          <a:spcPts val="0"/>
                        </a:spcAft>
                      </a:pPr>
                      <a:r>
                        <a:rPr lang="en-US" sz="1600" kern="100" dirty="0">
                          <a:solidFill>
                            <a:schemeClr val="tx1"/>
                          </a:solidFill>
                          <a:effectLst/>
                        </a:rPr>
                        <a:t>WORD</a:t>
                      </a:r>
                      <a:endParaRPr lang="ja-JP" sz="1600" kern="100" dirty="0">
                        <a:solidFill>
                          <a:schemeClr val="tx1"/>
                        </a:solidFill>
                        <a:effectLst/>
                        <a:latin typeface="Century"/>
                        <a:ea typeface="ＭＳ 明朝"/>
                        <a:cs typeface="Times New Roman"/>
                      </a:endParaRPr>
                    </a:p>
                  </a:txBody>
                  <a:tcPr marL="68580" marR="68580" marT="0" marB="0">
                    <a:solidFill>
                      <a:schemeClr val="accent5">
                        <a:lumMod val="40000"/>
                        <a:lumOff val="60000"/>
                      </a:schemeClr>
                    </a:solidFill>
                  </a:tcPr>
                </a:tc>
                <a:tc>
                  <a:txBody>
                    <a:bodyPr/>
                    <a:lstStyle/>
                    <a:p>
                      <a:pPr algn="just">
                        <a:spcAft>
                          <a:spcPts val="0"/>
                        </a:spcAft>
                      </a:pPr>
                      <a:r>
                        <a:rPr lang="ja-JP" sz="1600" kern="100">
                          <a:solidFill>
                            <a:schemeClr val="tx1"/>
                          </a:solidFill>
                          <a:effectLst/>
                        </a:rPr>
                        <a:t>平成</a:t>
                      </a:r>
                      <a:r>
                        <a:rPr lang="en-US" sz="1600" kern="100">
                          <a:solidFill>
                            <a:schemeClr val="tx1"/>
                          </a:solidFill>
                          <a:effectLst/>
                        </a:rPr>
                        <a:t>24</a:t>
                      </a:r>
                      <a:r>
                        <a:rPr lang="ja-JP" sz="1600" kern="100">
                          <a:solidFill>
                            <a:schemeClr val="tx1"/>
                          </a:solidFill>
                          <a:effectLst/>
                        </a:rPr>
                        <a:t>年</a:t>
                      </a:r>
                      <a:r>
                        <a:rPr lang="en-US" sz="1600" kern="100">
                          <a:solidFill>
                            <a:schemeClr val="tx1"/>
                          </a:solidFill>
                          <a:effectLst/>
                        </a:rPr>
                        <a:t>10</a:t>
                      </a:r>
                      <a:r>
                        <a:rPr lang="ja-JP" sz="1600" kern="100">
                          <a:solidFill>
                            <a:schemeClr val="tx1"/>
                          </a:solidFill>
                          <a:effectLst/>
                        </a:rPr>
                        <a:t>月</a:t>
                      </a:r>
                      <a:r>
                        <a:rPr lang="en-US" sz="1600" kern="100">
                          <a:solidFill>
                            <a:schemeClr val="tx1"/>
                          </a:solidFill>
                          <a:effectLst/>
                        </a:rPr>
                        <a:t>16</a:t>
                      </a:r>
                      <a:r>
                        <a:rPr lang="ja-JP" sz="1600" kern="100">
                          <a:solidFill>
                            <a:schemeClr val="tx1"/>
                          </a:solidFill>
                          <a:effectLst/>
                        </a:rPr>
                        <a:t>日</a:t>
                      </a:r>
                      <a:endParaRPr lang="ja-JP" sz="1600" kern="100">
                        <a:solidFill>
                          <a:schemeClr val="tx1"/>
                        </a:solidFill>
                        <a:effectLst/>
                        <a:latin typeface="Century"/>
                        <a:ea typeface="ＭＳ 明朝"/>
                        <a:cs typeface="Times New Roman"/>
                      </a:endParaRPr>
                    </a:p>
                  </a:txBody>
                  <a:tcPr marL="68580" marR="68580" marT="0" marB="0">
                    <a:solidFill>
                      <a:schemeClr val="accent5">
                        <a:lumMod val="40000"/>
                        <a:lumOff val="60000"/>
                      </a:schemeClr>
                    </a:solidFill>
                  </a:tcPr>
                </a:tc>
                <a:tc>
                  <a:txBody>
                    <a:bodyPr/>
                    <a:lstStyle/>
                    <a:p>
                      <a:pPr algn="ctr">
                        <a:spcAft>
                          <a:spcPts val="0"/>
                        </a:spcAft>
                      </a:pPr>
                      <a:r>
                        <a:rPr lang="en-US" sz="1600" kern="100">
                          <a:solidFill>
                            <a:schemeClr val="tx1"/>
                          </a:solidFill>
                          <a:effectLst/>
                        </a:rPr>
                        <a:t>1.0</a:t>
                      </a:r>
                      <a:endParaRPr lang="ja-JP" sz="1600" kern="100">
                        <a:solidFill>
                          <a:schemeClr val="tx1"/>
                        </a:solidFill>
                        <a:effectLst/>
                        <a:latin typeface="Century"/>
                        <a:ea typeface="ＭＳ 明朝"/>
                        <a:cs typeface="Times New Roman"/>
                      </a:endParaRPr>
                    </a:p>
                  </a:txBody>
                  <a:tcPr marL="68580" marR="68580" marT="0" marB="0">
                    <a:solidFill>
                      <a:schemeClr val="accent5">
                        <a:lumMod val="40000"/>
                        <a:lumOff val="60000"/>
                      </a:schemeClr>
                    </a:solidFill>
                  </a:tcPr>
                </a:tc>
              </a:tr>
              <a:tr h="352039">
                <a:tc>
                  <a:txBody>
                    <a:bodyPr/>
                    <a:lstStyle/>
                    <a:p>
                      <a:pPr algn="just">
                        <a:spcAft>
                          <a:spcPts val="0"/>
                        </a:spcAft>
                      </a:pPr>
                      <a:r>
                        <a:rPr lang="ja-JP" sz="1600" kern="100" dirty="0">
                          <a:solidFill>
                            <a:schemeClr val="tx1"/>
                          </a:solidFill>
                          <a:effectLst/>
                        </a:rPr>
                        <a:t>感染症教育資料</a:t>
                      </a:r>
                      <a:r>
                        <a:rPr lang="en-US" sz="1600" kern="100" dirty="0">
                          <a:solidFill>
                            <a:schemeClr val="tx1"/>
                          </a:solidFill>
                          <a:effectLst/>
                        </a:rPr>
                        <a:t>20121016 ver1.0</a:t>
                      </a:r>
                      <a:endParaRPr lang="ja-JP" sz="1600" kern="100" dirty="0">
                        <a:solidFill>
                          <a:schemeClr val="tx1"/>
                        </a:solidFill>
                        <a:effectLst/>
                        <a:latin typeface="Century"/>
                        <a:ea typeface="ＭＳ 明朝"/>
                        <a:cs typeface="Times New Roman"/>
                      </a:endParaRPr>
                    </a:p>
                  </a:txBody>
                  <a:tcPr marL="68580" marR="68580" marT="0" marB="0">
                    <a:solidFill>
                      <a:schemeClr val="accent5">
                        <a:lumMod val="40000"/>
                        <a:lumOff val="60000"/>
                      </a:schemeClr>
                    </a:solidFill>
                  </a:tcPr>
                </a:tc>
                <a:tc>
                  <a:txBody>
                    <a:bodyPr/>
                    <a:lstStyle/>
                    <a:p>
                      <a:pPr algn="ctr">
                        <a:spcAft>
                          <a:spcPts val="0"/>
                        </a:spcAft>
                      </a:pPr>
                      <a:r>
                        <a:rPr lang="en-US" sz="1600" kern="100">
                          <a:solidFill>
                            <a:schemeClr val="tx1"/>
                          </a:solidFill>
                          <a:effectLst/>
                        </a:rPr>
                        <a:t>PPT</a:t>
                      </a:r>
                      <a:endParaRPr lang="ja-JP" sz="1600" kern="100">
                        <a:solidFill>
                          <a:schemeClr val="tx1"/>
                        </a:solidFill>
                        <a:effectLst/>
                        <a:latin typeface="Century"/>
                        <a:ea typeface="ＭＳ 明朝"/>
                        <a:cs typeface="Times New Roman"/>
                      </a:endParaRPr>
                    </a:p>
                  </a:txBody>
                  <a:tcPr marL="68580" marR="68580" marT="0" marB="0">
                    <a:solidFill>
                      <a:schemeClr val="accent5">
                        <a:lumMod val="40000"/>
                        <a:lumOff val="60000"/>
                      </a:schemeClr>
                    </a:solidFill>
                  </a:tcPr>
                </a:tc>
                <a:tc>
                  <a:txBody>
                    <a:bodyPr/>
                    <a:lstStyle/>
                    <a:p>
                      <a:pPr algn="just">
                        <a:spcAft>
                          <a:spcPts val="0"/>
                        </a:spcAft>
                      </a:pPr>
                      <a:r>
                        <a:rPr lang="ja-JP" sz="1600" kern="100">
                          <a:solidFill>
                            <a:schemeClr val="tx1"/>
                          </a:solidFill>
                          <a:effectLst/>
                        </a:rPr>
                        <a:t>平成</a:t>
                      </a:r>
                      <a:r>
                        <a:rPr lang="en-US" sz="1600" kern="100">
                          <a:solidFill>
                            <a:schemeClr val="tx1"/>
                          </a:solidFill>
                          <a:effectLst/>
                        </a:rPr>
                        <a:t>24</a:t>
                      </a:r>
                      <a:r>
                        <a:rPr lang="ja-JP" sz="1600" kern="100">
                          <a:solidFill>
                            <a:schemeClr val="tx1"/>
                          </a:solidFill>
                          <a:effectLst/>
                        </a:rPr>
                        <a:t>年</a:t>
                      </a:r>
                      <a:r>
                        <a:rPr lang="en-US" sz="1600" kern="100">
                          <a:solidFill>
                            <a:schemeClr val="tx1"/>
                          </a:solidFill>
                          <a:effectLst/>
                        </a:rPr>
                        <a:t>10</a:t>
                      </a:r>
                      <a:r>
                        <a:rPr lang="ja-JP" sz="1600" kern="100">
                          <a:solidFill>
                            <a:schemeClr val="tx1"/>
                          </a:solidFill>
                          <a:effectLst/>
                        </a:rPr>
                        <a:t>月</a:t>
                      </a:r>
                      <a:r>
                        <a:rPr lang="en-US" sz="1600" kern="100">
                          <a:solidFill>
                            <a:schemeClr val="tx1"/>
                          </a:solidFill>
                          <a:effectLst/>
                        </a:rPr>
                        <a:t>16</a:t>
                      </a:r>
                      <a:r>
                        <a:rPr lang="ja-JP" sz="1600" kern="100">
                          <a:solidFill>
                            <a:schemeClr val="tx1"/>
                          </a:solidFill>
                          <a:effectLst/>
                        </a:rPr>
                        <a:t>日</a:t>
                      </a:r>
                      <a:endParaRPr lang="ja-JP" sz="1600" kern="100">
                        <a:solidFill>
                          <a:schemeClr val="tx1"/>
                        </a:solidFill>
                        <a:effectLst/>
                        <a:latin typeface="Century"/>
                        <a:ea typeface="ＭＳ 明朝"/>
                        <a:cs typeface="Times New Roman"/>
                      </a:endParaRPr>
                    </a:p>
                  </a:txBody>
                  <a:tcPr marL="68580" marR="68580" marT="0" marB="0">
                    <a:solidFill>
                      <a:schemeClr val="accent5">
                        <a:lumMod val="40000"/>
                        <a:lumOff val="60000"/>
                      </a:schemeClr>
                    </a:solidFill>
                  </a:tcPr>
                </a:tc>
                <a:tc>
                  <a:txBody>
                    <a:bodyPr/>
                    <a:lstStyle/>
                    <a:p>
                      <a:pPr algn="ctr">
                        <a:spcAft>
                          <a:spcPts val="0"/>
                        </a:spcAft>
                      </a:pPr>
                      <a:r>
                        <a:rPr lang="en-US" sz="1600" kern="100">
                          <a:solidFill>
                            <a:schemeClr val="tx1"/>
                          </a:solidFill>
                          <a:effectLst/>
                        </a:rPr>
                        <a:t>1.0</a:t>
                      </a:r>
                      <a:endParaRPr lang="ja-JP" sz="1600" kern="100">
                        <a:solidFill>
                          <a:schemeClr val="tx1"/>
                        </a:solidFill>
                        <a:effectLst/>
                        <a:latin typeface="Century"/>
                        <a:ea typeface="ＭＳ 明朝"/>
                        <a:cs typeface="Times New Roman"/>
                      </a:endParaRPr>
                    </a:p>
                  </a:txBody>
                  <a:tcPr marL="68580" marR="68580" marT="0" marB="0">
                    <a:solidFill>
                      <a:schemeClr val="accent5">
                        <a:lumMod val="40000"/>
                        <a:lumOff val="60000"/>
                      </a:schemeClr>
                    </a:solidFill>
                  </a:tcPr>
                </a:tc>
              </a:tr>
              <a:tr h="352039">
                <a:tc>
                  <a:txBody>
                    <a:bodyPr/>
                    <a:lstStyle/>
                    <a:p>
                      <a:pPr algn="just">
                        <a:spcAft>
                          <a:spcPts val="0"/>
                        </a:spcAft>
                      </a:pPr>
                      <a:r>
                        <a:rPr lang="ja-JP" sz="1600" kern="100">
                          <a:solidFill>
                            <a:schemeClr val="tx1"/>
                          </a:solidFill>
                          <a:effectLst/>
                        </a:rPr>
                        <a:t>感染症教育資料</a:t>
                      </a:r>
                      <a:r>
                        <a:rPr lang="en-US" sz="1600" kern="100">
                          <a:solidFill>
                            <a:schemeClr val="tx1"/>
                          </a:solidFill>
                          <a:effectLst/>
                        </a:rPr>
                        <a:t>(</a:t>
                      </a:r>
                      <a:r>
                        <a:rPr lang="ja-JP" sz="1600" kern="100">
                          <a:solidFill>
                            <a:schemeClr val="tx1"/>
                          </a:solidFill>
                          <a:effectLst/>
                        </a:rPr>
                        <a:t>ワード版</a:t>
                      </a:r>
                      <a:r>
                        <a:rPr lang="en-US" sz="1600" kern="100">
                          <a:solidFill>
                            <a:schemeClr val="tx1"/>
                          </a:solidFill>
                          <a:effectLst/>
                        </a:rPr>
                        <a:t>)20121016 ver1.0</a:t>
                      </a:r>
                      <a:endParaRPr lang="ja-JP" sz="1600" kern="100">
                        <a:solidFill>
                          <a:schemeClr val="tx1"/>
                        </a:solidFill>
                        <a:effectLst/>
                        <a:latin typeface="Century"/>
                        <a:ea typeface="ＭＳ 明朝"/>
                        <a:cs typeface="Times New Roman"/>
                      </a:endParaRPr>
                    </a:p>
                  </a:txBody>
                  <a:tcPr marL="68580" marR="68580" marT="0" marB="0">
                    <a:solidFill>
                      <a:schemeClr val="accent5">
                        <a:lumMod val="40000"/>
                        <a:lumOff val="60000"/>
                      </a:schemeClr>
                    </a:solidFill>
                  </a:tcPr>
                </a:tc>
                <a:tc>
                  <a:txBody>
                    <a:bodyPr/>
                    <a:lstStyle/>
                    <a:p>
                      <a:pPr algn="ctr">
                        <a:spcAft>
                          <a:spcPts val="0"/>
                        </a:spcAft>
                      </a:pPr>
                      <a:r>
                        <a:rPr lang="en-US" sz="1600" kern="100">
                          <a:solidFill>
                            <a:schemeClr val="tx1"/>
                          </a:solidFill>
                          <a:effectLst/>
                        </a:rPr>
                        <a:t>WORD</a:t>
                      </a:r>
                      <a:endParaRPr lang="ja-JP" sz="1600" kern="100">
                        <a:solidFill>
                          <a:schemeClr val="tx1"/>
                        </a:solidFill>
                        <a:effectLst/>
                        <a:latin typeface="Century"/>
                        <a:ea typeface="ＭＳ 明朝"/>
                        <a:cs typeface="Times New Roman"/>
                      </a:endParaRPr>
                    </a:p>
                  </a:txBody>
                  <a:tcPr marL="68580" marR="68580" marT="0" marB="0">
                    <a:solidFill>
                      <a:schemeClr val="accent5">
                        <a:lumMod val="40000"/>
                        <a:lumOff val="60000"/>
                      </a:schemeClr>
                    </a:solidFill>
                  </a:tcPr>
                </a:tc>
                <a:tc>
                  <a:txBody>
                    <a:bodyPr/>
                    <a:lstStyle/>
                    <a:p>
                      <a:pPr algn="just">
                        <a:spcAft>
                          <a:spcPts val="0"/>
                        </a:spcAft>
                      </a:pPr>
                      <a:r>
                        <a:rPr lang="ja-JP" sz="1600" kern="100" dirty="0">
                          <a:solidFill>
                            <a:schemeClr val="tx1"/>
                          </a:solidFill>
                          <a:effectLst/>
                        </a:rPr>
                        <a:t>平成</a:t>
                      </a:r>
                      <a:r>
                        <a:rPr lang="en-US" sz="1600" kern="100" dirty="0">
                          <a:solidFill>
                            <a:schemeClr val="tx1"/>
                          </a:solidFill>
                          <a:effectLst/>
                        </a:rPr>
                        <a:t>24</a:t>
                      </a:r>
                      <a:r>
                        <a:rPr lang="ja-JP" sz="1600" kern="100" dirty="0">
                          <a:solidFill>
                            <a:schemeClr val="tx1"/>
                          </a:solidFill>
                          <a:effectLst/>
                        </a:rPr>
                        <a:t>年</a:t>
                      </a:r>
                      <a:r>
                        <a:rPr lang="en-US" sz="1600" kern="100" dirty="0">
                          <a:solidFill>
                            <a:schemeClr val="tx1"/>
                          </a:solidFill>
                          <a:effectLst/>
                        </a:rPr>
                        <a:t>10</a:t>
                      </a:r>
                      <a:r>
                        <a:rPr lang="ja-JP" sz="1600" kern="100" dirty="0">
                          <a:solidFill>
                            <a:schemeClr val="tx1"/>
                          </a:solidFill>
                          <a:effectLst/>
                        </a:rPr>
                        <a:t>月</a:t>
                      </a:r>
                      <a:r>
                        <a:rPr lang="en-US" sz="1600" kern="100" dirty="0">
                          <a:solidFill>
                            <a:schemeClr val="tx1"/>
                          </a:solidFill>
                          <a:effectLst/>
                        </a:rPr>
                        <a:t>16</a:t>
                      </a:r>
                      <a:r>
                        <a:rPr lang="ja-JP" sz="1600" kern="100" dirty="0">
                          <a:solidFill>
                            <a:schemeClr val="tx1"/>
                          </a:solidFill>
                          <a:effectLst/>
                        </a:rPr>
                        <a:t>日</a:t>
                      </a:r>
                      <a:endParaRPr lang="ja-JP" sz="1600" kern="100" dirty="0">
                        <a:solidFill>
                          <a:schemeClr val="tx1"/>
                        </a:solidFill>
                        <a:effectLst/>
                        <a:latin typeface="Century"/>
                        <a:ea typeface="ＭＳ 明朝"/>
                        <a:cs typeface="Times New Roman"/>
                      </a:endParaRPr>
                    </a:p>
                  </a:txBody>
                  <a:tcPr marL="68580" marR="68580" marT="0" marB="0">
                    <a:solidFill>
                      <a:schemeClr val="accent5">
                        <a:lumMod val="40000"/>
                        <a:lumOff val="60000"/>
                      </a:schemeClr>
                    </a:solidFill>
                  </a:tcPr>
                </a:tc>
                <a:tc>
                  <a:txBody>
                    <a:bodyPr/>
                    <a:lstStyle/>
                    <a:p>
                      <a:pPr algn="ctr">
                        <a:spcAft>
                          <a:spcPts val="0"/>
                        </a:spcAft>
                      </a:pPr>
                      <a:r>
                        <a:rPr lang="en-US" sz="1600" kern="100">
                          <a:solidFill>
                            <a:schemeClr val="tx1"/>
                          </a:solidFill>
                          <a:effectLst/>
                        </a:rPr>
                        <a:t>1.0</a:t>
                      </a:r>
                      <a:endParaRPr lang="ja-JP" sz="1600" kern="100">
                        <a:solidFill>
                          <a:schemeClr val="tx1"/>
                        </a:solidFill>
                        <a:effectLst/>
                        <a:latin typeface="Century"/>
                        <a:ea typeface="ＭＳ 明朝"/>
                        <a:cs typeface="Times New Roman"/>
                      </a:endParaRPr>
                    </a:p>
                  </a:txBody>
                  <a:tcPr marL="68580" marR="68580" marT="0" marB="0">
                    <a:solidFill>
                      <a:schemeClr val="accent5">
                        <a:lumMod val="40000"/>
                        <a:lumOff val="60000"/>
                      </a:schemeClr>
                    </a:solidFill>
                  </a:tcPr>
                </a:tc>
              </a:tr>
              <a:tr h="352039">
                <a:tc>
                  <a:txBody>
                    <a:bodyPr/>
                    <a:lstStyle/>
                    <a:p>
                      <a:pPr algn="just">
                        <a:spcAft>
                          <a:spcPts val="0"/>
                        </a:spcAft>
                      </a:pPr>
                      <a:r>
                        <a:rPr lang="ja-JP" sz="1600" kern="100">
                          <a:solidFill>
                            <a:schemeClr val="tx1"/>
                          </a:solidFill>
                          <a:effectLst/>
                        </a:rPr>
                        <a:t>手洗い・菌バージョン</a:t>
                      </a:r>
                      <a:r>
                        <a:rPr lang="en-US" sz="1600" kern="100">
                          <a:solidFill>
                            <a:schemeClr val="tx1"/>
                          </a:solidFill>
                          <a:effectLst/>
                        </a:rPr>
                        <a:t>20121016 ver1.0</a:t>
                      </a:r>
                      <a:endParaRPr lang="ja-JP" sz="1600" kern="100">
                        <a:solidFill>
                          <a:schemeClr val="tx1"/>
                        </a:solidFill>
                        <a:effectLst/>
                        <a:latin typeface="Century"/>
                        <a:ea typeface="ＭＳ 明朝"/>
                        <a:cs typeface="Times New Roman"/>
                      </a:endParaRPr>
                    </a:p>
                  </a:txBody>
                  <a:tcPr marL="68580" marR="68580" marT="0" marB="0">
                    <a:solidFill>
                      <a:schemeClr val="accent5">
                        <a:lumMod val="40000"/>
                        <a:lumOff val="60000"/>
                      </a:schemeClr>
                    </a:solidFill>
                  </a:tcPr>
                </a:tc>
                <a:tc>
                  <a:txBody>
                    <a:bodyPr/>
                    <a:lstStyle/>
                    <a:p>
                      <a:pPr algn="ctr">
                        <a:spcAft>
                          <a:spcPts val="0"/>
                        </a:spcAft>
                      </a:pPr>
                      <a:r>
                        <a:rPr lang="en-US" sz="1600" kern="100">
                          <a:solidFill>
                            <a:schemeClr val="tx1"/>
                          </a:solidFill>
                          <a:effectLst/>
                        </a:rPr>
                        <a:t>PPT</a:t>
                      </a:r>
                      <a:endParaRPr lang="ja-JP" sz="1600" kern="100">
                        <a:solidFill>
                          <a:schemeClr val="tx1"/>
                        </a:solidFill>
                        <a:effectLst/>
                        <a:latin typeface="Century"/>
                        <a:ea typeface="ＭＳ 明朝"/>
                        <a:cs typeface="Times New Roman"/>
                      </a:endParaRPr>
                    </a:p>
                  </a:txBody>
                  <a:tcPr marL="68580" marR="68580" marT="0" marB="0">
                    <a:solidFill>
                      <a:schemeClr val="accent5">
                        <a:lumMod val="40000"/>
                        <a:lumOff val="60000"/>
                      </a:schemeClr>
                    </a:solidFill>
                  </a:tcPr>
                </a:tc>
                <a:tc>
                  <a:txBody>
                    <a:bodyPr/>
                    <a:lstStyle/>
                    <a:p>
                      <a:pPr algn="just">
                        <a:spcAft>
                          <a:spcPts val="0"/>
                        </a:spcAft>
                      </a:pPr>
                      <a:r>
                        <a:rPr lang="ja-JP" sz="1600" kern="100" dirty="0">
                          <a:solidFill>
                            <a:schemeClr val="tx1"/>
                          </a:solidFill>
                          <a:effectLst/>
                        </a:rPr>
                        <a:t>平成</a:t>
                      </a:r>
                      <a:r>
                        <a:rPr lang="en-US" sz="1600" kern="100" dirty="0">
                          <a:solidFill>
                            <a:schemeClr val="tx1"/>
                          </a:solidFill>
                          <a:effectLst/>
                        </a:rPr>
                        <a:t>24</a:t>
                      </a:r>
                      <a:r>
                        <a:rPr lang="ja-JP" sz="1600" kern="100" dirty="0">
                          <a:solidFill>
                            <a:schemeClr val="tx1"/>
                          </a:solidFill>
                          <a:effectLst/>
                        </a:rPr>
                        <a:t>年</a:t>
                      </a:r>
                      <a:r>
                        <a:rPr lang="en-US" sz="1600" kern="100" dirty="0">
                          <a:solidFill>
                            <a:schemeClr val="tx1"/>
                          </a:solidFill>
                          <a:effectLst/>
                        </a:rPr>
                        <a:t>10</a:t>
                      </a:r>
                      <a:r>
                        <a:rPr lang="ja-JP" sz="1600" kern="100" dirty="0">
                          <a:solidFill>
                            <a:schemeClr val="tx1"/>
                          </a:solidFill>
                          <a:effectLst/>
                        </a:rPr>
                        <a:t>月</a:t>
                      </a:r>
                      <a:r>
                        <a:rPr lang="en-US" sz="1600" kern="100" dirty="0">
                          <a:solidFill>
                            <a:schemeClr val="tx1"/>
                          </a:solidFill>
                          <a:effectLst/>
                        </a:rPr>
                        <a:t>16</a:t>
                      </a:r>
                      <a:r>
                        <a:rPr lang="ja-JP" sz="1600" kern="100" dirty="0">
                          <a:solidFill>
                            <a:schemeClr val="tx1"/>
                          </a:solidFill>
                          <a:effectLst/>
                        </a:rPr>
                        <a:t>日</a:t>
                      </a:r>
                      <a:endParaRPr lang="ja-JP" sz="1600" kern="100" dirty="0">
                        <a:solidFill>
                          <a:schemeClr val="tx1"/>
                        </a:solidFill>
                        <a:effectLst/>
                        <a:latin typeface="Century"/>
                        <a:ea typeface="ＭＳ 明朝"/>
                        <a:cs typeface="Times New Roman"/>
                      </a:endParaRPr>
                    </a:p>
                  </a:txBody>
                  <a:tcPr marL="68580" marR="68580" marT="0" marB="0">
                    <a:solidFill>
                      <a:schemeClr val="accent5">
                        <a:lumMod val="40000"/>
                        <a:lumOff val="60000"/>
                      </a:schemeClr>
                    </a:solidFill>
                  </a:tcPr>
                </a:tc>
                <a:tc>
                  <a:txBody>
                    <a:bodyPr/>
                    <a:lstStyle/>
                    <a:p>
                      <a:pPr algn="ctr">
                        <a:spcAft>
                          <a:spcPts val="0"/>
                        </a:spcAft>
                      </a:pPr>
                      <a:r>
                        <a:rPr lang="en-US" sz="1600" kern="100" dirty="0">
                          <a:solidFill>
                            <a:schemeClr val="tx1"/>
                          </a:solidFill>
                          <a:effectLst/>
                        </a:rPr>
                        <a:t>1.0</a:t>
                      </a:r>
                      <a:endParaRPr lang="ja-JP" sz="1600" kern="100" dirty="0">
                        <a:solidFill>
                          <a:schemeClr val="tx1"/>
                        </a:solidFill>
                        <a:effectLst/>
                        <a:latin typeface="Century"/>
                        <a:ea typeface="ＭＳ 明朝"/>
                        <a:cs typeface="Times New Roman"/>
                      </a:endParaRPr>
                    </a:p>
                  </a:txBody>
                  <a:tcPr marL="68580" marR="68580" marT="0" marB="0">
                    <a:solidFill>
                      <a:schemeClr val="accent5">
                        <a:lumMod val="40000"/>
                        <a:lumOff val="60000"/>
                      </a:schemeClr>
                    </a:solidFill>
                  </a:tcPr>
                </a:tc>
              </a:tr>
              <a:tr h="352039">
                <a:tc>
                  <a:txBody>
                    <a:bodyPr/>
                    <a:lstStyle/>
                    <a:p>
                      <a:pPr algn="just">
                        <a:spcAft>
                          <a:spcPts val="0"/>
                        </a:spcAft>
                      </a:pPr>
                      <a:r>
                        <a:rPr lang="ja-JP" sz="1600" kern="100">
                          <a:solidFill>
                            <a:schemeClr val="tx1"/>
                          </a:solidFill>
                          <a:effectLst/>
                        </a:rPr>
                        <a:t>吐物・便の消毒方法</a:t>
                      </a:r>
                      <a:r>
                        <a:rPr lang="en-US" sz="1600" kern="100">
                          <a:solidFill>
                            <a:schemeClr val="tx1"/>
                          </a:solidFill>
                          <a:effectLst/>
                        </a:rPr>
                        <a:t>20121016 ver1.0</a:t>
                      </a:r>
                      <a:endParaRPr lang="ja-JP" sz="1600" kern="100">
                        <a:solidFill>
                          <a:schemeClr val="tx1"/>
                        </a:solidFill>
                        <a:effectLst/>
                        <a:latin typeface="Century"/>
                        <a:ea typeface="ＭＳ 明朝"/>
                        <a:cs typeface="Times New Roman"/>
                      </a:endParaRPr>
                    </a:p>
                  </a:txBody>
                  <a:tcPr marL="68580" marR="68580" marT="0" marB="0">
                    <a:solidFill>
                      <a:schemeClr val="accent5">
                        <a:lumMod val="40000"/>
                        <a:lumOff val="60000"/>
                      </a:schemeClr>
                    </a:solidFill>
                  </a:tcPr>
                </a:tc>
                <a:tc>
                  <a:txBody>
                    <a:bodyPr/>
                    <a:lstStyle/>
                    <a:p>
                      <a:pPr algn="ctr">
                        <a:spcAft>
                          <a:spcPts val="0"/>
                        </a:spcAft>
                      </a:pPr>
                      <a:r>
                        <a:rPr lang="en-US" sz="1600" kern="100">
                          <a:solidFill>
                            <a:schemeClr val="tx1"/>
                          </a:solidFill>
                          <a:effectLst/>
                        </a:rPr>
                        <a:t>PPT</a:t>
                      </a:r>
                      <a:endParaRPr lang="ja-JP" sz="1600" kern="100">
                        <a:solidFill>
                          <a:schemeClr val="tx1"/>
                        </a:solidFill>
                        <a:effectLst/>
                        <a:latin typeface="Century"/>
                        <a:ea typeface="ＭＳ 明朝"/>
                        <a:cs typeface="Times New Roman"/>
                      </a:endParaRPr>
                    </a:p>
                  </a:txBody>
                  <a:tcPr marL="68580" marR="68580" marT="0" marB="0">
                    <a:solidFill>
                      <a:schemeClr val="accent5">
                        <a:lumMod val="40000"/>
                        <a:lumOff val="60000"/>
                      </a:schemeClr>
                    </a:solidFill>
                  </a:tcPr>
                </a:tc>
                <a:tc>
                  <a:txBody>
                    <a:bodyPr/>
                    <a:lstStyle/>
                    <a:p>
                      <a:pPr algn="just">
                        <a:spcAft>
                          <a:spcPts val="0"/>
                        </a:spcAft>
                      </a:pPr>
                      <a:r>
                        <a:rPr lang="ja-JP" sz="1600" kern="100">
                          <a:solidFill>
                            <a:schemeClr val="tx1"/>
                          </a:solidFill>
                          <a:effectLst/>
                        </a:rPr>
                        <a:t>平成</a:t>
                      </a:r>
                      <a:r>
                        <a:rPr lang="en-US" sz="1600" kern="100">
                          <a:solidFill>
                            <a:schemeClr val="tx1"/>
                          </a:solidFill>
                          <a:effectLst/>
                        </a:rPr>
                        <a:t>24</a:t>
                      </a:r>
                      <a:r>
                        <a:rPr lang="ja-JP" sz="1600" kern="100">
                          <a:solidFill>
                            <a:schemeClr val="tx1"/>
                          </a:solidFill>
                          <a:effectLst/>
                        </a:rPr>
                        <a:t>年</a:t>
                      </a:r>
                      <a:r>
                        <a:rPr lang="en-US" sz="1600" kern="100">
                          <a:solidFill>
                            <a:schemeClr val="tx1"/>
                          </a:solidFill>
                          <a:effectLst/>
                        </a:rPr>
                        <a:t>10</a:t>
                      </a:r>
                      <a:r>
                        <a:rPr lang="ja-JP" sz="1600" kern="100">
                          <a:solidFill>
                            <a:schemeClr val="tx1"/>
                          </a:solidFill>
                          <a:effectLst/>
                        </a:rPr>
                        <a:t>月</a:t>
                      </a:r>
                      <a:r>
                        <a:rPr lang="en-US" sz="1600" kern="100">
                          <a:solidFill>
                            <a:schemeClr val="tx1"/>
                          </a:solidFill>
                          <a:effectLst/>
                        </a:rPr>
                        <a:t>16</a:t>
                      </a:r>
                      <a:r>
                        <a:rPr lang="ja-JP" sz="1600" kern="100">
                          <a:solidFill>
                            <a:schemeClr val="tx1"/>
                          </a:solidFill>
                          <a:effectLst/>
                        </a:rPr>
                        <a:t>日</a:t>
                      </a:r>
                      <a:endParaRPr lang="ja-JP" sz="1600" kern="100">
                        <a:solidFill>
                          <a:schemeClr val="tx1"/>
                        </a:solidFill>
                        <a:effectLst/>
                        <a:latin typeface="Century"/>
                        <a:ea typeface="ＭＳ 明朝"/>
                        <a:cs typeface="Times New Roman"/>
                      </a:endParaRPr>
                    </a:p>
                  </a:txBody>
                  <a:tcPr marL="68580" marR="68580" marT="0" marB="0">
                    <a:solidFill>
                      <a:schemeClr val="accent5">
                        <a:lumMod val="40000"/>
                        <a:lumOff val="60000"/>
                      </a:schemeClr>
                    </a:solidFill>
                  </a:tcPr>
                </a:tc>
                <a:tc>
                  <a:txBody>
                    <a:bodyPr/>
                    <a:lstStyle/>
                    <a:p>
                      <a:pPr algn="ctr">
                        <a:spcAft>
                          <a:spcPts val="0"/>
                        </a:spcAft>
                      </a:pPr>
                      <a:r>
                        <a:rPr lang="en-US" sz="1600" kern="100" dirty="0">
                          <a:solidFill>
                            <a:schemeClr val="tx1"/>
                          </a:solidFill>
                          <a:effectLst/>
                        </a:rPr>
                        <a:t>1.0</a:t>
                      </a:r>
                      <a:endParaRPr lang="ja-JP" sz="1600" kern="100" dirty="0">
                        <a:solidFill>
                          <a:schemeClr val="tx1"/>
                        </a:solidFill>
                        <a:effectLst/>
                        <a:latin typeface="Century"/>
                        <a:ea typeface="ＭＳ 明朝"/>
                        <a:cs typeface="Times New Roman"/>
                      </a:endParaRPr>
                    </a:p>
                  </a:txBody>
                  <a:tcPr marL="68580" marR="68580" marT="0" marB="0">
                    <a:solidFill>
                      <a:schemeClr val="accent5">
                        <a:lumMod val="40000"/>
                        <a:lumOff val="60000"/>
                      </a:schemeClr>
                    </a:solidFill>
                  </a:tcPr>
                </a:tc>
              </a:tr>
              <a:tr h="352039">
                <a:tc>
                  <a:txBody>
                    <a:bodyPr/>
                    <a:lstStyle/>
                    <a:p>
                      <a:pPr algn="just">
                        <a:spcAft>
                          <a:spcPts val="0"/>
                        </a:spcAft>
                      </a:pPr>
                      <a:r>
                        <a:rPr lang="ja-JP" sz="1600" kern="100">
                          <a:solidFill>
                            <a:schemeClr val="tx1"/>
                          </a:solidFill>
                          <a:effectLst/>
                        </a:rPr>
                        <a:t>ウイルス性感染性胃腸炎に対する対応</a:t>
                      </a:r>
                      <a:r>
                        <a:rPr lang="en-US" sz="1600" kern="100">
                          <a:solidFill>
                            <a:schemeClr val="tx1"/>
                          </a:solidFill>
                          <a:effectLst/>
                        </a:rPr>
                        <a:t>20121016 ver1.0</a:t>
                      </a:r>
                      <a:endParaRPr lang="ja-JP" sz="1600" kern="100">
                        <a:solidFill>
                          <a:schemeClr val="tx1"/>
                        </a:solidFill>
                        <a:effectLst/>
                        <a:latin typeface="Century"/>
                        <a:ea typeface="ＭＳ 明朝"/>
                        <a:cs typeface="Times New Roman"/>
                      </a:endParaRPr>
                    </a:p>
                  </a:txBody>
                  <a:tcPr marL="68580" marR="68580" marT="0" marB="0">
                    <a:solidFill>
                      <a:schemeClr val="accent5">
                        <a:lumMod val="40000"/>
                        <a:lumOff val="60000"/>
                      </a:schemeClr>
                    </a:solidFill>
                  </a:tcPr>
                </a:tc>
                <a:tc>
                  <a:txBody>
                    <a:bodyPr/>
                    <a:lstStyle/>
                    <a:p>
                      <a:pPr algn="ctr">
                        <a:spcAft>
                          <a:spcPts val="0"/>
                        </a:spcAft>
                      </a:pPr>
                      <a:r>
                        <a:rPr lang="en-US" sz="1600" kern="100" dirty="0">
                          <a:solidFill>
                            <a:schemeClr val="tx1"/>
                          </a:solidFill>
                          <a:effectLst/>
                        </a:rPr>
                        <a:t>WORD</a:t>
                      </a:r>
                      <a:endParaRPr lang="ja-JP" sz="1600" kern="100" dirty="0">
                        <a:solidFill>
                          <a:schemeClr val="tx1"/>
                        </a:solidFill>
                        <a:effectLst/>
                        <a:latin typeface="Century"/>
                        <a:ea typeface="ＭＳ 明朝"/>
                        <a:cs typeface="Times New Roman"/>
                      </a:endParaRPr>
                    </a:p>
                  </a:txBody>
                  <a:tcPr marL="68580" marR="68580" marT="0" marB="0">
                    <a:solidFill>
                      <a:schemeClr val="accent5">
                        <a:lumMod val="40000"/>
                        <a:lumOff val="60000"/>
                      </a:schemeClr>
                    </a:solidFill>
                  </a:tcPr>
                </a:tc>
                <a:tc>
                  <a:txBody>
                    <a:bodyPr/>
                    <a:lstStyle/>
                    <a:p>
                      <a:pPr algn="just">
                        <a:spcAft>
                          <a:spcPts val="0"/>
                        </a:spcAft>
                      </a:pPr>
                      <a:r>
                        <a:rPr lang="ja-JP" sz="1600" kern="100" dirty="0">
                          <a:solidFill>
                            <a:schemeClr val="tx1"/>
                          </a:solidFill>
                          <a:effectLst/>
                        </a:rPr>
                        <a:t>平成</a:t>
                      </a:r>
                      <a:r>
                        <a:rPr lang="en-US" sz="1600" kern="100" dirty="0">
                          <a:solidFill>
                            <a:schemeClr val="tx1"/>
                          </a:solidFill>
                          <a:effectLst/>
                        </a:rPr>
                        <a:t>24</a:t>
                      </a:r>
                      <a:r>
                        <a:rPr lang="ja-JP" sz="1600" kern="100" dirty="0">
                          <a:solidFill>
                            <a:schemeClr val="tx1"/>
                          </a:solidFill>
                          <a:effectLst/>
                        </a:rPr>
                        <a:t>年</a:t>
                      </a:r>
                      <a:r>
                        <a:rPr lang="en-US" sz="1600" kern="100" dirty="0">
                          <a:solidFill>
                            <a:schemeClr val="tx1"/>
                          </a:solidFill>
                          <a:effectLst/>
                        </a:rPr>
                        <a:t>10</a:t>
                      </a:r>
                      <a:r>
                        <a:rPr lang="ja-JP" sz="1600" kern="100" dirty="0">
                          <a:solidFill>
                            <a:schemeClr val="tx1"/>
                          </a:solidFill>
                          <a:effectLst/>
                        </a:rPr>
                        <a:t>月</a:t>
                      </a:r>
                      <a:r>
                        <a:rPr lang="en-US" sz="1600" kern="100" dirty="0">
                          <a:solidFill>
                            <a:schemeClr val="tx1"/>
                          </a:solidFill>
                          <a:effectLst/>
                        </a:rPr>
                        <a:t>16</a:t>
                      </a:r>
                      <a:r>
                        <a:rPr lang="ja-JP" sz="1600" kern="100" dirty="0">
                          <a:solidFill>
                            <a:schemeClr val="tx1"/>
                          </a:solidFill>
                          <a:effectLst/>
                        </a:rPr>
                        <a:t>日</a:t>
                      </a:r>
                      <a:endParaRPr lang="ja-JP" sz="1600" kern="100" dirty="0">
                        <a:solidFill>
                          <a:schemeClr val="tx1"/>
                        </a:solidFill>
                        <a:effectLst/>
                        <a:latin typeface="Century"/>
                        <a:ea typeface="ＭＳ 明朝"/>
                        <a:cs typeface="Times New Roman"/>
                      </a:endParaRPr>
                    </a:p>
                  </a:txBody>
                  <a:tcPr marL="68580" marR="68580" marT="0" marB="0">
                    <a:solidFill>
                      <a:schemeClr val="accent5">
                        <a:lumMod val="40000"/>
                        <a:lumOff val="60000"/>
                      </a:schemeClr>
                    </a:solidFill>
                  </a:tcPr>
                </a:tc>
                <a:tc>
                  <a:txBody>
                    <a:bodyPr/>
                    <a:lstStyle/>
                    <a:p>
                      <a:pPr algn="ctr">
                        <a:spcAft>
                          <a:spcPts val="0"/>
                        </a:spcAft>
                      </a:pPr>
                      <a:r>
                        <a:rPr lang="en-US" sz="1600" kern="100" dirty="0">
                          <a:solidFill>
                            <a:schemeClr val="tx1"/>
                          </a:solidFill>
                          <a:effectLst/>
                        </a:rPr>
                        <a:t>1.0</a:t>
                      </a:r>
                      <a:endParaRPr lang="ja-JP" sz="1600" kern="100" dirty="0">
                        <a:solidFill>
                          <a:schemeClr val="tx1"/>
                        </a:solidFill>
                        <a:effectLst/>
                        <a:latin typeface="Century"/>
                        <a:ea typeface="ＭＳ 明朝"/>
                        <a:cs typeface="Times New Roman"/>
                      </a:endParaRPr>
                    </a:p>
                  </a:txBody>
                  <a:tcPr marL="68580" marR="68580" marT="0" marB="0">
                    <a:solidFill>
                      <a:schemeClr val="accent5">
                        <a:lumMod val="40000"/>
                        <a:lumOff val="60000"/>
                      </a:schemeClr>
                    </a:solidFill>
                  </a:tcPr>
                </a:tc>
              </a:tr>
              <a:tr h="352039">
                <a:tc>
                  <a:txBody>
                    <a:bodyPr/>
                    <a:lstStyle/>
                    <a:p>
                      <a:pPr algn="just">
                        <a:spcAft>
                          <a:spcPts val="0"/>
                        </a:spcAft>
                      </a:pPr>
                      <a:r>
                        <a:rPr lang="ja-JP" sz="1600" kern="100">
                          <a:solidFill>
                            <a:schemeClr val="tx1"/>
                          </a:solidFill>
                          <a:effectLst/>
                        </a:rPr>
                        <a:t>【参考】安推連資料感染症等</a:t>
                      </a:r>
                      <a:r>
                        <a:rPr lang="en-US" sz="1600" kern="100">
                          <a:solidFill>
                            <a:schemeClr val="tx1"/>
                          </a:solidFill>
                          <a:effectLst/>
                        </a:rPr>
                        <a:t>111117</a:t>
                      </a:r>
                      <a:endParaRPr lang="ja-JP" sz="1600" kern="100">
                        <a:solidFill>
                          <a:schemeClr val="tx1"/>
                        </a:solidFill>
                        <a:effectLst/>
                        <a:latin typeface="Century"/>
                        <a:ea typeface="ＭＳ 明朝"/>
                        <a:cs typeface="Times New Roman"/>
                      </a:endParaRPr>
                    </a:p>
                  </a:txBody>
                  <a:tcPr marL="68580" marR="68580" marT="0" marB="0">
                    <a:solidFill>
                      <a:schemeClr val="accent5">
                        <a:lumMod val="40000"/>
                        <a:lumOff val="60000"/>
                      </a:schemeClr>
                    </a:solidFill>
                  </a:tcPr>
                </a:tc>
                <a:tc>
                  <a:txBody>
                    <a:bodyPr/>
                    <a:lstStyle/>
                    <a:p>
                      <a:pPr algn="ctr">
                        <a:spcAft>
                          <a:spcPts val="0"/>
                        </a:spcAft>
                      </a:pPr>
                      <a:r>
                        <a:rPr lang="en-US" sz="1600" kern="100">
                          <a:solidFill>
                            <a:schemeClr val="tx1"/>
                          </a:solidFill>
                          <a:effectLst/>
                        </a:rPr>
                        <a:t>WORD</a:t>
                      </a:r>
                      <a:endParaRPr lang="ja-JP" sz="1600" kern="100">
                        <a:solidFill>
                          <a:schemeClr val="tx1"/>
                        </a:solidFill>
                        <a:effectLst/>
                        <a:latin typeface="Century"/>
                        <a:ea typeface="ＭＳ 明朝"/>
                        <a:cs typeface="Times New Roman"/>
                      </a:endParaRPr>
                    </a:p>
                  </a:txBody>
                  <a:tcPr marL="68580" marR="68580" marT="0" marB="0">
                    <a:solidFill>
                      <a:schemeClr val="accent5">
                        <a:lumMod val="40000"/>
                        <a:lumOff val="60000"/>
                      </a:schemeClr>
                    </a:solidFill>
                  </a:tcPr>
                </a:tc>
                <a:tc>
                  <a:txBody>
                    <a:bodyPr/>
                    <a:lstStyle/>
                    <a:p>
                      <a:pPr algn="just">
                        <a:spcAft>
                          <a:spcPts val="0"/>
                        </a:spcAft>
                      </a:pPr>
                      <a:r>
                        <a:rPr lang="ja-JP" sz="1600" kern="100" dirty="0">
                          <a:solidFill>
                            <a:schemeClr val="tx1"/>
                          </a:solidFill>
                          <a:effectLst/>
                        </a:rPr>
                        <a:t>平成</a:t>
                      </a:r>
                      <a:r>
                        <a:rPr lang="en-US" sz="1600" kern="100" dirty="0">
                          <a:solidFill>
                            <a:schemeClr val="tx1"/>
                          </a:solidFill>
                          <a:effectLst/>
                        </a:rPr>
                        <a:t>24</a:t>
                      </a:r>
                      <a:r>
                        <a:rPr lang="ja-JP" sz="1600" kern="100" dirty="0">
                          <a:solidFill>
                            <a:schemeClr val="tx1"/>
                          </a:solidFill>
                          <a:effectLst/>
                        </a:rPr>
                        <a:t>年</a:t>
                      </a:r>
                      <a:r>
                        <a:rPr lang="en-US" sz="1600" kern="100" dirty="0">
                          <a:solidFill>
                            <a:schemeClr val="tx1"/>
                          </a:solidFill>
                          <a:effectLst/>
                        </a:rPr>
                        <a:t>10</a:t>
                      </a:r>
                      <a:r>
                        <a:rPr lang="ja-JP" sz="1600" kern="100" dirty="0">
                          <a:solidFill>
                            <a:schemeClr val="tx1"/>
                          </a:solidFill>
                          <a:effectLst/>
                        </a:rPr>
                        <a:t>月</a:t>
                      </a:r>
                      <a:r>
                        <a:rPr lang="en-US" sz="1600" kern="100" dirty="0">
                          <a:solidFill>
                            <a:schemeClr val="tx1"/>
                          </a:solidFill>
                          <a:effectLst/>
                        </a:rPr>
                        <a:t>16</a:t>
                      </a:r>
                      <a:r>
                        <a:rPr lang="ja-JP" sz="1600" kern="100" dirty="0">
                          <a:solidFill>
                            <a:schemeClr val="tx1"/>
                          </a:solidFill>
                          <a:effectLst/>
                        </a:rPr>
                        <a:t>日</a:t>
                      </a:r>
                      <a:endParaRPr lang="ja-JP" sz="1600" kern="100" dirty="0">
                        <a:solidFill>
                          <a:schemeClr val="tx1"/>
                        </a:solidFill>
                        <a:effectLst/>
                        <a:latin typeface="Century"/>
                        <a:ea typeface="ＭＳ 明朝"/>
                        <a:cs typeface="Times New Roman"/>
                      </a:endParaRPr>
                    </a:p>
                  </a:txBody>
                  <a:tcPr marL="68580" marR="68580" marT="0" marB="0">
                    <a:solidFill>
                      <a:schemeClr val="accent5">
                        <a:lumMod val="40000"/>
                        <a:lumOff val="60000"/>
                      </a:schemeClr>
                    </a:solidFill>
                  </a:tcPr>
                </a:tc>
                <a:tc>
                  <a:txBody>
                    <a:bodyPr/>
                    <a:lstStyle/>
                    <a:p>
                      <a:pPr algn="ctr">
                        <a:spcAft>
                          <a:spcPts val="0"/>
                        </a:spcAft>
                      </a:pPr>
                      <a:r>
                        <a:rPr lang="en-US" sz="1600" kern="100" dirty="0">
                          <a:solidFill>
                            <a:schemeClr val="tx1"/>
                          </a:solidFill>
                          <a:effectLst/>
                        </a:rPr>
                        <a:t> </a:t>
                      </a:r>
                      <a:endParaRPr lang="ja-JP" sz="1600" kern="100" dirty="0">
                        <a:solidFill>
                          <a:schemeClr val="tx1"/>
                        </a:solidFill>
                        <a:effectLst/>
                        <a:latin typeface="Century"/>
                        <a:ea typeface="ＭＳ 明朝"/>
                        <a:cs typeface="Times New Roman"/>
                      </a:endParaRPr>
                    </a:p>
                  </a:txBody>
                  <a:tcPr marL="68580" marR="68580" marT="0" marB="0">
                    <a:solidFill>
                      <a:schemeClr val="accent5">
                        <a:lumMod val="40000"/>
                        <a:lumOff val="60000"/>
                      </a:schemeClr>
                    </a:solidFill>
                  </a:tcPr>
                </a:tc>
              </a:tr>
            </a:tbl>
          </a:graphicData>
        </a:graphic>
      </p:graphicFrame>
    </p:spTree>
    <p:extLst>
      <p:ext uri="{BB962C8B-B14F-4D97-AF65-F5344CB8AC3E}">
        <p14:creationId xmlns:p14="http://schemas.microsoft.com/office/powerpoint/2010/main" val="3380513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2"/>
          <p:cNvSpPr>
            <a:spLocks noGrp="1" noChangeArrowheads="1"/>
          </p:cNvSpPr>
          <p:nvPr>
            <p:ph type="body" idx="1"/>
          </p:nvPr>
        </p:nvSpPr>
        <p:spPr>
          <a:xfrm>
            <a:off x="179388" y="981075"/>
            <a:ext cx="6121400" cy="5616575"/>
          </a:xfrm>
          <a:ln>
            <a:solidFill>
              <a:schemeClr val="tx1"/>
            </a:solidFill>
            <a:miter lim="800000"/>
            <a:headEnd/>
            <a:tailEnd/>
          </a:ln>
        </p:spPr>
        <p:txBody>
          <a:bodyPr anchor="ctr"/>
          <a:lstStyle/>
          <a:p>
            <a:pPr marL="381000" indent="-381000">
              <a:lnSpc>
                <a:spcPct val="80000"/>
              </a:lnSpc>
              <a:buFontTx/>
              <a:buNone/>
            </a:pPr>
            <a:r>
              <a:rPr lang="ja-JP" altLang="en-US" sz="2000" smtClean="0"/>
              <a:t>糞便や吐物の処理は、処理をする人自身への感染と、</a:t>
            </a:r>
            <a:endParaRPr lang="en-US" altLang="ja-JP" sz="2000" smtClean="0"/>
          </a:p>
          <a:p>
            <a:pPr marL="381000" indent="-381000">
              <a:lnSpc>
                <a:spcPct val="80000"/>
              </a:lnSpc>
              <a:buFontTx/>
              <a:buNone/>
            </a:pPr>
            <a:r>
              <a:rPr lang="ja-JP" altLang="en-US" sz="2000" smtClean="0"/>
              <a:t>施設内への汚染拡大を防ぐため、適切な方法で、迅速、</a:t>
            </a:r>
            <a:endParaRPr lang="en-US" altLang="ja-JP" sz="2000" smtClean="0"/>
          </a:p>
          <a:p>
            <a:pPr marL="381000" indent="-381000">
              <a:lnSpc>
                <a:spcPct val="80000"/>
              </a:lnSpc>
              <a:buFontTx/>
              <a:buNone/>
            </a:pPr>
            <a:r>
              <a:rPr lang="ja-JP" altLang="en-US" sz="2000" smtClean="0"/>
              <a:t>確実に行うことが必要である。</a:t>
            </a:r>
            <a:endParaRPr lang="en-US" altLang="ja-JP" sz="2000" smtClean="0"/>
          </a:p>
          <a:p>
            <a:pPr marL="381000" indent="-381000">
              <a:lnSpc>
                <a:spcPct val="80000"/>
              </a:lnSpc>
              <a:buFontTx/>
              <a:buNone/>
            </a:pPr>
            <a:endParaRPr lang="en-US" altLang="ja-JP" sz="2000" smtClean="0"/>
          </a:p>
          <a:p>
            <a:pPr marL="381000" indent="-381000">
              <a:lnSpc>
                <a:spcPct val="80000"/>
              </a:lnSpc>
              <a:buFontTx/>
              <a:buAutoNum type="circleNumDbPlain"/>
            </a:pPr>
            <a:r>
              <a:rPr lang="ja-JP" altLang="en-US" sz="2000" smtClean="0"/>
              <a:t>汚染場所に関係者以の人が近づかないようにする。</a:t>
            </a:r>
            <a:endParaRPr lang="en-US" altLang="ja-JP" sz="2000" smtClean="0"/>
          </a:p>
          <a:p>
            <a:pPr marL="381000" indent="-381000">
              <a:lnSpc>
                <a:spcPct val="80000"/>
              </a:lnSpc>
              <a:buFontTx/>
              <a:buAutoNum type="circleNumDbPlain"/>
            </a:pPr>
            <a:r>
              <a:rPr lang="ja-JP" altLang="en-US" sz="2000" smtClean="0"/>
              <a:t>処理をする人は、手袋・エプロン又はガウン・サージカルマスクを着用する。</a:t>
            </a:r>
            <a:endParaRPr lang="en-US" altLang="ja-JP" sz="2000" smtClean="0"/>
          </a:p>
          <a:p>
            <a:pPr marL="381000" indent="-381000">
              <a:lnSpc>
                <a:spcPct val="80000"/>
              </a:lnSpc>
              <a:buFontTx/>
              <a:buAutoNum type="circleNumDbPlain"/>
            </a:pPr>
            <a:r>
              <a:rPr lang="ja-JP" altLang="en-US" sz="2000" smtClean="0"/>
              <a:t>吐物は、ペーパータオル等で外側から内側に向けて拭き取る。</a:t>
            </a:r>
            <a:endParaRPr lang="en-US" altLang="ja-JP" sz="2000" smtClean="0"/>
          </a:p>
          <a:p>
            <a:pPr marL="381000" indent="-381000">
              <a:lnSpc>
                <a:spcPct val="80000"/>
              </a:lnSpc>
              <a:buFontTx/>
              <a:buAutoNum type="circleNumDbPlain"/>
            </a:pPr>
            <a:r>
              <a:rPr lang="ja-JP" altLang="en-US" sz="2000" smtClean="0"/>
              <a:t>ふき取った新聞紙やタオルはビニール袋へ入れる。</a:t>
            </a:r>
            <a:endParaRPr lang="en-US" altLang="ja-JP" sz="2000" smtClean="0"/>
          </a:p>
          <a:p>
            <a:pPr marL="381000" indent="-381000">
              <a:lnSpc>
                <a:spcPct val="80000"/>
              </a:lnSpc>
              <a:buFontTx/>
              <a:buAutoNum type="circleNumDbPlain"/>
            </a:pPr>
            <a:r>
              <a:rPr lang="ja-JP" altLang="en-US" sz="2000" smtClean="0"/>
              <a:t>吐物が付着していた床とその周辺を、</a:t>
            </a:r>
            <a:r>
              <a:rPr lang="en-US" altLang="ja-JP" sz="2000" smtClean="0"/>
              <a:t>0.1</a:t>
            </a:r>
            <a:r>
              <a:rPr lang="ja-JP" altLang="en-US" sz="2000" smtClean="0"/>
              <a:t>％ヤクラックス</a:t>
            </a:r>
            <a:r>
              <a:rPr lang="en-US" altLang="ja-JP" sz="2000" smtClean="0"/>
              <a:t>D</a:t>
            </a:r>
            <a:r>
              <a:rPr lang="ja-JP" altLang="en-US" sz="2000" smtClean="0"/>
              <a:t>液を浸したペーパータオルで、</a:t>
            </a:r>
            <a:r>
              <a:rPr lang="en-US" altLang="ja-JP" sz="2000" smtClean="0"/>
              <a:t>10</a:t>
            </a:r>
            <a:r>
              <a:rPr lang="ja-JP" altLang="en-US" sz="2000" smtClean="0"/>
              <a:t>分間覆う。</a:t>
            </a:r>
            <a:endParaRPr lang="en-US" altLang="ja-JP" sz="2000" smtClean="0"/>
          </a:p>
          <a:p>
            <a:pPr marL="381000" indent="-381000">
              <a:lnSpc>
                <a:spcPct val="80000"/>
              </a:lnSpc>
              <a:buFontTx/>
              <a:buAutoNum type="circleNumDbPlain"/>
            </a:pPr>
            <a:r>
              <a:rPr lang="ja-JP" altLang="en-US" sz="2000" smtClean="0"/>
              <a:t>再度ペーパータオルで拭き取り後、水拭きする。</a:t>
            </a:r>
            <a:endParaRPr lang="en-US" altLang="ja-JP" sz="2000" smtClean="0"/>
          </a:p>
          <a:p>
            <a:pPr marL="381000" indent="-381000">
              <a:lnSpc>
                <a:spcPct val="80000"/>
              </a:lnSpc>
              <a:buFontTx/>
              <a:buAutoNum type="circleNumDbPlain"/>
            </a:pPr>
            <a:r>
              <a:rPr lang="ja-JP" altLang="en-US" sz="2000" smtClean="0"/>
              <a:t>吐物入りのビニール袋を、別のビニール袋へ入れ、同じ袋に使用した手袋等も一緒に入れしっかりと縛る。感染性廃棄物用赤ビニールへ廃棄する。</a:t>
            </a:r>
            <a:endParaRPr lang="en-US" altLang="ja-JP" sz="2000" smtClean="0"/>
          </a:p>
          <a:p>
            <a:pPr marL="381000" indent="-381000">
              <a:lnSpc>
                <a:spcPct val="80000"/>
              </a:lnSpc>
              <a:buFontTx/>
              <a:buAutoNum type="circleNumDbPlain"/>
            </a:pPr>
            <a:r>
              <a:rPr lang="ja-JP" altLang="en-US" sz="2000" smtClean="0"/>
              <a:t>衛生的手洗い（流水と石鹸による手洗い後、ウェルパス消毒等）を行う。</a:t>
            </a:r>
          </a:p>
        </p:txBody>
      </p:sp>
      <p:pic>
        <p:nvPicPr>
          <p:cNvPr id="91139" name="Picture 3" descr="ノロPPE"/>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7092950" y="115888"/>
            <a:ext cx="1895475" cy="2001837"/>
          </a:xfrm>
          <a:noFill/>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91140" name="Text Box 4"/>
          <p:cNvSpPr txBox="1">
            <a:spLocks noChangeArrowheads="1"/>
          </p:cNvSpPr>
          <p:nvPr/>
        </p:nvSpPr>
        <p:spPr bwMode="auto">
          <a:xfrm>
            <a:off x="7164388" y="381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auto">
              <a:spcBef>
                <a:spcPts val="0"/>
              </a:spcBef>
              <a:spcAft>
                <a:spcPts val="0"/>
              </a:spcAft>
              <a:defRPr/>
            </a:pPr>
            <a:r>
              <a:rPr lang="en-US" altLang="ja-JP" sz="2400">
                <a:solidFill>
                  <a:schemeClr val="bg1"/>
                </a:solidFill>
                <a:latin typeface="+mn-lt"/>
                <a:ea typeface="+mn-ea"/>
              </a:rPr>
              <a:t>②</a:t>
            </a:r>
          </a:p>
        </p:txBody>
      </p:sp>
      <p:sp>
        <p:nvSpPr>
          <p:cNvPr id="91141" name="Text Box 5"/>
          <p:cNvSpPr txBox="1">
            <a:spLocks noChangeArrowheads="1"/>
          </p:cNvSpPr>
          <p:nvPr/>
        </p:nvSpPr>
        <p:spPr bwMode="auto">
          <a:xfrm>
            <a:off x="179388" y="476250"/>
            <a:ext cx="57467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auto">
              <a:lnSpc>
                <a:spcPct val="80000"/>
              </a:lnSpc>
              <a:spcBef>
                <a:spcPct val="20000"/>
              </a:spcBef>
              <a:spcAft>
                <a:spcPts val="0"/>
              </a:spcAft>
              <a:defRPr/>
            </a:pPr>
            <a:r>
              <a:rPr lang="ja-JP" altLang="en-US" sz="3200">
                <a:latin typeface="+mn-lt"/>
                <a:ea typeface="+mn-ea"/>
              </a:rPr>
              <a:t>吐物（便）の飛散した場合の消毒</a:t>
            </a:r>
          </a:p>
        </p:txBody>
      </p:sp>
      <p:pic>
        <p:nvPicPr>
          <p:cNvPr id="1029" name="Picture 6" descr="ノロPP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1336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descr="ノロPP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3573463"/>
            <a:ext cx="1700213"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4941888"/>
            <a:ext cx="258127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5" name="Text Box 9"/>
          <p:cNvSpPr txBox="1">
            <a:spLocks noChangeArrowheads="1"/>
          </p:cNvSpPr>
          <p:nvPr/>
        </p:nvSpPr>
        <p:spPr bwMode="auto">
          <a:xfrm>
            <a:off x="6948488" y="21336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auto">
              <a:spcBef>
                <a:spcPts val="0"/>
              </a:spcBef>
              <a:spcAft>
                <a:spcPts val="0"/>
              </a:spcAft>
              <a:defRPr/>
            </a:pPr>
            <a:r>
              <a:rPr lang="en-US" altLang="ja-JP" sz="2400">
                <a:solidFill>
                  <a:schemeClr val="bg1"/>
                </a:solidFill>
                <a:latin typeface="+mn-lt"/>
                <a:ea typeface="+mn-ea"/>
              </a:rPr>
              <a:t>③</a:t>
            </a:r>
          </a:p>
        </p:txBody>
      </p:sp>
      <p:sp>
        <p:nvSpPr>
          <p:cNvPr id="91146" name="Text Box 10"/>
          <p:cNvSpPr txBox="1">
            <a:spLocks noChangeArrowheads="1"/>
          </p:cNvSpPr>
          <p:nvPr/>
        </p:nvSpPr>
        <p:spPr bwMode="auto">
          <a:xfrm>
            <a:off x="7164388" y="4437063"/>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auto">
              <a:spcBef>
                <a:spcPts val="0"/>
              </a:spcBef>
              <a:spcAft>
                <a:spcPts val="0"/>
              </a:spcAft>
              <a:defRPr/>
            </a:pPr>
            <a:r>
              <a:rPr lang="en-US" altLang="ja-JP" sz="2400">
                <a:solidFill>
                  <a:schemeClr val="bg1"/>
                </a:solidFill>
                <a:latin typeface="+mn-lt"/>
                <a:ea typeface="+mn-ea"/>
              </a:rPr>
              <a:t>④</a:t>
            </a:r>
          </a:p>
        </p:txBody>
      </p:sp>
      <p:sp>
        <p:nvSpPr>
          <p:cNvPr id="91147" name="Text Box 11"/>
          <p:cNvSpPr txBox="1">
            <a:spLocks noChangeArrowheads="1"/>
          </p:cNvSpPr>
          <p:nvPr/>
        </p:nvSpPr>
        <p:spPr bwMode="auto">
          <a:xfrm>
            <a:off x="6372225" y="4941888"/>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auto">
              <a:spcBef>
                <a:spcPts val="0"/>
              </a:spcBef>
              <a:spcAft>
                <a:spcPts val="0"/>
              </a:spcAft>
              <a:defRPr/>
            </a:pPr>
            <a:r>
              <a:rPr lang="en-US" altLang="ja-JP" sz="2400">
                <a:solidFill>
                  <a:schemeClr val="bg1"/>
                </a:solidFill>
                <a:latin typeface="+mn-lt"/>
                <a:ea typeface="+mn-ea"/>
              </a:rPr>
              <a:t>⑤</a:t>
            </a:r>
          </a:p>
        </p:txBody>
      </p:sp>
    </p:spTree>
    <p:extLst>
      <p:ext uri="{BB962C8B-B14F-4D97-AF65-F5344CB8AC3E}">
        <p14:creationId xmlns:p14="http://schemas.microsoft.com/office/powerpoint/2010/main" val="764667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2"/>
          <p:cNvSpPr>
            <a:spLocks noGrp="1" noChangeArrowheads="1"/>
          </p:cNvSpPr>
          <p:nvPr>
            <p:ph type="title"/>
          </p:nvPr>
        </p:nvSpPr>
        <p:spPr>
          <a:xfrm>
            <a:off x="0" y="260350"/>
            <a:ext cx="827088" cy="4248150"/>
          </a:xfrm>
        </p:spPr>
        <p:txBody>
          <a:bodyPr/>
          <a:lstStyle/>
          <a:p>
            <a:r>
              <a:rPr lang="ja-JP" altLang="en-US" smtClean="0"/>
              <a:t>手袋の外し方</a:t>
            </a:r>
          </a:p>
        </p:txBody>
      </p:sp>
      <p:pic>
        <p:nvPicPr>
          <p:cNvPr id="849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0"/>
            <a:ext cx="7775575"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49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290763"/>
            <a:ext cx="7777163" cy="456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80604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内容</a:t>
            </a:r>
            <a:endParaRPr kumimoji="1" lang="ja-JP" altLang="en-US" dirty="0"/>
          </a:p>
        </p:txBody>
      </p:sp>
      <p:sp>
        <p:nvSpPr>
          <p:cNvPr id="3" name="コンテンツ プレースホルダー 2"/>
          <p:cNvSpPr>
            <a:spLocks noGrp="1"/>
          </p:cNvSpPr>
          <p:nvPr>
            <p:ph idx="1"/>
          </p:nvPr>
        </p:nvSpPr>
        <p:spPr>
          <a:xfrm>
            <a:off x="457200" y="1752600"/>
            <a:ext cx="8075240" cy="4373563"/>
          </a:xfrm>
        </p:spPr>
        <p:txBody>
          <a:bodyPr>
            <a:normAutofit/>
          </a:bodyPr>
          <a:lstStyle/>
          <a:p>
            <a:pPr marL="457200" indent="-457200">
              <a:buFont typeface="+mj-lt"/>
              <a:buAutoNum type="arabicPeriod"/>
            </a:pPr>
            <a:r>
              <a:rPr kumimoji="1" lang="ja-JP" altLang="en-US" sz="3600" dirty="0" smtClean="0"/>
              <a:t>健康診断、</a:t>
            </a:r>
            <a:r>
              <a:rPr kumimoji="1" lang="en-US" altLang="ja-JP" sz="3600" dirty="0" smtClean="0"/>
              <a:t>J</a:t>
            </a:r>
            <a:r>
              <a:rPr kumimoji="1" lang="ja-JP" altLang="en-US" sz="3600" dirty="0" smtClean="0"/>
              <a:t>ヴィレッジ診療所に関するアンケート</a:t>
            </a:r>
            <a:endParaRPr kumimoji="1" lang="en-US" altLang="ja-JP" sz="3600" dirty="0" smtClean="0"/>
          </a:p>
          <a:p>
            <a:pPr marL="457200" indent="-457200">
              <a:buFont typeface="+mj-lt"/>
              <a:buAutoNum type="arabicPeriod"/>
            </a:pPr>
            <a:endParaRPr lang="en-US" altLang="ja-JP" sz="3600" dirty="0"/>
          </a:p>
          <a:p>
            <a:pPr marL="457200" indent="-457200">
              <a:buFont typeface="+mj-lt"/>
              <a:buAutoNum type="arabicPeriod"/>
            </a:pPr>
            <a:r>
              <a:rPr kumimoji="1" lang="ja-JP" altLang="en-US" sz="3600" dirty="0" smtClean="0"/>
              <a:t>感染症予防のための確認アンケート</a:t>
            </a:r>
            <a:endParaRPr kumimoji="1" lang="ja-JP" altLang="en-US" sz="3600" dirty="0"/>
          </a:p>
        </p:txBody>
      </p:sp>
    </p:spTree>
    <p:extLst>
      <p:ext uri="{BB962C8B-B14F-4D97-AF65-F5344CB8AC3E}">
        <p14:creationId xmlns:p14="http://schemas.microsoft.com/office/powerpoint/2010/main" val="3837304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ja-JP" altLang="en-US" sz="4800" dirty="0"/>
              <a:t>健康診断、</a:t>
            </a:r>
            <a:r>
              <a:rPr lang="en-US" altLang="ja-JP" sz="4800" dirty="0"/>
              <a:t>J</a:t>
            </a:r>
            <a:r>
              <a:rPr lang="ja-JP" altLang="en-US" sz="4800" dirty="0"/>
              <a:t>ヴィレッジ診療所に関するアンケート</a:t>
            </a:r>
            <a:br>
              <a:rPr lang="ja-JP" altLang="en-US" sz="4800" dirty="0"/>
            </a:br>
            <a:endParaRPr kumimoji="1" lang="ja-JP" altLang="en-US" sz="4800" dirty="0"/>
          </a:p>
        </p:txBody>
      </p:sp>
      <p:sp>
        <p:nvSpPr>
          <p:cNvPr id="5" name="サブタイトル 4"/>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4129909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152718"/>
            <a:ext cx="7848872" cy="900018"/>
          </a:xfrm>
        </p:spPr>
        <p:txBody>
          <a:bodyPr>
            <a:normAutofit/>
          </a:bodyPr>
          <a:lstStyle/>
          <a:p>
            <a:r>
              <a:rPr kumimoji="1" lang="ja-JP" altLang="en-US" dirty="0" smtClean="0"/>
              <a:t>雇い入れ時健康診断に関して</a:t>
            </a:r>
            <a:endParaRPr kumimoji="1" lang="ja-JP" altLang="en-US" dirty="0"/>
          </a:p>
        </p:txBody>
      </p:sp>
      <p:sp>
        <p:nvSpPr>
          <p:cNvPr id="3" name="コンテンツ プレースホルダー 2"/>
          <p:cNvSpPr>
            <a:spLocks noGrp="1"/>
          </p:cNvSpPr>
          <p:nvPr>
            <p:ph idx="1"/>
          </p:nvPr>
        </p:nvSpPr>
        <p:spPr>
          <a:xfrm>
            <a:off x="939602" y="1556792"/>
            <a:ext cx="8229600" cy="4781128"/>
          </a:xfrm>
        </p:spPr>
        <p:txBody>
          <a:bodyPr>
            <a:normAutofit/>
          </a:bodyPr>
          <a:lstStyle/>
          <a:p>
            <a:r>
              <a:rPr kumimoji="1" lang="ja-JP" altLang="en-US" sz="2800" dirty="0" smtClean="0">
                <a:solidFill>
                  <a:srgbClr val="FF0000"/>
                </a:solidFill>
              </a:rPr>
              <a:t>実施場所（</a:t>
            </a:r>
            <a:r>
              <a:rPr kumimoji="1" lang="en-US" altLang="ja-JP" sz="2800" dirty="0" smtClean="0">
                <a:solidFill>
                  <a:srgbClr val="FF0000"/>
                </a:solidFill>
              </a:rPr>
              <a:t>18</a:t>
            </a:r>
            <a:r>
              <a:rPr kumimoji="1" lang="ja-JP" altLang="en-US" sz="2800" dirty="0" smtClean="0">
                <a:solidFill>
                  <a:srgbClr val="FF0000"/>
                </a:solidFill>
              </a:rPr>
              <a:t>件中）</a:t>
            </a:r>
            <a:endParaRPr kumimoji="1" lang="en-US" altLang="ja-JP" sz="2800" dirty="0" smtClean="0">
              <a:solidFill>
                <a:srgbClr val="FF0000"/>
              </a:solidFill>
            </a:endParaRPr>
          </a:p>
          <a:p>
            <a:pPr lvl="1">
              <a:buFont typeface="Wingdings" panose="05000000000000000000" pitchFamily="2" charset="2"/>
              <a:buChar char="Ø"/>
              <a:tabLst>
                <a:tab pos="3765550" algn="r"/>
              </a:tabLst>
            </a:pPr>
            <a:r>
              <a:rPr lang="ja-JP" altLang="en-US" sz="2800" dirty="0" smtClean="0"/>
              <a:t>いわき</a:t>
            </a:r>
            <a:r>
              <a:rPr lang="en-US" altLang="ja-JP" sz="2800" dirty="0" smtClean="0"/>
              <a:t>	13</a:t>
            </a:r>
            <a:r>
              <a:rPr lang="ja-JP" altLang="en-US" sz="2800" dirty="0" smtClean="0"/>
              <a:t>件</a:t>
            </a:r>
            <a:endParaRPr lang="en-US" altLang="ja-JP" sz="2800" dirty="0" smtClean="0"/>
          </a:p>
          <a:p>
            <a:pPr lvl="1">
              <a:buFont typeface="Wingdings" panose="05000000000000000000" pitchFamily="2" charset="2"/>
              <a:buChar char="Ø"/>
              <a:tabLst>
                <a:tab pos="3765550" algn="r"/>
              </a:tabLst>
            </a:pPr>
            <a:r>
              <a:rPr kumimoji="1" lang="ja-JP" altLang="en-US" sz="2800" dirty="0" smtClean="0"/>
              <a:t>郡山</a:t>
            </a:r>
            <a:r>
              <a:rPr kumimoji="1" lang="en-US" altLang="ja-JP" sz="2800" dirty="0" smtClean="0"/>
              <a:t>	0</a:t>
            </a:r>
            <a:r>
              <a:rPr kumimoji="1" lang="ja-JP" altLang="en-US" sz="2800" dirty="0" smtClean="0"/>
              <a:t>件</a:t>
            </a:r>
            <a:endParaRPr kumimoji="1" lang="en-US" altLang="ja-JP" sz="2800" dirty="0" smtClean="0"/>
          </a:p>
          <a:p>
            <a:pPr lvl="1">
              <a:buFont typeface="Wingdings" panose="05000000000000000000" pitchFamily="2" charset="2"/>
              <a:buChar char="Ø"/>
              <a:tabLst>
                <a:tab pos="3765550" algn="r"/>
              </a:tabLst>
            </a:pPr>
            <a:r>
              <a:rPr lang="ja-JP" altLang="en-US" sz="2800" dirty="0" smtClean="0"/>
              <a:t>福島</a:t>
            </a:r>
            <a:r>
              <a:rPr lang="en-US" altLang="ja-JP" sz="2800" dirty="0" smtClean="0"/>
              <a:t>	0</a:t>
            </a:r>
            <a:r>
              <a:rPr lang="ja-JP" altLang="en-US" sz="2800" dirty="0" smtClean="0"/>
              <a:t>件</a:t>
            </a:r>
            <a:r>
              <a:rPr lang="en-US" altLang="ja-JP" sz="2800" dirty="0" smtClean="0"/>
              <a:t>	</a:t>
            </a:r>
          </a:p>
          <a:p>
            <a:pPr lvl="1">
              <a:buFont typeface="Wingdings" panose="05000000000000000000" pitchFamily="2" charset="2"/>
              <a:buChar char="Ø"/>
              <a:tabLst>
                <a:tab pos="3765550" algn="r"/>
              </a:tabLst>
            </a:pPr>
            <a:r>
              <a:rPr kumimoji="1" lang="ja-JP" altLang="en-US" sz="2800" dirty="0" smtClean="0"/>
              <a:t>その他</a:t>
            </a:r>
            <a:r>
              <a:rPr kumimoji="1" lang="en-US" altLang="ja-JP" sz="2800" dirty="0" smtClean="0"/>
              <a:t>	5</a:t>
            </a:r>
            <a:r>
              <a:rPr kumimoji="1" lang="ja-JP" altLang="en-US" sz="2800" dirty="0" smtClean="0"/>
              <a:t>件</a:t>
            </a:r>
            <a:endParaRPr lang="en-US" altLang="ja-JP" sz="2800" dirty="0"/>
          </a:p>
          <a:p>
            <a:pPr>
              <a:tabLst>
                <a:tab pos="3765550" algn="r"/>
              </a:tabLst>
            </a:pPr>
            <a:r>
              <a:rPr kumimoji="1" lang="ja-JP" altLang="en-US" sz="2800" dirty="0" smtClean="0">
                <a:solidFill>
                  <a:srgbClr val="FF0000"/>
                </a:solidFill>
              </a:rPr>
              <a:t>就業判定をしている医師の属性（</a:t>
            </a:r>
            <a:r>
              <a:rPr kumimoji="1" lang="en-US" altLang="ja-JP" sz="2800" dirty="0" smtClean="0">
                <a:solidFill>
                  <a:srgbClr val="FF0000"/>
                </a:solidFill>
              </a:rPr>
              <a:t>18</a:t>
            </a:r>
            <a:r>
              <a:rPr kumimoji="1" lang="ja-JP" altLang="en-US" sz="2800" dirty="0" smtClean="0">
                <a:solidFill>
                  <a:srgbClr val="FF0000"/>
                </a:solidFill>
              </a:rPr>
              <a:t>件）</a:t>
            </a:r>
            <a:endParaRPr kumimoji="1" lang="en-US" altLang="ja-JP" sz="2800" dirty="0" smtClean="0">
              <a:solidFill>
                <a:srgbClr val="FF0000"/>
              </a:solidFill>
            </a:endParaRPr>
          </a:p>
          <a:p>
            <a:pPr lvl="1">
              <a:buFont typeface="Wingdings" panose="05000000000000000000" pitchFamily="2" charset="2"/>
              <a:buChar char="Ø"/>
              <a:tabLst>
                <a:tab pos="3765550" algn="r"/>
              </a:tabLst>
            </a:pPr>
            <a:r>
              <a:rPr lang="ja-JP" altLang="en-US" sz="2800" dirty="0" smtClean="0"/>
              <a:t>産業医</a:t>
            </a:r>
            <a:r>
              <a:rPr lang="en-US" altLang="ja-JP" sz="2800" dirty="0" smtClean="0"/>
              <a:t>	3</a:t>
            </a:r>
            <a:r>
              <a:rPr lang="ja-JP" altLang="en-US" sz="2800" dirty="0" smtClean="0"/>
              <a:t>件</a:t>
            </a:r>
            <a:endParaRPr lang="en-US" altLang="ja-JP" sz="2800" dirty="0" smtClean="0"/>
          </a:p>
          <a:p>
            <a:pPr lvl="1">
              <a:buFont typeface="Wingdings" panose="05000000000000000000" pitchFamily="2" charset="2"/>
              <a:buChar char="Ø"/>
              <a:tabLst>
                <a:tab pos="3765550" algn="r"/>
              </a:tabLst>
            </a:pPr>
            <a:r>
              <a:rPr kumimoji="1" lang="ja-JP" altLang="en-US" sz="2800" dirty="0"/>
              <a:t>健</a:t>
            </a:r>
            <a:r>
              <a:rPr kumimoji="1" lang="ja-JP" altLang="en-US" sz="2800" dirty="0" smtClean="0"/>
              <a:t>診医</a:t>
            </a:r>
            <a:r>
              <a:rPr kumimoji="1" lang="en-US" altLang="ja-JP" sz="2800" dirty="0" smtClean="0"/>
              <a:t>	15</a:t>
            </a:r>
            <a:r>
              <a:rPr kumimoji="1" lang="ja-JP" altLang="en-US" sz="2800" dirty="0" smtClean="0"/>
              <a:t>件</a:t>
            </a:r>
            <a:endParaRPr kumimoji="1" lang="en-US" altLang="ja-JP" sz="2800" dirty="0" smtClean="0"/>
          </a:p>
          <a:p>
            <a:pPr lvl="1">
              <a:buFont typeface="Wingdings" panose="05000000000000000000" pitchFamily="2" charset="2"/>
              <a:buChar char="Ø"/>
              <a:tabLst>
                <a:tab pos="3765550" algn="r"/>
              </a:tabLst>
            </a:pPr>
            <a:r>
              <a:rPr lang="ja-JP" altLang="en-US" sz="2800" dirty="0" smtClean="0"/>
              <a:t>その他</a:t>
            </a:r>
            <a:r>
              <a:rPr lang="en-US" altLang="ja-JP" sz="2800" dirty="0" smtClean="0"/>
              <a:t>	0</a:t>
            </a:r>
            <a:r>
              <a:rPr lang="ja-JP" altLang="en-US" sz="2800" dirty="0" smtClean="0"/>
              <a:t>件</a:t>
            </a:r>
            <a:endParaRPr kumimoji="1" lang="en-US" altLang="ja-JP" sz="2800" dirty="0" smtClean="0"/>
          </a:p>
          <a:p>
            <a:endParaRPr lang="en-US" altLang="ja-JP" sz="2800" dirty="0"/>
          </a:p>
          <a:p>
            <a:endParaRPr kumimoji="1" lang="ja-JP" altLang="en-US" sz="2800" dirty="0"/>
          </a:p>
        </p:txBody>
      </p:sp>
    </p:spTree>
    <p:extLst>
      <p:ext uri="{BB962C8B-B14F-4D97-AF65-F5344CB8AC3E}">
        <p14:creationId xmlns:p14="http://schemas.microsoft.com/office/powerpoint/2010/main" val="3152346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5791200" cy="900018"/>
          </a:xfrm>
        </p:spPr>
        <p:txBody>
          <a:bodyPr>
            <a:normAutofit/>
          </a:bodyPr>
          <a:lstStyle/>
          <a:p>
            <a:r>
              <a:rPr kumimoji="1" lang="ja-JP" altLang="en-US" dirty="0" smtClean="0"/>
              <a:t>定期健康診断に関して</a:t>
            </a:r>
            <a:endParaRPr kumimoji="1" lang="ja-JP" altLang="en-US" dirty="0"/>
          </a:p>
        </p:txBody>
      </p:sp>
      <p:sp>
        <p:nvSpPr>
          <p:cNvPr id="3" name="コンテンツ プレースホルダー 2"/>
          <p:cNvSpPr>
            <a:spLocks noGrp="1"/>
          </p:cNvSpPr>
          <p:nvPr>
            <p:ph idx="1"/>
          </p:nvPr>
        </p:nvSpPr>
        <p:spPr>
          <a:xfrm>
            <a:off x="683568" y="1268760"/>
            <a:ext cx="8003232" cy="5112568"/>
          </a:xfrm>
        </p:spPr>
        <p:txBody>
          <a:bodyPr>
            <a:normAutofit/>
          </a:bodyPr>
          <a:lstStyle/>
          <a:p>
            <a:r>
              <a:rPr kumimoji="1" lang="ja-JP" altLang="en-US" sz="2800" dirty="0" smtClean="0">
                <a:solidFill>
                  <a:srgbClr val="FF0000"/>
                </a:solidFill>
              </a:rPr>
              <a:t>実施場所（</a:t>
            </a:r>
            <a:r>
              <a:rPr kumimoji="1" lang="en-US" altLang="ja-JP" sz="2800" dirty="0" smtClean="0">
                <a:solidFill>
                  <a:srgbClr val="FF0000"/>
                </a:solidFill>
              </a:rPr>
              <a:t>19</a:t>
            </a:r>
            <a:r>
              <a:rPr kumimoji="1" lang="ja-JP" altLang="en-US" sz="2800" dirty="0" smtClean="0">
                <a:solidFill>
                  <a:srgbClr val="FF0000"/>
                </a:solidFill>
              </a:rPr>
              <a:t>件中）</a:t>
            </a:r>
            <a:endParaRPr kumimoji="1" lang="en-US" altLang="ja-JP" sz="2800" dirty="0" smtClean="0">
              <a:solidFill>
                <a:srgbClr val="FF0000"/>
              </a:solidFill>
            </a:endParaRPr>
          </a:p>
          <a:p>
            <a:pPr lvl="1">
              <a:buFont typeface="Wingdings" panose="05000000000000000000" pitchFamily="2" charset="2"/>
              <a:buChar char="Ø"/>
              <a:tabLst>
                <a:tab pos="3765550" algn="r"/>
              </a:tabLst>
            </a:pPr>
            <a:r>
              <a:rPr lang="ja-JP" altLang="en-US" sz="2800" dirty="0" smtClean="0"/>
              <a:t>いわき</a:t>
            </a:r>
            <a:r>
              <a:rPr lang="en-US" altLang="ja-JP" sz="2800" dirty="0" smtClean="0"/>
              <a:t>	14</a:t>
            </a:r>
            <a:r>
              <a:rPr lang="ja-JP" altLang="en-US" sz="2800" dirty="0" smtClean="0"/>
              <a:t>件</a:t>
            </a:r>
            <a:endParaRPr lang="en-US" altLang="ja-JP" sz="2800" dirty="0" smtClean="0"/>
          </a:p>
          <a:p>
            <a:pPr lvl="1">
              <a:buFont typeface="Wingdings" panose="05000000000000000000" pitchFamily="2" charset="2"/>
              <a:buChar char="Ø"/>
              <a:tabLst>
                <a:tab pos="3765550" algn="r"/>
              </a:tabLst>
            </a:pPr>
            <a:r>
              <a:rPr kumimoji="1" lang="ja-JP" altLang="en-US" sz="2800" dirty="0" smtClean="0"/>
              <a:t>郡山</a:t>
            </a:r>
            <a:r>
              <a:rPr kumimoji="1" lang="en-US" altLang="ja-JP" sz="2800" dirty="0" smtClean="0"/>
              <a:t>	0</a:t>
            </a:r>
            <a:r>
              <a:rPr kumimoji="1" lang="ja-JP" altLang="en-US" sz="2800" dirty="0" smtClean="0"/>
              <a:t>件</a:t>
            </a:r>
            <a:endParaRPr kumimoji="1" lang="en-US" altLang="ja-JP" sz="2800" dirty="0" smtClean="0"/>
          </a:p>
          <a:p>
            <a:pPr lvl="1">
              <a:buFont typeface="Wingdings" panose="05000000000000000000" pitchFamily="2" charset="2"/>
              <a:buChar char="Ø"/>
              <a:tabLst>
                <a:tab pos="3765550" algn="r"/>
              </a:tabLst>
            </a:pPr>
            <a:r>
              <a:rPr lang="ja-JP" altLang="en-US" sz="2800" dirty="0" smtClean="0"/>
              <a:t>福島</a:t>
            </a:r>
            <a:r>
              <a:rPr lang="en-US" altLang="ja-JP" sz="2800" dirty="0" smtClean="0"/>
              <a:t>	0</a:t>
            </a:r>
            <a:r>
              <a:rPr lang="ja-JP" altLang="en-US" sz="2800" dirty="0" smtClean="0"/>
              <a:t>件</a:t>
            </a:r>
            <a:r>
              <a:rPr lang="en-US" altLang="ja-JP" sz="2800" dirty="0" smtClean="0"/>
              <a:t>	</a:t>
            </a:r>
          </a:p>
          <a:p>
            <a:pPr lvl="1">
              <a:buFont typeface="Wingdings" panose="05000000000000000000" pitchFamily="2" charset="2"/>
              <a:buChar char="Ø"/>
              <a:tabLst>
                <a:tab pos="3765550" algn="r"/>
              </a:tabLst>
            </a:pPr>
            <a:r>
              <a:rPr kumimoji="1" lang="ja-JP" altLang="en-US" sz="2800" dirty="0" smtClean="0"/>
              <a:t>その他</a:t>
            </a:r>
            <a:r>
              <a:rPr kumimoji="1" lang="en-US" altLang="ja-JP" sz="2800" dirty="0" smtClean="0"/>
              <a:t>	5</a:t>
            </a:r>
            <a:r>
              <a:rPr kumimoji="1" lang="ja-JP" altLang="en-US" sz="2800" dirty="0" smtClean="0"/>
              <a:t>件</a:t>
            </a:r>
            <a:endParaRPr lang="en-US" altLang="ja-JP" sz="2800" dirty="0"/>
          </a:p>
          <a:p>
            <a:pPr>
              <a:tabLst>
                <a:tab pos="3765550" algn="r"/>
              </a:tabLst>
            </a:pPr>
            <a:r>
              <a:rPr kumimoji="1" lang="ja-JP" altLang="en-US" sz="2800" dirty="0" smtClean="0">
                <a:solidFill>
                  <a:srgbClr val="FF0000"/>
                </a:solidFill>
              </a:rPr>
              <a:t>就業判定をしている医師の属性（</a:t>
            </a:r>
            <a:r>
              <a:rPr kumimoji="1" lang="en-US" altLang="ja-JP" sz="2800" dirty="0" smtClean="0">
                <a:solidFill>
                  <a:srgbClr val="FF0000"/>
                </a:solidFill>
              </a:rPr>
              <a:t>19</a:t>
            </a:r>
            <a:r>
              <a:rPr kumimoji="1" lang="ja-JP" altLang="en-US" sz="2800" dirty="0" smtClean="0">
                <a:solidFill>
                  <a:srgbClr val="FF0000"/>
                </a:solidFill>
              </a:rPr>
              <a:t>件）</a:t>
            </a:r>
            <a:endParaRPr kumimoji="1" lang="en-US" altLang="ja-JP" sz="2800" dirty="0" smtClean="0">
              <a:solidFill>
                <a:srgbClr val="FF0000"/>
              </a:solidFill>
            </a:endParaRPr>
          </a:p>
          <a:p>
            <a:pPr lvl="1">
              <a:buFont typeface="Wingdings" panose="05000000000000000000" pitchFamily="2" charset="2"/>
              <a:buChar char="Ø"/>
              <a:tabLst>
                <a:tab pos="3765550" algn="r"/>
              </a:tabLst>
            </a:pPr>
            <a:r>
              <a:rPr lang="ja-JP" altLang="en-US" sz="2800" dirty="0" smtClean="0"/>
              <a:t>産業医</a:t>
            </a:r>
            <a:r>
              <a:rPr lang="en-US" altLang="ja-JP" sz="2800" dirty="0" smtClean="0"/>
              <a:t>	4</a:t>
            </a:r>
            <a:r>
              <a:rPr lang="ja-JP" altLang="en-US" sz="2800" dirty="0" smtClean="0"/>
              <a:t>件</a:t>
            </a:r>
            <a:endParaRPr lang="en-US" altLang="ja-JP" sz="2800" dirty="0" smtClean="0"/>
          </a:p>
          <a:p>
            <a:pPr lvl="1">
              <a:buFont typeface="Wingdings" panose="05000000000000000000" pitchFamily="2" charset="2"/>
              <a:buChar char="Ø"/>
              <a:tabLst>
                <a:tab pos="3765550" algn="r"/>
              </a:tabLst>
            </a:pPr>
            <a:r>
              <a:rPr kumimoji="1" lang="ja-JP" altLang="en-US" sz="2800" dirty="0"/>
              <a:t>健</a:t>
            </a:r>
            <a:r>
              <a:rPr kumimoji="1" lang="ja-JP" altLang="en-US" sz="2800" dirty="0" smtClean="0"/>
              <a:t>診医</a:t>
            </a:r>
            <a:r>
              <a:rPr kumimoji="1" lang="en-US" altLang="ja-JP" sz="2800" dirty="0" smtClean="0"/>
              <a:t>	15</a:t>
            </a:r>
            <a:r>
              <a:rPr kumimoji="1" lang="ja-JP" altLang="en-US" sz="2800" dirty="0" smtClean="0"/>
              <a:t>件</a:t>
            </a:r>
            <a:endParaRPr kumimoji="1" lang="en-US" altLang="ja-JP" sz="2800" dirty="0" smtClean="0"/>
          </a:p>
          <a:p>
            <a:pPr lvl="1">
              <a:buFont typeface="Wingdings" panose="05000000000000000000" pitchFamily="2" charset="2"/>
              <a:buChar char="Ø"/>
              <a:tabLst>
                <a:tab pos="3765550" algn="r"/>
              </a:tabLst>
            </a:pPr>
            <a:r>
              <a:rPr lang="ja-JP" altLang="en-US" sz="2800" dirty="0" smtClean="0"/>
              <a:t>その他</a:t>
            </a:r>
            <a:r>
              <a:rPr lang="en-US" altLang="ja-JP" sz="2800" dirty="0" smtClean="0"/>
              <a:t>	0</a:t>
            </a:r>
            <a:r>
              <a:rPr lang="ja-JP" altLang="en-US" sz="2800" dirty="0" smtClean="0"/>
              <a:t>件</a:t>
            </a:r>
            <a:endParaRPr kumimoji="1" lang="en-US" altLang="ja-JP" sz="2800" dirty="0" smtClean="0"/>
          </a:p>
          <a:p>
            <a:endParaRPr lang="en-US" altLang="ja-JP" sz="2800" dirty="0"/>
          </a:p>
          <a:p>
            <a:endParaRPr kumimoji="1" lang="ja-JP" altLang="en-US" sz="2800" dirty="0"/>
          </a:p>
        </p:txBody>
      </p:sp>
    </p:spTree>
    <p:extLst>
      <p:ext uri="{BB962C8B-B14F-4D97-AF65-F5344CB8AC3E}">
        <p14:creationId xmlns:p14="http://schemas.microsoft.com/office/powerpoint/2010/main" val="1673247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5791200" cy="828010"/>
          </a:xfrm>
        </p:spPr>
        <p:txBody>
          <a:bodyPr>
            <a:normAutofit/>
          </a:bodyPr>
          <a:lstStyle/>
          <a:p>
            <a:r>
              <a:rPr lang="ja-JP" altLang="en-US" dirty="0"/>
              <a:t>電離則</a:t>
            </a:r>
            <a:r>
              <a:rPr kumimoji="1" lang="ja-JP" altLang="en-US" dirty="0" smtClean="0"/>
              <a:t>健康診断に関して</a:t>
            </a:r>
            <a:endParaRPr kumimoji="1" lang="ja-JP" altLang="en-US" dirty="0"/>
          </a:p>
        </p:txBody>
      </p:sp>
      <p:sp>
        <p:nvSpPr>
          <p:cNvPr id="3" name="コンテンツ プレースホルダー 2"/>
          <p:cNvSpPr>
            <a:spLocks noGrp="1"/>
          </p:cNvSpPr>
          <p:nvPr>
            <p:ph idx="1"/>
          </p:nvPr>
        </p:nvSpPr>
        <p:spPr>
          <a:xfrm>
            <a:off x="467544" y="1268760"/>
            <a:ext cx="8229600" cy="4781128"/>
          </a:xfrm>
        </p:spPr>
        <p:txBody>
          <a:bodyPr>
            <a:normAutofit/>
          </a:bodyPr>
          <a:lstStyle/>
          <a:p>
            <a:r>
              <a:rPr kumimoji="1" lang="ja-JP" altLang="en-US" sz="2800" dirty="0" smtClean="0">
                <a:solidFill>
                  <a:srgbClr val="FF0000"/>
                </a:solidFill>
              </a:rPr>
              <a:t>実施場所（</a:t>
            </a:r>
            <a:r>
              <a:rPr kumimoji="1" lang="en-US" altLang="ja-JP" sz="2800" dirty="0" smtClean="0">
                <a:solidFill>
                  <a:srgbClr val="FF0000"/>
                </a:solidFill>
              </a:rPr>
              <a:t>19</a:t>
            </a:r>
            <a:r>
              <a:rPr kumimoji="1" lang="ja-JP" altLang="en-US" sz="2800" dirty="0" smtClean="0">
                <a:solidFill>
                  <a:srgbClr val="FF0000"/>
                </a:solidFill>
              </a:rPr>
              <a:t>件中）</a:t>
            </a:r>
            <a:endParaRPr kumimoji="1" lang="en-US" altLang="ja-JP" sz="2800" dirty="0" smtClean="0">
              <a:solidFill>
                <a:srgbClr val="FF0000"/>
              </a:solidFill>
            </a:endParaRPr>
          </a:p>
          <a:p>
            <a:pPr lvl="1">
              <a:buFont typeface="Wingdings" panose="05000000000000000000" pitchFamily="2" charset="2"/>
              <a:buChar char="Ø"/>
              <a:tabLst>
                <a:tab pos="3765550" algn="r"/>
              </a:tabLst>
            </a:pPr>
            <a:r>
              <a:rPr lang="ja-JP" altLang="en-US" sz="2800" dirty="0" smtClean="0"/>
              <a:t>いわき</a:t>
            </a:r>
            <a:r>
              <a:rPr lang="en-US" altLang="ja-JP" sz="2800" dirty="0" smtClean="0"/>
              <a:t>	15</a:t>
            </a:r>
            <a:r>
              <a:rPr lang="ja-JP" altLang="en-US" sz="2800" dirty="0" smtClean="0"/>
              <a:t>件</a:t>
            </a:r>
            <a:endParaRPr lang="en-US" altLang="ja-JP" sz="2800" dirty="0" smtClean="0"/>
          </a:p>
          <a:p>
            <a:pPr lvl="1">
              <a:buFont typeface="Wingdings" panose="05000000000000000000" pitchFamily="2" charset="2"/>
              <a:buChar char="Ø"/>
              <a:tabLst>
                <a:tab pos="3765550" algn="r"/>
              </a:tabLst>
            </a:pPr>
            <a:r>
              <a:rPr kumimoji="1" lang="ja-JP" altLang="en-US" sz="2800" dirty="0" smtClean="0"/>
              <a:t>郡山</a:t>
            </a:r>
            <a:r>
              <a:rPr kumimoji="1" lang="en-US" altLang="ja-JP" sz="2800" dirty="0" smtClean="0"/>
              <a:t>	0</a:t>
            </a:r>
            <a:r>
              <a:rPr kumimoji="1" lang="ja-JP" altLang="en-US" sz="2800" dirty="0" smtClean="0"/>
              <a:t>件</a:t>
            </a:r>
            <a:endParaRPr kumimoji="1" lang="en-US" altLang="ja-JP" sz="2800" dirty="0" smtClean="0"/>
          </a:p>
          <a:p>
            <a:pPr lvl="1">
              <a:buFont typeface="Wingdings" panose="05000000000000000000" pitchFamily="2" charset="2"/>
              <a:buChar char="Ø"/>
              <a:tabLst>
                <a:tab pos="3765550" algn="r"/>
              </a:tabLst>
            </a:pPr>
            <a:r>
              <a:rPr lang="ja-JP" altLang="en-US" sz="2800" dirty="0" smtClean="0"/>
              <a:t>福島</a:t>
            </a:r>
            <a:r>
              <a:rPr lang="en-US" altLang="ja-JP" sz="2800" dirty="0" smtClean="0"/>
              <a:t>	0</a:t>
            </a:r>
            <a:r>
              <a:rPr lang="ja-JP" altLang="en-US" sz="2800" dirty="0" smtClean="0"/>
              <a:t>件</a:t>
            </a:r>
            <a:r>
              <a:rPr lang="en-US" altLang="ja-JP" sz="2800" dirty="0" smtClean="0"/>
              <a:t>	</a:t>
            </a:r>
          </a:p>
          <a:p>
            <a:pPr lvl="1">
              <a:buFont typeface="Wingdings" panose="05000000000000000000" pitchFamily="2" charset="2"/>
              <a:buChar char="Ø"/>
              <a:tabLst>
                <a:tab pos="3765550" algn="r"/>
              </a:tabLst>
            </a:pPr>
            <a:r>
              <a:rPr kumimoji="1" lang="ja-JP" altLang="en-US" sz="2800" dirty="0" smtClean="0"/>
              <a:t>その他</a:t>
            </a:r>
            <a:r>
              <a:rPr kumimoji="1" lang="en-US" altLang="ja-JP" sz="2800" dirty="0" smtClean="0"/>
              <a:t>	4</a:t>
            </a:r>
            <a:r>
              <a:rPr kumimoji="1" lang="ja-JP" altLang="en-US" sz="2800" dirty="0" smtClean="0"/>
              <a:t>件</a:t>
            </a:r>
            <a:endParaRPr lang="en-US" altLang="ja-JP" sz="2800" dirty="0"/>
          </a:p>
          <a:p>
            <a:pPr>
              <a:tabLst>
                <a:tab pos="3765550" algn="r"/>
              </a:tabLst>
            </a:pPr>
            <a:r>
              <a:rPr kumimoji="1" lang="ja-JP" altLang="en-US" sz="2800" dirty="0" smtClean="0">
                <a:solidFill>
                  <a:srgbClr val="FF0000"/>
                </a:solidFill>
              </a:rPr>
              <a:t>就業判定をしている医師の属性（</a:t>
            </a:r>
            <a:r>
              <a:rPr kumimoji="1" lang="en-US" altLang="ja-JP" sz="2800" dirty="0" smtClean="0">
                <a:solidFill>
                  <a:srgbClr val="FF0000"/>
                </a:solidFill>
              </a:rPr>
              <a:t>19</a:t>
            </a:r>
            <a:r>
              <a:rPr kumimoji="1" lang="ja-JP" altLang="en-US" sz="2800" dirty="0" smtClean="0">
                <a:solidFill>
                  <a:srgbClr val="FF0000"/>
                </a:solidFill>
              </a:rPr>
              <a:t>件）</a:t>
            </a:r>
            <a:endParaRPr kumimoji="1" lang="en-US" altLang="ja-JP" sz="2800" dirty="0" smtClean="0">
              <a:solidFill>
                <a:srgbClr val="FF0000"/>
              </a:solidFill>
            </a:endParaRPr>
          </a:p>
          <a:p>
            <a:pPr lvl="1">
              <a:buFont typeface="Wingdings" panose="05000000000000000000" pitchFamily="2" charset="2"/>
              <a:buChar char="Ø"/>
              <a:tabLst>
                <a:tab pos="3765550" algn="r"/>
              </a:tabLst>
            </a:pPr>
            <a:r>
              <a:rPr lang="ja-JP" altLang="en-US" sz="2800" dirty="0" smtClean="0"/>
              <a:t>産業医</a:t>
            </a:r>
            <a:r>
              <a:rPr lang="en-US" altLang="ja-JP" sz="2800" dirty="0" smtClean="0"/>
              <a:t>	3</a:t>
            </a:r>
            <a:r>
              <a:rPr lang="ja-JP" altLang="en-US" sz="2800" dirty="0" smtClean="0"/>
              <a:t>件</a:t>
            </a:r>
            <a:endParaRPr lang="en-US" altLang="ja-JP" sz="2800" dirty="0" smtClean="0"/>
          </a:p>
          <a:p>
            <a:pPr lvl="1">
              <a:buFont typeface="Wingdings" panose="05000000000000000000" pitchFamily="2" charset="2"/>
              <a:buChar char="Ø"/>
              <a:tabLst>
                <a:tab pos="3765550" algn="r"/>
              </a:tabLst>
            </a:pPr>
            <a:r>
              <a:rPr kumimoji="1" lang="ja-JP" altLang="en-US" sz="2800" dirty="0"/>
              <a:t>健</a:t>
            </a:r>
            <a:r>
              <a:rPr kumimoji="1" lang="ja-JP" altLang="en-US" sz="2800" dirty="0" smtClean="0"/>
              <a:t>診医</a:t>
            </a:r>
            <a:r>
              <a:rPr kumimoji="1" lang="en-US" altLang="ja-JP" sz="2800" dirty="0" smtClean="0"/>
              <a:t>	16</a:t>
            </a:r>
            <a:r>
              <a:rPr kumimoji="1" lang="ja-JP" altLang="en-US" sz="2800" dirty="0" smtClean="0"/>
              <a:t>件</a:t>
            </a:r>
            <a:endParaRPr kumimoji="1" lang="en-US" altLang="ja-JP" sz="2800" dirty="0" smtClean="0"/>
          </a:p>
          <a:p>
            <a:pPr lvl="1">
              <a:buFont typeface="Wingdings" panose="05000000000000000000" pitchFamily="2" charset="2"/>
              <a:buChar char="Ø"/>
              <a:tabLst>
                <a:tab pos="3765550" algn="r"/>
              </a:tabLst>
            </a:pPr>
            <a:r>
              <a:rPr lang="ja-JP" altLang="en-US" sz="2800" dirty="0" smtClean="0"/>
              <a:t>その他</a:t>
            </a:r>
            <a:r>
              <a:rPr lang="en-US" altLang="ja-JP" sz="2800" dirty="0" smtClean="0"/>
              <a:t>	0</a:t>
            </a:r>
            <a:r>
              <a:rPr lang="ja-JP" altLang="en-US" sz="2800" dirty="0" smtClean="0"/>
              <a:t>件</a:t>
            </a:r>
            <a:endParaRPr kumimoji="1" lang="en-US" altLang="ja-JP" sz="2800" dirty="0" smtClean="0"/>
          </a:p>
          <a:p>
            <a:endParaRPr lang="en-US" altLang="ja-JP" sz="2800" dirty="0"/>
          </a:p>
          <a:p>
            <a:endParaRPr kumimoji="1" lang="ja-JP" altLang="en-US" sz="2800" dirty="0"/>
          </a:p>
        </p:txBody>
      </p:sp>
    </p:spTree>
    <p:extLst>
      <p:ext uri="{BB962C8B-B14F-4D97-AF65-F5344CB8AC3E}">
        <p14:creationId xmlns:p14="http://schemas.microsoft.com/office/powerpoint/2010/main" val="2454291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7427168" cy="972026"/>
          </a:xfrm>
        </p:spPr>
        <p:txBody>
          <a:bodyPr>
            <a:normAutofit/>
          </a:bodyPr>
          <a:lstStyle/>
          <a:p>
            <a:r>
              <a:rPr kumimoji="1" lang="ja-JP" altLang="en-US" dirty="0" smtClean="0"/>
              <a:t>健康診断実施に関するフリーコメント</a:t>
            </a:r>
            <a:endParaRPr kumimoji="1" lang="ja-JP" altLang="en-US" dirty="0"/>
          </a:p>
        </p:txBody>
      </p:sp>
      <p:sp>
        <p:nvSpPr>
          <p:cNvPr id="3" name="コンテンツ プレースホルダー 2"/>
          <p:cNvSpPr>
            <a:spLocks noGrp="1"/>
          </p:cNvSpPr>
          <p:nvPr>
            <p:ph idx="1"/>
          </p:nvPr>
        </p:nvSpPr>
        <p:spPr>
          <a:xfrm>
            <a:off x="457200" y="1412776"/>
            <a:ext cx="7620000" cy="4713387"/>
          </a:xfrm>
        </p:spPr>
        <p:txBody>
          <a:bodyPr>
            <a:noAutofit/>
          </a:bodyPr>
          <a:lstStyle/>
          <a:p>
            <a:pPr marL="457200" indent="-457200">
              <a:buFont typeface="Arial" panose="020B0604020202020204" pitchFamily="34" charset="0"/>
              <a:buChar char="•"/>
            </a:pPr>
            <a:r>
              <a:rPr kumimoji="1" lang="ja-JP" altLang="en-US" sz="2800" dirty="0" smtClean="0"/>
              <a:t>健診結果後、有所見者への医師の健康指導を行っている（事業所へ来所して実施）</a:t>
            </a:r>
            <a:endParaRPr kumimoji="1" lang="en-US" altLang="ja-JP" sz="2800" dirty="0" smtClean="0"/>
          </a:p>
          <a:p>
            <a:pPr marL="457200" indent="-457200">
              <a:buFont typeface="Arial" panose="020B0604020202020204" pitchFamily="34" charset="0"/>
              <a:buChar char="•"/>
            </a:pPr>
            <a:r>
              <a:rPr lang="ja-JP" altLang="en-US" sz="2800" dirty="0"/>
              <a:t>健診医</a:t>
            </a:r>
            <a:r>
              <a:rPr lang="ja-JP" altLang="en-US" sz="2800" dirty="0" smtClean="0"/>
              <a:t>と産業医は従来の医師と同じであり特に影響はありませんでした。</a:t>
            </a:r>
            <a:endParaRPr lang="en-US" altLang="ja-JP" sz="2800" dirty="0" smtClean="0"/>
          </a:p>
          <a:p>
            <a:pPr marL="457200" indent="-457200">
              <a:buFont typeface="Arial" panose="020B0604020202020204" pitchFamily="34" charset="0"/>
              <a:buChar char="•"/>
            </a:pPr>
            <a:r>
              <a:rPr lang="ja-JP" altLang="en-US" sz="2800" dirty="0" smtClean="0"/>
              <a:t>一般・電離健診をいわきで実施する場合は病院方も健診結果を早めに出してくれるので助かる。</a:t>
            </a:r>
            <a:r>
              <a:rPr lang="ja-JP" altLang="en-US" sz="2800" dirty="0" smtClean="0">
                <a:solidFill>
                  <a:srgbClr val="C00000"/>
                </a:solidFill>
              </a:rPr>
              <a:t>関東で実施する場合、健診結果が遅いと一か月ほどかかってしまうことがあり非常に苦労している。関東地区で健診結果を早めに出してくれる病院はないのか教えていただきたい。</a:t>
            </a:r>
            <a:endParaRPr kumimoji="1" lang="ja-JP" altLang="en-US" sz="2800" dirty="0">
              <a:solidFill>
                <a:srgbClr val="C00000"/>
              </a:solidFill>
            </a:endParaRPr>
          </a:p>
        </p:txBody>
      </p:sp>
    </p:spTree>
    <p:extLst>
      <p:ext uri="{BB962C8B-B14F-4D97-AF65-F5344CB8AC3E}">
        <p14:creationId xmlns:p14="http://schemas.microsoft.com/office/powerpoint/2010/main" val="1460338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7427168" cy="972026"/>
          </a:xfrm>
        </p:spPr>
        <p:txBody>
          <a:bodyPr>
            <a:normAutofit fontScale="90000"/>
          </a:bodyPr>
          <a:lstStyle/>
          <a:p>
            <a:r>
              <a:rPr kumimoji="1" lang="en-US" altLang="ja-JP" dirty="0" smtClean="0"/>
              <a:t>J</a:t>
            </a:r>
            <a:r>
              <a:rPr kumimoji="1" lang="ja-JP" altLang="en-US" dirty="0" smtClean="0"/>
              <a:t>ヴィレッジ診療所に関するフリーコメント</a:t>
            </a:r>
            <a:endParaRPr kumimoji="1" lang="ja-JP" altLang="en-US" dirty="0"/>
          </a:p>
        </p:txBody>
      </p:sp>
      <p:sp>
        <p:nvSpPr>
          <p:cNvPr id="3" name="コンテンツ プレースホルダー 2"/>
          <p:cNvSpPr>
            <a:spLocks noGrp="1"/>
          </p:cNvSpPr>
          <p:nvPr>
            <p:ph idx="1"/>
          </p:nvPr>
        </p:nvSpPr>
        <p:spPr>
          <a:xfrm>
            <a:off x="457200" y="1412776"/>
            <a:ext cx="7620000" cy="4713387"/>
          </a:xfrm>
        </p:spPr>
        <p:txBody>
          <a:bodyPr>
            <a:normAutofit/>
          </a:bodyPr>
          <a:lstStyle/>
          <a:p>
            <a:pPr marL="457200" indent="-457200">
              <a:buFont typeface="Arial" panose="020B0604020202020204" pitchFamily="34" charset="0"/>
              <a:buChar char="•"/>
            </a:pPr>
            <a:r>
              <a:rPr lang="ja-JP" altLang="en-US" sz="3200" dirty="0"/>
              <a:t>特</a:t>
            </a:r>
            <a:r>
              <a:rPr lang="ja-JP" altLang="en-US" sz="3200" dirty="0" smtClean="0"/>
              <a:t>にない</a:t>
            </a:r>
            <a:endParaRPr lang="ja-JP" altLang="en-US" sz="3200" dirty="0"/>
          </a:p>
          <a:p>
            <a:pPr marL="457200" indent="-457200">
              <a:buFont typeface="Arial" panose="020B0604020202020204" pitchFamily="34" charset="0"/>
              <a:buChar char="•"/>
            </a:pPr>
            <a:r>
              <a:rPr lang="ja-JP" altLang="en-US" sz="3200" dirty="0"/>
              <a:t>入帯域管理施設に医療室があるため影響</a:t>
            </a:r>
            <a:r>
              <a:rPr lang="ja-JP" altLang="en-US" sz="3200" dirty="0" smtClean="0"/>
              <a:t>なし</a:t>
            </a:r>
            <a:endParaRPr lang="ja-JP" altLang="en-US" sz="3200" dirty="0"/>
          </a:p>
        </p:txBody>
      </p:sp>
    </p:spTree>
    <p:extLst>
      <p:ext uri="{BB962C8B-B14F-4D97-AF65-F5344CB8AC3E}">
        <p14:creationId xmlns:p14="http://schemas.microsoft.com/office/powerpoint/2010/main" val="231607927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エッセンシャル">
  <a:themeElements>
    <a:clrScheme name="エッセンシャル">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エッセンシャル">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エッセンシャル">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1263</Words>
  <Application>Microsoft Office PowerPoint</Application>
  <PresentationFormat>画面に合わせる (4:3)</PresentationFormat>
  <Paragraphs>160</Paragraphs>
  <Slides>29</Slides>
  <Notes>0</Notes>
  <HiddenSlides>0</HiddenSlides>
  <MMClips>0</MMClips>
  <ScaleCrop>false</ScaleCrop>
  <HeadingPairs>
    <vt:vector size="4" baseType="variant">
      <vt:variant>
        <vt:lpstr>テーマ</vt:lpstr>
      </vt:variant>
      <vt:variant>
        <vt:i4>2</vt:i4>
      </vt:variant>
      <vt:variant>
        <vt:lpstr>スライド タイトル</vt:lpstr>
      </vt:variant>
      <vt:variant>
        <vt:i4>29</vt:i4>
      </vt:variant>
    </vt:vector>
  </HeadingPairs>
  <TitlesOfParts>
    <vt:vector size="31" baseType="lpstr">
      <vt:lpstr>1_Office ​​テーマ</vt:lpstr>
      <vt:lpstr>エッセンシャル</vt:lpstr>
      <vt:lpstr>第5回衛生担当者連絡会 ～アンケート結果～</vt:lpstr>
      <vt:lpstr>趣旨</vt:lpstr>
      <vt:lpstr>内容</vt:lpstr>
      <vt:lpstr>健康診断、Jヴィレッジ診療所に関するアンケート </vt:lpstr>
      <vt:lpstr>雇い入れ時健康診断に関して</vt:lpstr>
      <vt:lpstr>定期健康診断に関して</vt:lpstr>
      <vt:lpstr>電離則健康診断に関して</vt:lpstr>
      <vt:lpstr>健康診断実施に関するフリーコメント</vt:lpstr>
      <vt:lpstr>Jヴィレッジ診療所に関するフリーコメント</vt:lpstr>
      <vt:lpstr>感染症予防のための 確認アンケート  （回収17件）</vt:lpstr>
      <vt:lpstr>１．手洗い、手指消毒、咳エチケット、体温チェックなど感染予防行動について作業員に周知する。</vt:lpstr>
      <vt:lpstr>２．職場で流行する感染症（インフルエンザ、ノロウイルス）と症状、感染経路、予防法について作業員に教育する。</vt:lpstr>
      <vt:lpstr>３．作業前のミーティングなどで、作業員の体調（発熱、咳、下痢や嘔吐、その他）を確認する。 </vt:lpstr>
      <vt:lpstr>４．作業員に発熱、咳、嘔吐や下痢などの症状がある際には、必ず上長に報告するよう指導する。</vt:lpstr>
      <vt:lpstr>５．新たに2週間以上働く作業員にはインフルエンザの予防接種を受けるように指導する。</vt:lpstr>
      <vt:lpstr>６．作業員が共用で利用するトイレは、清掃ごとにトイレの便座、ドアノブなどをきれいに拭き取る。</vt:lpstr>
      <vt:lpstr>７．休憩室、施設の出入り口など動線上で手指消毒ができるような手指消毒用のアルコール剤などを準備する。</vt:lpstr>
      <vt:lpstr>８．洗面台の石鹸は、ボトル式の液体石鹸（プッシュ式洗剤等）とし、固形石鹸は使わないようにする。</vt:lpstr>
      <vt:lpstr>９．咳エチケット、下痢・嘔吐対策などの感染予防のためのポスターなどを、職場やトイレなどに掲示して、感染予防策の重要性を周知する。</vt:lpstr>
      <vt:lpstr>１０．嘔吐物の処理など、清掃のルールを決め、必要な薬品や備品を整備する。</vt:lpstr>
      <vt:lpstr>１１．発症時の、事業所の内での報告手順、連絡する医療機関(地域の医療機関、JVメディカルセンターなど)をあらかじめ定めておく。</vt:lpstr>
      <vt:lpstr>１２．１F構内など発生場所ごとに、発症した作業員の搬送方法について事前に確認する。</vt:lpstr>
      <vt:lpstr>１３．発生時に対応する担当者や専門職(産業医、産業看護職、衛生管理者など)をあらかじめ定めておく。</vt:lpstr>
      <vt:lpstr>１４．定期的に対策の実施状況を確認して計画的に改善を図ることをルール化する。</vt:lpstr>
      <vt:lpstr>次年度引き継ぎ予定の項目</vt:lpstr>
      <vt:lpstr>次年度引き継ぎ予定の項目</vt:lpstr>
      <vt:lpstr>東電イントラネット上の 感染症関連情報</vt:lpstr>
      <vt:lpstr>PowerPoint プレゼンテーション</vt:lpstr>
      <vt:lpstr>手袋の外し方</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第4回衛生担当者会議 ～アンケート結果～</dc:title>
  <dc:creator>立石</dc:creator>
  <cp:lastModifiedBy>Mori</cp:lastModifiedBy>
  <cp:revision>14</cp:revision>
  <dcterms:created xsi:type="dcterms:W3CDTF">2014-01-20T04:36:08Z</dcterms:created>
  <dcterms:modified xsi:type="dcterms:W3CDTF">2014-01-21T01:57:57Z</dcterms:modified>
</cp:coreProperties>
</file>