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55" r:id="rId3"/>
    <p:sldId id="392" r:id="rId4"/>
    <p:sldId id="360" r:id="rId5"/>
    <p:sldId id="361" r:id="rId6"/>
    <p:sldId id="363" r:id="rId7"/>
    <p:sldId id="364" r:id="rId8"/>
    <p:sldId id="365" r:id="rId9"/>
    <p:sldId id="366" r:id="rId10"/>
    <p:sldId id="394" r:id="rId11"/>
    <p:sldId id="395" r:id="rId12"/>
    <p:sldId id="396" r:id="rId13"/>
    <p:sldId id="367" r:id="rId14"/>
    <p:sldId id="368" r:id="rId15"/>
    <p:sldId id="369" r:id="rId16"/>
    <p:sldId id="370" r:id="rId17"/>
    <p:sldId id="371" r:id="rId18"/>
    <p:sldId id="372" r:id="rId19"/>
    <p:sldId id="373" r:id="rId20"/>
    <p:sldId id="375" r:id="rId21"/>
    <p:sldId id="398" r:id="rId22"/>
    <p:sldId id="397" r:id="rId23"/>
    <p:sldId id="376" r:id="rId24"/>
    <p:sldId id="377" r:id="rId25"/>
    <p:sldId id="321" r:id="rId2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FF"/>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69765" autoAdjust="0"/>
  </p:normalViewPr>
  <p:slideViewPr>
    <p:cSldViewPr>
      <p:cViewPr>
        <p:scale>
          <a:sx n="54" d="100"/>
          <a:sy n="54" d="100"/>
        </p:scale>
        <p:origin x="-1536" y="-72"/>
      </p:cViewPr>
      <p:guideLst>
        <p:guide orient="horz" pos="2160"/>
        <p:guide pos="2880"/>
      </p:guideLst>
    </p:cSldViewPr>
  </p:slideViewPr>
  <p:notesTextViewPr>
    <p:cViewPr>
      <p:scale>
        <a:sx n="1" d="1"/>
        <a:sy n="1" d="1"/>
      </p:scale>
      <p:origin x="0" y="0"/>
    </p:cViewPr>
  </p:notesTextViewPr>
  <p:sorterViewPr>
    <p:cViewPr>
      <p:scale>
        <a:sx n="100" d="100"/>
        <a:sy n="100" d="100"/>
      </p:scale>
      <p:origin x="0" y="10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C54EA6AA-3F63-4C87-B35E-7507761585F9}" type="datetimeFigureOut">
              <a:rPr lang="ja-JP" altLang="en-US"/>
              <a:pPr>
                <a:defRPr/>
              </a:pPr>
              <a:t>2014/8/18</a:t>
            </a:fld>
            <a:endParaRPr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3C3E56FA-8E84-4C0A-AA85-991BF934F8F4}" type="slidenum">
              <a:rPr lang="ja-JP" altLang="en-US"/>
              <a:pPr>
                <a:defRPr/>
              </a:pPr>
              <a:t>‹#›</a:t>
            </a:fld>
            <a:endParaRPr lang="ja-JP" altLang="en-US"/>
          </a:p>
        </p:txBody>
      </p:sp>
    </p:spTree>
    <p:extLst>
      <p:ext uri="{BB962C8B-B14F-4D97-AF65-F5344CB8AC3E}">
        <p14:creationId xmlns:p14="http://schemas.microsoft.com/office/powerpoint/2010/main" val="3525874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5362"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D5B3CB44-073F-471F-82CE-F01F42A8E190}" type="slidenum">
              <a:rPr lang="ja-JP" altLang="en-US" smtClean="0"/>
              <a:pPr>
                <a:defRPr/>
              </a:pPr>
              <a:t>1</a:t>
            </a:fld>
            <a:endParaRPr lang="ja-JP" altLang="en-US"/>
          </a:p>
        </p:txBody>
      </p:sp>
    </p:spTree>
    <p:extLst>
      <p:ext uri="{BB962C8B-B14F-4D97-AF65-F5344CB8AC3E}">
        <p14:creationId xmlns:p14="http://schemas.microsoft.com/office/powerpoint/2010/main" val="3924665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スライド イメージ プレースホルダ 1"/>
          <p:cNvSpPr>
            <a:spLocks noGrp="1" noRot="1" noChangeAspect="1" noTextEdit="1"/>
          </p:cNvSpPr>
          <p:nvPr>
            <p:ph type="sldImg"/>
          </p:nvPr>
        </p:nvSpPr>
        <p:spPr>
          <a:ln/>
        </p:spPr>
      </p:sp>
      <p:sp>
        <p:nvSpPr>
          <p:cNvPr id="163843" name="ノート プレースホルダ 2"/>
          <p:cNvSpPr>
            <a:spLocks noGrp="1"/>
          </p:cNvSpPr>
          <p:nvPr>
            <p:ph type="body" idx="1"/>
          </p:nvPr>
        </p:nvSpPr>
        <p:spPr>
          <a:noFill/>
          <a:ln/>
        </p:spPr>
        <p:txBody>
          <a:bodyPr/>
          <a:lstStyle/>
          <a:p>
            <a:pPr eaLnBrk="1" hangingPunct="1"/>
            <a:endParaRPr lang="ja-JP" altLang="en-US" smtClean="0"/>
          </a:p>
        </p:txBody>
      </p:sp>
      <p:sp>
        <p:nvSpPr>
          <p:cNvPr id="163844" name="スライド番号プレースホルダ 3"/>
          <p:cNvSpPr txBox="1">
            <a:spLocks noGrp="1"/>
          </p:cNvSpPr>
          <p:nvPr/>
        </p:nvSpPr>
        <p:spPr bwMode="auto">
          <a:xfrm>
            <a:off x="3884613" y="8685215"/>
            <a:ext cx="2971801" cy="457200"/>
          </a:xfrm>
          <a:prstGeom prst="rect">
            <a:avLst/>
          </a:prstGeom>
          <a:noFill/>
          <a:ln w="9525">
            <a:noFill/>
            <a:miter lim="800000"/>
            <a:headEnd/>
            <a:tailEnd/>
          </a:ln>
        </p:spPr>
        <p:txBody>
          <a:bodyPr lIns="88122" tIns="44061" rIns="88122" bIns="44061" anchor="b"/>
          <a:lstStyle/>
          <a:p>
            <a:pPr algn="r"/>
            <a:fld id="{F6C2734E-0888-42C1-BE07-442C0A760433}" type="slidenum">
              <a:rPr lang="ja-JP" altLang="en-US" sz="1200">
                <a:latin typeface="Times New Roman" pitchFamily="18" charset="0"/>
              </a:rPr>
              <a:pPr algn="r"/>
              <a:t>10</a:t>
            </a:fld>
            <a:endParaRPr lang="en-US" altLang="ja-JP" sz="1200" dirty="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スライド イメージ プレースホルダ 1"/>
          <p:cNvSpPr>
            <a:spLocks noGrp="1" noRot="1" noChangeAspect="1" noTextEdit="1"/>
          </p:cNvSpPr>
          <p:nvPr>
            <p:ph type="sldImg"/>
          </p:nvPr>
        </p:nvSpPr>
        <p:spPr>
          <a:ln/>
        </p:spPr>
      </p:sp>
      <p:sp>
        <p:nvSpPr>
          <p:cNvPr id="163843" name="ノート プレースホルダ 2"/>
          <p:cNvSpPr>
            <a:spLocks noGrp="1"/>
          </p:cNvSpPr>
          <p:nvPr>
            <p:ph type="body" idx="1"/>
          </p:nvPr>
        </p:nvSpPr>
        <p:spPr>
          <a:noFill/>
          <a:ln/>
        </p:spPr>
        <p:txBody>
          <a:bodyPr/>
          <a:lstStyle/>
          <a:p>
            <a:pPr eaLnBrk="1" hangingPunct="1"/>
            <a:endParaRPr lang="ja-JP" altLang="en-US" smtClean="0"/>
          </a:p>
        </p:txBody>
      </p:sp>
      <p:sp>
        <p:nvSpPr>
          <p:cNvPr id="163844" name="スライド番号プレースホルダ 3"/>
          <p:cNvSpPr txBox="1">
            <a:spLocks noGrp="1"/>
          </p:cNvSpPr>
          <p:nvPr/>
        </p:nvSpPr>
        <p:spPr bwMode="auto">
          <a:xfrm>
            <a:off x="3884613" y="8685215"/>
            <a:ext cx="2971801" cy="457200"/>
          </a:xfrm>
          <a:prstGeom prst="rect">
            <a:avLst/>
          </a:prstGeom>
          <a:noFill/>
          <a:ln w="9525">
            <a:noFill/>
            <a:miter lim="800000"/>
            <a:headEnd/>
            <a:tailEnd/>
          </a:ln>
        </p:spPr>
        <p:txBody>
          <a:bodyPr lIns="88122" tIns="44061" rIns="88122" bIns="44061" anchor="b"/>
          <a:lstStyle/>
          <a:p>
            <a:pPr algn="r"/>
            <a:fld id="{F6C2734E-0888-42C1-BE07-442C0A760433}" type="slidenum">
              <a:rPr lang="ja-JP" altLang="en-US" sz="1200">
                <a:latin typeface="Times New Roman" pitchFamily="18" charset="0"/>
              </a:rPr>
              <a:pPr algn="r"/>
              <a:t>11</a:t>
            </a:fld>
            <a:endParaRPr lang="en-US" altLang="ja-JP" sz="1200" dirty="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7E2BFB3-40F5-4FB3-A39F-C7C11D19A2D4}" type="slidenum">
              <a:rPr lang="en-US" altLang="ja-JP" smtClean="0"/>
              <a:pPr>
                <a:defRPr/>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7E2BFB3-40F5-4FB3-A39F-C7C11D19A2D4}" type="slidenum">
              <a:rPr lang="en-US" altLang="ja-JP" smtClean="0"/>
              <a:pPr>
                <a:defRPr/>
              </a:pPr>
              <a:t>13</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7E2BFB3-40F5-4FB3-A39F-C7C11D19A2D4}" type="slidenum">
              <a:rPr lang="en-US" altLang="ja-JP" smtClean="0"/>
              <a:pPr>
                <a:defRPr/>
              </a:pPr>
              <a:t>14</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7E2BFB3-40F5-4FB3-A39F-C7C11D19A2D4}" type="slidenum">
              <a:rPr lang="en-US" altLang="ja-JP" smtClean="0"/>
              <a:pPr>
                <a:defRPr/>
              </a:pPr>
              <a:t>15</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7E2BFB3-40F5-4FB3-A39F-C7C11D19A2D4}" type="slidenum">
              <a:rPr lang="en-US" altLang="ja-JP" smtClean="0"/>
              <a:pPr>
                <a:defRPr/>
              </a:pPr>
              <a:t>16</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 イメージ プレースホルダ 1"/>
          <p:cNvSpPr>
            <a:spLocks noGrp="1" noRot="1" noChangeAspect="1" noTextEdit="1"/>
          </p:cNvSpPr>
          <p:nvPr>
            <p:ph type="sldImg"/>
          </p:nvPr>
        </p:nvSpPr>
        <p:spPr>
          <a:ln/>
        </p:spPr>
      </p:sp>
      <p:sp>
        <p:nvSpPr>
          <p:cNvPr id="7168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ea typeface="ＭＳ Ｐ明朝" charset="-128"/>
            </a:endParaRPr>
          </a:p>
        </p:txBody>
      </p:sp>
      <p:sp>
        <p:nvSpPr>
          <p:cNvPr id="7168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ＭＳ Ｐゴシック" charset="-128"/>
              </a:defRPr>
            </a:lvl1pPr>
            <a:lvl2pPr marL="742950" indent="-285750" eaLnBrk="0" hangingPunct="0">
              <a:defRPr kumimoji="1">
                <a:solidFill>
                  <a:schemeClr val="tx1"/>
                </a:solidFill>
                <a:latin typeface="Comic Sans MS" pitchFamily="66" charset="0"/>
                <a:ea typeface="ＭＳ Ｐゴシック" charset="-128"/>
              </a:defRPr>
            </a:lvl2pPr>
            <a:lvl3pPr marL="1143000" indent="-228600" eaLnBrk="0" hangingPunct="0">
              <a:defRPr kumimoji="1">
                <a:solidFill>
                  <a:schemeClr val="tx1"/>
                </a:solidFill>
                <a:latin typeface="Comic Sans MS" pitchFamily="66" charset="0"/>
                <a:ea typeface="ＭＳ Ｐゴシック" charset="-128"/>
              </a:defRPr>
            </a:lvl3pPr>
            <a:lvl4pPr marL="1600200" indent="-228600" eaLnBrk="0" hangingPunct="0">
              <a:defRPr kumimoji="1">
                <a:solidFill>
                  <a:schemeClr val="tx1"/>
                </a:solidFill>
                <a:latin typeface="Comic Sans MS" pitchFamily="66" charset="0"/>
                <a:ea typeface="ＭＳ Ｐゴシック" charset="-128"/>
              </a:defRPr>
            </a:lvl4pPr>
            <a:lvl5pPr marL="2057400" indent="-228600" eaLnBrk="0" hangingPunct="0">
              <a:defRPr kumimoji="1">
                <a:solidFill>
                  <a:schemeClr val="tx1"/>
                </a:solidFill>
                <a:latin typeface="Comic Sans MS" pitchFamily="66" charset="0"/>
                <a:ea typeface="ＭＳ Ｐゴシック" charset="-128"/>
              </a:defRPr>
            </a:lvl5pPr>
            <a:lvl6pPr marL="2514600" indent="-228600" eaLnBrk="0" fontAlgn="base" hangingPunct="0">
              <a:spcBef>
                <a:spcPct val="0"/>
              </a:spcBef>
              <a:spcAft>
                <a:spcPct val="0"/>
              </a:spcAft>
              <a:defRPr kumimoji="1">
                <a:solidFill>
                  <a:schemeClr val="tx1"/>
                </a:solidFill>
                <a:latin typeface="Comic Sans MS" pitchFamily="66" charset="0"/>
                <a:ea typeface="ＭＳ Ｐゴシック" charset="-128"/>
              </a:defRPr>
            </a:lvl6pPr>
            <a:lvl7pPr marL="2971800" indent="-228600" eaLnBrk="0" fontAlgn="base" hangingPunct="0">
              <a:spcBef>
                <a:spcPct val="0"/>
              </a:spcBef>
              <a:spcAft>
                <a:spcPct val="0"/>
              </a:spcAft>
              <a:defRPr kumimoji="1">
                <a:solidFill>
                  <a:schemeClr val="tx1"/>
                </a:solidFill>
                <a:latin typeface="Comic Sans MS" pitchFamily="66" charset="0"/>
                <a:ea typeface="ＭＳ Ｐゴシック" charset="-128"/>
              </a:defRPr>
            </a:lvl7pPr>
            <a:lvl8pPr marL="3429000" indent="-228600" eaLnBrk="0" fontAlgn="base" hangingPunct="0">
              <a:spcBef>
                <a:spcPct val="0"/>
              </a:spcBef>
              <a:spcAft>
                <a:spcPct val="0"/>
              </a:spcAft>
              <a:defRPr kumimoji="1">
                <a:solidFill>
                  <a:schemeClr val="tx1"/>
                </a:solidFill>
                <a:latin typeface="Comic Sans MS" pitchFamily="66" charset="0"/>
                <a:ea typeface="ＭＳ Ｐゴシック" charset="-128"/>
              </a:defRPr>
            </a:lvl8pPr>
            <a:lvl9pPr marL="3886200" indent="-228600" eaLnBrk="0" fontAlgn="base" hangingPunct="0">
              <a:spcBef>
                <a:spcPct val="0"/>
              </a:spcBef>
              <a:spcAft>
                <a:spcPct val="0"/>
              </a:spcAft>
              <a:defRPr kumimoji="1">
                <a:solidFill>
                  <a:schemeClr val="tx1"/>
                </a:solidFill>
                <a:latin typeface="Comic Sans MS" pitchFamily="66" charset="0"/>
                <a:ea typeface="ＭＳ Ｐゴシック" charset="-128"/>
              </a:defRPr>
            </a:lvl9pPr>
          </a:lstStyle>
          <a:p>
            <a:pPr eaLnBrk="1" hangingPunct="1"/>
            <a:fld id="{BC396088-E1AD-417D-8FC8-6E3121E44388}" type="slidenum">
              <a:rPr lang="en-US" altLang="ja-JP" smtClean="0">
                <a:latin typeface="Arial" charset="0"/>
              </a:rPr>
              <a:pPr eaLnBrk="1" hangingPunct="1"/>
              <a:t>17</a:t>
            </a:fld>
            <a:endParaRPr lang="en-US" altLang="ja-JP"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7E2BFB3-40F5-4FB3-A39F-C7C11D19A2D4}" type="slidenum">
              <a:rPr lang="en-US" altLang="ja-JP" smtClean="0"/>
              <a:pPr>
                <a:defRPr/>
              </a:pPr>
              <a:t>18</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7E2BFB3-40F5-4FB3-A39F-C7C11D19A2D4}" type="slidenum">
              <a:rPr lang="en-US" altLang="ja-JP" smtClean="0"/>
              <a:pPr>
                <a:defRPr/>
              </a:pPr>
              <a:t>19</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3C3E56FA-8E84-4C0A-AA85-991BF934F8F4}" type="slidenum">
              <a:rPr lang="ja-JP" altLang="en-US" smtClean="0"/>
              <a:pPr>
                <a:defRPr/>
              </a:pPr>
              <a:t>2</a:t>
            </a:fld>
            <a:endParaRPr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7E2BFB3-40F5-4FB3-A39F-C7C11D19A2D4}" type="slidenum">
              <a:rPr lang="en-US" altLang="ja-JP" smtClean="0"/>
              <a:pPr>
                <a:defRPr/>
              </a:pPr>
              <a:t>20</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z="1200" kern="1200" baseline="0" dirty="0" smtClean="0">
                <a:solidFill>
                  <a:schemeClr val="tx1"/>
                </a:solidFill>
                <a:latin typeface="+mn-lt"/>
                <a:ea typeface="+mn-ea"/>
                <a:cs typeface="+mn-cs"/>
              </a:rPr>
              <a:t>健康診断後の事後措置 デルファイ法を用いた コンセンサス調査 </a:t>
            </a:r>
            <a:r>
              <a:rPr kumimoji="1" lang="en-US" altLang="ja-JP" dirty="0" smtClean="0"/>
              <a:t>(</a:t>
            </a:r>
            <a:r>
              <a:rPr kumimoji="1" lang="ja-JP" altLang="en-US" dirty="0" smtClean="0"/>
              <a:t>２０１３</a:t>
            </a:r>
            <a:r>
              <a:rPr kumimoji="1" lang="en-US" altLang="ja-JP" dirty="0" smtClean="0"/>
              <a:t>)</a:t>
            </a:r>
            <a:endParaRPr kumimoji="1" lang="en-US" altLang="ja-JP" sz="1200" kern="1200" baseline="0" dirty="0" smtClean="0">
              <a:solidFill>
                <a:schemeClr val="tx1"/>
              </a:solidFill>
              <a:latin typeface="+mn-lt"/>
              <a:ea typeface="+mn-ea"/>
              <a:cs typeface="+mn-cs"/>
            </a:endParaRPr>
          </a:p>
          <a:p>
            <a:r>
              <a:rPr kumimoji="1" lang="zh-TW" altLang="en-US" sz="1200" kern="1200" baseline="0" dirty="0" smtClean="0">
                <a:solidFill>
                  <a:schemeClr val="tx1"/>
                </a:solidFill>
                <a:latin typeface="+mn-lt"/>
                <a:ea typeface="+mn-ea"/>
                <a:cs typeface="+mn-cs"/>
              </a:rPr>
              <a:t>渡瀬真梨子、立石清一郎、藤野善久、森晃爾</a:t>
            </a:r>
            <a:endParaRPr kumimoji="1" lang="en-US" altLang="zh-TW" sz="1200" kern="1200" baseline="0" dirty="0" smtClean="0">
              <a:solidFill>
                <a:schemeClr val="tx1"/>
              </a:solidFill>
              <a:latin typeface="+mn-lt"/>
              <a:ea typeface="+mn-ea"/>
              <a:cs typeface="+mn-cs"/>
            </a:endParaRPr>
          </a:p>
          <a:p>
            <a:r>
              <a:rPr kumimoji="1" lang="ja-JP" altLang="en-US" dirty="0" smtClean="0"/>
              <a:t>日本産業衛生学会口演より</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C3E56FA-8E84-4C0A-AA85-991BF934F8F4}" type="slidenum">
              <a:rPr lang="ja-JP" altLang="en-US" smtClean="0"/>
              <a:pPr>
                <a:defRPr/>
              </a:pPr>
              <a:t>21</a:t>
            </a:fld>
            <a:endParaRPr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3C3E56FA-8E84-4C0A-AA85-991BF934F8F4}" type="slidenum">
              <a:rPr lang="ja-JP" altLang="en-US" smtClean="0"/>
              <a:pPr>
                <a:defRPr/>
              </a:pPr>
              <a:t>22</a:t>
            </a:fld>
            <a:endParaRPr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7E2BFB3-40F5-4FB3-A39F-C7C11D19A2D4}" type="slidenum">
              <a:rPr lang="en-US" altLang="ja-JP" smtClean="0"/>
              <a:pPr>
                <a:defRPr/>
              </a:pPr>
              <a:t>23</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7E2BFB3-40F5-4FB3-A39F-C7C11D19A2D4}" type="slidenum">
              <a:rPr lang="en-US" altLang="ja-JP" smtClean="0"/>
              <a:pPr>
                <a:defRPr/>
              </a:pPr>
              <a:t>24</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34146"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D0A3F34D-05A4-440C-BC8E-32745F2EA4D7}" type="slidenum">
              <a:rPr lang="ja-JP" altLang="en-US" smtClean="0"/>
              <a:pPr>
                <a:defRPr/>
              </a:pPr>
              <a:t>25</a:t>
            </a:fld>
            <a:endParaRPr lang="ja-JP" altLang="en-US"/>
          </a:p>
        </p:txBody>
      </p:sp>
    </p:spTree>
    <p:extLst>
      <p:ext uri="{BB962C8B-B14F-4D97-AF65-F5344CB8AC3E}">
        <p14:creationId xmlns:p14="http://schemas.microsoft.com/office/powerpoint/2010/main" val="3802526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3C3E56FA-8E84-4C0A-AA85-991BF934F8F4}" type="slidenum">
              <a:rPr lang="ja-JP" altLang="en-US" smtClean="0"/>
              <a:pPr>
                <a:defRPr/>
              </a:pPr>
              <a:t>3</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7E2BFB3-40F5-4FB3-A39F-C7C11D19A2D4}"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7E2BFB3-40F5-4FB3-A39F-C7C11D19A2D4}"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7E2BFB3-40F5-4FB3-A39F-C7C11D19A2D4}"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 イメージ プレースホルダ 1"/>
          <p:cNvSpPr>
            <a:spLocks noGrp="1" noRot="1" noChangeAspect="1" noTextEdit="1"/>
          </p:cNvSpPr>
          <p:nvPr>
            <p:ph type="sldImg"/>
          </p:nvPr>
        </p:nvSpPr>
        <p:spPr>
          <a:ln/>
        </p:spPr>
      </p:sp>
      <p:sp>
        <p:nvSpPr>
          <p:cNvPr id="67587" name="ノート プレースホルダ 2"/>
          <p:cNvSpPr>
            <a:spLocks noGrp="1"/>
          </p:cNvSpPr>
          <p:nvPr>
            <p:ph type="body" idx="1"/>
          </p:nvPr>
        </p:nvSpPr>
        <p:spPr>
          <a:noFill/>
          <a:ln/>
        </p:spPr>
        <p:txBody>
          <a:bodyPr/>
          <a:lstStyle/>
          <a:p>
            <a:pPr eaLnBrk="1" hangingPunct="1"/>
            <a:r>
              <a:rPr lang="ja-JP" altLang="en-US" dirty="0" smtClean="0"/>
              <a:t>採用決定後に行われる。採用するかどうかの決定ために、法令の根拠なく事業者独自の判断で任意に行われる採用選考時の健康診断と異なるので注意！</a:t>
            </a:r>
            <a:endParaRPr lang="en-US" altLang="ja-JP" dirty="0" smtClean="0"/>
          </a:p>
          <a:p>
            <a:pPr eaLnBrk="1" hangingPunct="1"/>
            <a:r>
              <a:rPr lang="ja-JP" altLang="en-US" dirty="0" smtClean="0"/>
              <a:t>雇入れ時健診は省略不可。逆に雇入れ時健診を他の健康診断の結果として使えるので、雇入れ時健診後</a:t>
            </a:r>
            <a:r>
              <a:rPr lang="en-US" altLang="ja-JP" dirty="0" smtClean="0"/>
              <a:t>1</a:t>
            </a:r>
            <a:r>
              <a:rPr lang="ja-JP" altLang="en-US" dirty="0" smtClean="0"/>
              <a:t>年以内であれば定期健診の省略が可能。</a:t>
            </a:r>
            <a:endParaRPr lang="en-US" altLang="ja-JP" dirty="0" smtClean="0"/>
          </a:p>
          <a:p>
            <a:pPr eaLnBrk="1" hangingPunct="1"/>
            <a:r>
              <a:rPr lang="ja-JP" altLang="en-US" dirty="0" smtClean="0"/>
              <a:t>また、採用前</a:t>
            </a:r>
            <a:r>
              <a:rPr lang="en-US" altLang="ja-JP" dirty="0" smtClean="0"/>
              <a:t>3</a:t>
            </a:r>
            <a:r>
              <a:rPr lang="ja-JP" altLang="en-US" dirty="0" smtClean="0"/>
              <a:t>か月以内に健康診断受けた場合はその結果を書面で提出すれば、その相当する項目は省略できる。</a:t>
            </a:r>
          </a:p>
        </p:txBody>
      </p:sp>
      <p:sp>
        <p:nvSpPr>
          <p:cNvPr id="67588" name="スライド番号プレースホルダ 3"/>
          <p:cNvSpPr>
            <a:spLocks noGrp="1"/>
          </p:cNvSpPr>
          <p:nvPr>
            <p:ph type="sldNum" sz="quarter" idx="5"/>
          </p:nvPr>
        </p:nvSpPr>
        <p:spPr>
          <a:noFill/>
        </p:spPr>
        <p:txBody>
          <a:bodyPr/>
          <a:lstStyle/>
          <a:p>
            <a:fld id="{C8C03D52-EC3B-4996-9362-3B8B34E997D7}" type="slidenum">
              <a:rPr lang="en-US" altLang="ja-JP" smtClean="0"/>
              <a:pPr/>
              <a:t>7</a:t>
            </a:fld>
            <a:endParaRPr lang="en-US"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7E2BFB3-40F5-4FB3-A39F-C7C11D19A2D4}"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7E2BFB3-40F5-4FB3-A39F-C7C11D19A2D4}"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7BE2838-4A26-49AB-9C91-1EFAD87F4924}" type="datetimeFigureOut">
              <a:rPr lang="ja-JP" altLang="en-US"/>
              <a:pPr>
                <a:defRPr/>
              </a:pPr>
              <a:t>2014/8/18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92C1CC7-BF65-4D68-8873-1A0B13FE70B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C4C4A020-03C7-4AFE-8D19-B8045761668A}" type="datetimeFigureOut">
              <a:rPr lang="ja-JP" altLang="en-US"/>
              <a:pPr>
                <a:defRPr/>
              </a:pPr>
              <a:t>2014/8/18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9773699-9D50-4FC5-A7CD-932FB295D904}"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E335A02-CB12-4622-B0C5-D795EC396D75}" type="datetimeFigureOut">
              <a:rPr lang="ja-JP" altLang="en-US"/>
              <a:pPr>
                <a:defRPr/>
              </a:pPr>
              <a:t>2014/8/18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107C92E-E723-42ED-AAAA-E3B9D7FF4F5D}"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52400"/>
            <a:ext cx="6870700" cy="16002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685800" y="1828800"/>
            <a:ext cx="7696200" cy="3657600"/>
          </a:xfrm>
        </p:spPr>
        <p:txBody>
          <a:bodyPr/>
          <a:lstStyle/>
          <a:p>
            <a:pPr lvl="0"/>
            <a:endParaRPr lang="ja-JP" alt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0A9700EA-E3BB-44DB-99D2-D65371842EA6}" type="slidenum">
              <a:rPr lang="en-US" altLang="ja-JP"/>
              <a:pPr>
                <a:defRPr/>
              </a:pPr>
              <a:t>‹#›</a:t>
            </a:fld>
            <a:endParaRPr lang="en-US" altLang="ja-JP"/>
          </a:p>
        </p:txBody>
      </p:sp>
    </p:spTree>
    <p:extLst>
      <p:ext uri="{BB962C8B-B14F-4D97-AF65-F5344CB8AC3E}">
        <p14:creationId xmlns:p14="http://schemas.microsoft.com/office/powerpoint/2010/main" val="794472792"/>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C63C91C-7A83-457D-8327-F5D291625B3C}" type="datetimeFigureOut">
              <a:rPr lang="ja-JP" altLang="en-US"/>
              <a:pPr>
                <a:defRPr/>
              </a:pPr>
              <a:t>2014/8/18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793E466-AFEB-456C-A667-C5AB0B22A8B4}"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6E1843BF-0CEA-4489-ACDE-916E976C9799}" type="datetimeFigureOut">
              <a:rPr lang="ja-JP" altLang="en-US"/>
              <a:pPr>
                <a:defRPr/>
              </a:pPr>
              <a:t>2014/8/18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70ED348-A1C0-4252-9B0A-066C54403EA5}"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EC39EF0B-F30B-4E84-8E85-9196AC9E043B}" type="datetimeFigureOut">
              <a:rPr lang="ja-JP" altLang="en-US"/>
              <a:pPr>
                <a:defRPr/>
              </a:pPr>
              <a:t>2014/8/18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A6729C5-7CFB-4027-B65A-B695184CE6B5}"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680EC0C6-C42D-4165-8955-1164416156C5}" type="datetimeFigureOut">
              <a:rPr lang="ja-JP" altLang="en-US"/>
              <a:pPr>
                <a:defRPr/>
              </a:pPr>
              <a:t>2014/8/18</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F75E0ADC-A32D-47CC-A1DB-E5C90BDA23B5}"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92E131CC-1642-466F-B677-7E78C2115C5A}" type="datetimeFigureOut">
              <a:rPr lang="ja-JP" altLang="en-US"/>
              <a:pPr>
                <a:defRPr/>
              </a:pPr>
              <a:t>2014/8/18</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81C7454-1A0E-40AD-8385-DB78A8B1C54C}"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EC0AC50E-4463-4EA4-9DF3-ECBCB4286E40}" type="datetimeFigureOut">
              <a:rPr lang="ja-JP" altLang="en-US"/>
              <a:pPr>
                <a:defRPr/>
              </a:pPr>
              <a:t>2014/8/18</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F590C9FD-263B-4281-8B97-123242E4151A}"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94A9CCEF-F967-47DD-A98E-47F8EF78911E}" type="datetimeFigureOut">
              <a:rPr lang="ja-JP" altLang="en-US"/>
              <a:pPr>
                <a:defRPr/>
              </a:pPr>
              <a:t>2014/8/18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2369D43-5F1F-4F36-9DD0-6ACC09C532D1}"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F4ECE6D4-B13B-4540-94DD-551F4D39C261}" type="datetimeFigureOut">
              <a:rPr lang="ja-JP" altLang="en-US"/>
              <a:pPr>
                <a:defRPr/>
              </a:pPr>
              <a:t>2014/8/18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80B7780-576B-4722-AEF6-2DEA5FE275E9}"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916A1F0B-AD1B-4FFE-A392-210EF31C1C55}" type="datetimeFigureOut">
              <a:rPr lang="ja-JP" altLang="en-US"/>
              <a:pPr>
                <a:defRPr/>
              </a:pPr>
              <a:t>2014/8/18</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8062C6D5-C040-490B-8B0D-F6FC72B2F81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notesSlide" Target="../notesSlides/notesSlide10.xml"/><Relationship Id="rId5" Type="http://schemas.openxmlformats.org/officeDocument/2006/relationships/tags" Target="../tags/tag5.xml"/><Relationship Id="rId10" Type="http://schemas.openxmlformats.org/officeDocument/2006/relationships/slideLayout" Target="../slideLayouts/slideLayout7.xml"/><Relationship Id="rId4" Type="http://schemas.openxmlformats.org/officeDocument/2006/relationships/tags" Target="../tags/tag4.xml"/><Relationship Id="rId9" Type="http://schemas.openxmlformats.org/officeDocument/2006/relationships/tags" Target="../tags/tag9.xml"/></Relationships>
</file>

<file path=ppt/slides/_rels/slide11.xml.rels><?xml version="1.0" encoding="UTF-8" standalone="yes"?>
<Relationships xmlns="http://schemas.openxmlformats.org/package/2006/relationships"><Relationship Id="rId8" Type="http://schemas.openxmlformats.org/officeDocument/2006/relationships/tags" Target="../tags/tag17.xml"/><Relationship Id="rId13" Type="http://schemas.openxmlformats.org/officeDocument/2006/relationships/tags" Target="../tags/tag22.xml"/><Relationship Id="rId3" Type="http://schemas.openxmlformats.org/officeDocument/2006/relationships/tags" Target="../tags/tag12.xml"/><Relationship Id="rId7" Type="http://schemas.openxmlformats.org/officeDocument/2006/relationships/tags" Target="../tags/tag16.xml"/><Relationship Id="rId12" Type="http://schemas.openxmlformats.org/officeDocument/2006/relationships/tags" Target="../tags/tag21.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11" Type="http://schemas.openxmlformats.org/officeDocument/2006/relationships/tags" Target="../tags/tag20.xml"/><Relationship Id="rId5" Type="http://schemas.openxmlformats.org/officeDocument/2006/relationships/tags" Target="../tags/tag14.xml"/><Relationship Id="rId15" Type="http://schemas.openxmlformats.org/officeDocument/2006/relationships/notesSlide" Target="../notesSlides/notesSlide11.xml"/><Relationship Id="rId10" Type="http://schemas.openxmlformats.org/officeDocument/2006/relationships/tags" Target="../tags/tag19.xml"/><Relationship Id="rId4" Type="http://schemas.openxmlformats.org/officeDocument/2006/relationships/tags" Target="../tags/tag13.xml"/><Relationship Id="rId9" Type="http://schemas.openxmlformats.org/officeDocument/2006/relationships/tags" Target="../tags/tag18.xml"/><Relationship Id="rId14"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joh.sanei.or.jp/pdf/J54/J54_6_01.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タイトル 1"/>
          <p:cNvSpPr>
            <a:spLocks noGrp="1"/>
          </p:cNvSpPr>
          <p:nvPr>
            <p:ph type="ctrTitle"/>
          </p:nvPr>
        </p:nvSpPr>
        <p:spPr>
          <a:xfrm>
            <a:off x="539750" y="2130425"/>
            <a:ext cx="8064500" cy="1470025"/>
          </a:xfrm>
        </p:spPr>
        <p:txBody>
          <a:bodyPr/>
          <a:lstStyle/>
          <a:p>
            <a:pPr algn="l" eaLnBrk="1" hangingPunct="1"/>
            <a:r>
              <a:rPr lang="ja-JP" altLang="en-US" dirty="0" smtClean="0"/>
              <a:t>１Ｆの状況を踏まえた</a:t>
            </a:r>
            <a:r>
              <a:rPr lang="en-US" altLang="ja-JP" dirty="0" smtClean="0"/>
              <a:t/>
            </a:r>
            <a:br>
              <a:rPr lang="en-US" altLang="ja-JP" dirty="0" smtClean="0"/>
            </a:br>
            <a:r>
              <a:rPr lang="ja-JP" altLang="en-US" dirty="0" smtClean="0"/>
              <a:t>健康診断の効率的運用に向けて</a:t>
            </a:r>
          </a:p>
        </p:txBody>
      </p:sp>
      <p:sp>
        <p:nvSpPr>
          <p:cNvPr id="3" name="サブタイトル 2"/>
          <p:cNvSpPr>
            <a:spLocks noGrp="1"/>
          </p:cNvSpPr>
          <p:nvPr>
            <p:ph type="subTitle" idx="1"/>
          </p:nvPr>
        </p:nvSpPr>
        <p:spPr>
          <a:xfrm>
            <a:off x="1331913" y="4652963"/>
            <a:ext cx="6945312" cy="1631950"/>
          </a:xfrm>
        </p:spPr>
        <p:txBody>
          <a:bodyPr rtlCol="0">
            <a:normAutofit/>
          </a:bodyPr>
          <a:lstStyle/>
          <a:p>
            <a:pPr eaLnBrk="1" fontAlgn="auto" hangingPunct="1">
              <a:spcAft>
                <a:spcPts val="0"/>
              </a:spcAft>
              <a:buFont typeface="Arial" pitchFamily="34" charset="0"/>
              <a:buNone/>
              <a:defRPr/>
            </a:pPr>
            <a:r>
              <a:rPr lang="ja-JP" altLang="en-US" dirty="0" smtClean="0"/>
              <a:t>産業医科</a:t>
            </a:r>
            <a:r>
              <a:rPr lang="ja-JP" altLang="en-US" dirty="0" smtClean="0"/>
              <a:t>大学</a:t>
            </a:r>
            <a:endParaRPr lang="en-US" altLang="ja-JP" dirty="0" smtClean="0"/>
          </a:p>
        </p:txBody>
      </p:sp>
      <p:sp>
        <p:nvSpPr>
          <p:cNvPr id="14339" name="正方形/長方形 3"/>
          <p:cNvSpPr>
            <a:spLocks noChangeArrowheads="1"/>
          </p:cNvSpPr>
          <p:nvPr/>
        </p:nvSpPr>
        <p:spPr bwMode="auto">
          <a:xfrm>
            <a:off x="250825" y="188913"/>
            <a:ext cx="4572000" cy="922337"/>
          </a:xfrm>
          <a:prstGeom prst="rect">
            <a:avLst/>
          </a:prstGeom>
          <a:noFill/>
          <a:ln w="9525">
            <a:noFill/>
            <a:miter lim="800000"/>
            <a:headEnd/>
            <a:tailEnd/>
          </a:ln>
        </p:spPr>
        <p:txBody>
          <a:bodyPr>
            <a:spAutoFit/>
          </a:bodyPr>
          <a:lstStyle/>
          <a:p>
            <a:r>
              <a:rPr lang="ja-JP" altLang="en-US"/>
              <a:t>東京電力福島第一原子力発電所</a:t>
            </a:r>
            <a:r>
              <a:rPr lang="en-US" altLang="ja-JP"/>
              <a:t/>
            </a:r>
            <a:br>
              <a:rPr lang="en-US" altLang="ja-JP"/>
            </a:br>
            <a:r>
              <a:rPr lang="ja-JP" altLang="en-US"/>
              <a:t>原子力災害復旧に係わる衛生担当者会議</a:t>
            </a:r>
            <a:endParaRPr lang="en-US" altLang="ja-JP"/>
          </a:p>
          <a:p>
            <a:r>
              <a:rPr lang="ja-JP" altLang="en-US"/>
              <a:t>（</a:t>
            </a:r>
            <a:r>
              <a:rPr lang="ja-JP" altLang="ja-JP"/>
              <a:t>健康管理担当者意見交換会</a:t>
            </a:r>
            <a:r>
              <a:rPr lang="ja-JP" altLang="en-US"/>
              <a:t>）</a:t>
            </a:r>
          </a:p>
        </p:txBody>
      </p:sp>
      <p:sp>
        <p:nvSpPr>
          <p:cNvPr id="14340" name="正方形/長方形 4"/>
          <p:cNvSpPr>
            <a:spLocks noChangeArrowheads="1"/>
          </p:cNvSpPr>
          <p:nvPr/>
        </p:nvSpPr>
        <p:spPr bwMode="auto">
          <a:xfrm>
            <a:off x="6372225" y="188913"/>
            <a:ext cx="2539478" cy="369332"/>
          </a:xfrm>
          <a:prstGeom prst="rect">
            <a:avLst/>
          </a:prstGeom>
          <a:noFill/>
          <a:ln w="9525">
            <a:noFill/>
            <a:miter lim="800000"/>
            <a:headEnd/>
            <a:tailEnd/>
          </a:ln>
        </p:spPr>
        <p:txBody>
          <a:bodyPr wrap="none">
            <a:spAutoFit/>
          </a:bodyPr>
          <a:lstStyle/>
          <a:p>
            <a:r>
              <a:rPr lang="ja-JP" altLang="ja-JP" dirty="0"/>
              <a:t>平成</a:t>
            </a:r>
            <a:r>
              <a:rPr lang="en-US" altLang="ja-JP" dirty="0"/>
              <a:t>26</a:t>
            </a:r>
            <a:r>
              <a:rPr lang="ja-JP" altLang="ja-JP" dirty="0" smtClean="0"/>
              <a:t>年</a:t>
            </a:r>
            <a:r>
              <a:rPr lang="en-US" altLang="ja-JP" dirty="0" smtClean="0"/>
              <a:t>7</a:t>
            </a:r>
            <a:r>
              <a:rPr lang="ja-JP" altLang="ja-JP" dirty="0" smtClean="0"/>
              <a:t>月</a:t>
            </a:r>
            <a:r>
              <a:rPr lang="en-US" altLang="ja-JP" dirty="0" smtClean="0"/>
              <a:t>24</a:t>
            </a:r>
            <a:r>
              <a:rPr lang="ja-JP" altLang="ja-JP" dirty="0" smtClean="0"/>
              <a:t>日</a:t>
            </a:r>
            <a:r>
              <a:rPr lang="ja-JP" altLang="ja-JP" dirty="0"/>
              <a:t>（木）　</a:t>
            </a:r>
            <a:endParaRPr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title" idx="4294967295"/>
            <p:custDataLst>
              <p:tags r:id="rId2"/>
            </p:custDataLst>
          </p:nvPr>
        </p:nvSpPr>
        <p:spPr/>
        <p:txBody>
          <a:bodyPr/>
          <a:lstStyle/>
          <a:p>
            <a:pPr eaLnBrk="1" hangingPunct="1"/>
            <a:r>
              <a:rPr lang="ja-JP" altLang="en-US" dirty="0" smtClean="0">
                <a:latin typeface="ＭＳ Ｐゴシック" pitchFamily="50" charset="-128"/>
              </a:rPr>
              <a:t>特定業務従事者健康診断</a:t>
            </a:r>
            <a:endParaRPr lang="ja-JP" altLang="en-US" dirty="0" smtClean="0"/>
          </a:p>
        </p:txBody>
      </p:sp>
      <p:sp>
        <p:nvSpPr>
          <p:cNvPr id="160772" name="Rectangle 5"/>
          <p:cNvSpPr>
            <a:spLocks noChangeArrowheads="1"/>
          </p:cNvSpPr>
          <p:nvPr>
            <p:custDataLst>
              <p:tags r:id="rId3"/>
            </p:custDataLst>
          </p:nvPr>
        </p:nvSpPr>
        <p:spPr bwMode="auto">
          <a:xfrm>
            <a:off x="755576" y="1356588"/>
            <a:ext cx="8064896" cy="1338828"/>
          </a:xfrm>
          <a:prstGeom prst="rect">
            <a:avLst/>
          </a:prstGeom>
          <a:solidFill>
            <a:srgbClr val="FFFF99"/>
          </a:solidFill>
          <a:ln w="9525">
            <a:noFill/>
            <a:miter lim="800000"/>
            <a:headEnd/>
            <a:tailEnd/>
          </a:ln>
        </p:spPr>
        <p:txBody>
          <a:bodyPr wrap="square">
            <a:spAutoFit/>
          </a:bodyPr>
          <a:lstStyle/>
          <a:p>
            <a:pPr>
              <a:lnSpc>
                <a:spcPct val="90000"/>
              </a:lnSpc>
              <a:spcBef>
                <a:spcPct val="20000"/>
              </a:spcBef>
              <a:buClr>
                <a:schemeClr val="folHlink"/>
              </a:buClr>
              <a:buSzPct val="90000"/>
              <a:defRPr/>
            </a:pPr>
            <a:r>
              <a:rPr lang="en-US" altLang="ja-JP" sz="1800" dirty="0"/>
              <a:t>●</a:t>
            </a:r>
            <a:r>
              <a:rPr lang="ja-JP" altLang="en-US" sz="1800" dirty="0"/>
              <a:t>　安衛則第</a:t>
            </a:r>
            <a:r>
              <a:rPr lang="en-US" altLang="ja-JP" sz="1800" dirty="0"/>
              <a:t>45</a:t>
            </a:r>
            <a:r>
              <a:rPr lang="ja-JP" altLang="en-US" sz="1800" dirty="0" smtClean="0"/>
              <a:t>条：　事業者は、</a:t>
            </a:r>
            <a:r>
              <a:rPr lang="ja-JP" altLang="en-US" sz="1800" b="1" u="sng" dirty="0" smtClean="0">
                <a:solidFill>
                  <a:srgbClr val="FF0000"/>
                </a:solidFill>
              </a:rPr>
              <a:t>第十三条第一項第二号に掲げる業務</a:t>
            </a:r>
            <a:r>
              <a:rPr lang="ja-JP" altLang="en-US" sz="1800" dirty="0" smtClean="0"/>
              <a:t>に</a:t>
            </a:r>
            <a:r>
              <a:rPr lang="ja-JP" altLang="en-US" sz="1800" b="1" dirty="0" smtClean="0"/>
              <a:t>常時</a:t>
            </a:r>
            <a:r>
              <a:rPr lang="ja-JP" altLang="en-US" sz="1800" dirty="0" smtClean="0"/>
              <a:t>従事する労働者に対し、当該業務へ の配置替えの際及び</a:t>
            </a:r>
            <a:r>
              <a:rPr lang="ja-JP" altLang="en-US" sz="1800" b="1" dirty="0" smtClean="0"/>
              <a:t>六月以内ごとに一回</a:t>
            </a:r>
            <a:r>
              <a:rPr lang="ja-JP" altLang="en-US" sz="1800" dirty="0" smtClean="0"/>
              <a:t>、定期に、</a:t>
            </a:r>
            <a:r>
              <a:rPr lang="ja-JP" altLang="en-US" sz="1800" b="1" u="sng" dirty="0" smtClean="0"/>
              <a:t>第四十四条第一項各号</a:t>
            </a:r>
            <a:r>
              <a:rPr lang="ja-JP" altLang="en-US" sz="1800" b="1" dirty="0" smtClean="0"/>
              <a:t>に掲げる項目</a:t>
            </a:r>
            <a:r>
              <a:rPr lang="ja-JP" altLang="en-US" sz="1800" dirty="0" smtClean="0"/>
              <a:t>について医師に よる健康診断を行わなければならない。この場合において、</a:t>
            </a:r>
            <a:r>
              <a:rPr lang="ja-JP" altLang="en-US" sz="1800" b="1" u="sng" dirty="0" smtClean="0"/>
              <a:t>同項第四号の項</a:t>
            </a:r>
            <a:r>
              <a:rPr lang="ja-JP" altLang="en-US" sz="1800" dirty="0" smtClean="0"/>
              <a:t>目については、一年以内ごとに一回、定期に、行えば足りるものとする。</a:t>
            </a:r>
            <a:endParaRPr lang="ja-JP" altLang="en-US" sz="1800" dirty="0"/>
          </a:p>
        </p:txBody>
      </p:sp>
      <p:sp>
        <p:nvSpPr>
          <p:cNvPr id="10" name="正方形/長方形 9"/>
          <p:cNvSpPr/>
          <p:nvPr>
            <p:custDataLst>
              <p:tags r:id="rId4"/>
            </p:custDataLst>
          </p:nvPr>
        </p:nvSpPr>
        <p:spPr>
          <a:xfrm>
            <a:off x="1619672" y="3717032"/>
            <a:ext cx="125953070" cy="1631216"/>
          </a:xfrm>
          <a:prstGeom prst="rect">
            <a:avLst/>
          </a:prstGeom>
        </p:spPr>
        <p:txBody>
          <a:bodyPr wrap="none">
            <a:normAutofit/>
          </a:bodyPr>
          <a:lstStyle/>
          <a:p>
            <a:endParaRPr lang="en-US" altLang="ja-JP" dirty="0" smtClean="0"/>
          </a:p>
        </p:txBody>
      </p:sp>
      <p:sp>
        <p:nvSpPr>
          <p:cNvPr id="11" name="コンテンツ プレースホルダ 2"/>
          <p:cNvSpPr txBox="1">
            <a:spLocks/>
          </p:cNvSpPr>
          <p:nvPr>
            <p:custDataLst>
              <p:tags r:id="rId5"/>
            </p:custDataLst>
          </p:nvPr>
        </p:nvSpPr>
        <p:spPr>
          <a:xfrm>
            <a:off x="899592" y="3156788"/>
            <a:ext cx="7772400" cy="2586509"/>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chemeClr val="folHlink"/>
              </a:buClr>
              <a:buSzPct val="90000"/>
              <a:buFont typeface="Wingdings" pitchFamily="2" charset="2"/>
              <a:buChar char="n"/>
              <a:tabLst/>
              <a:defRPr/>
            </a:pPr>
            <a:endParaRPr kumimoji="1" lang="ja-JP" altLang="en-US" sz="2400" b="0" i="0" u="none" strike="noStrike" kern="0" cap="none" spc="0" normalizeH="0" baseline="0" noProof="0" dirty="0">
              <a:ln>
                <a:noFill/>
              </a:ln>
              <a:solidFill>
                <a:schemeClr val="tx1"/>
              </a:solidFill>
              <a:effectLst/>
              <a:uLnTx/>
              <a:uFillTx/>
              <a:latin typeface="+mn-lt"/>
              <a:ea typeface="+mn-ea"/>
              <a:cs typeface="+mn-cs"/>
            </a:endParaRPr>
          </a:p>
        </p:txBody>
      </p:sp>
      <p:sp>
        <p:nvSpPr>
          <p:cNvPr id="15" name="正方形/長方形 14"/>
          <p:cNvSpPr/>
          <p:nvPr>
            <p:custDataLst>
              <p:tags r:id="rId6"/>
            </p:custDataLst>
          </p:nvPr>
        </p:nvSpPr>
        <p:spPr>
          <a:xfrm>
            <a:off x="1043608" y="3084780"/>
            <a:ext cx="7560840" cy="300851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600" dirty="0" smtClean="0"/>
              <a:t>常時千人以上の労働者を使用する事業場又は次に掲げる業務に常時五百人以上の労働者を従事させる事業場にあっては、その事業場に専属の者を選任すること。 </a:t>
            </a:r>
            <a:endParaRPr lang="en-US" altLang="ja-JP" sz="1600" dirty="0" smtClean="0"/>
          </a:p>
          <a:p>
            <a:r>
              <a:rPr lang="ja-JP" altLang="en-US" sz="1050" dirty="0" smtClean="0"/>
              <a:t>イ　多量の高熱物体を取り扱う業務及び著しく暑熱な場所における業務 </a:t>
            </a:r>
            <a:endParaRPr lang="en-US" altLang="ja-JP" sz="1050" dirty="0" smtClean="0"/>
          </a:p>
          <a:p>
            <a:r>
              <a:rPr lang="ja-JP" altLang="en-US" sz="1050" dirty="0" smtClean="0"/>
              <a:t>ロ　多量の低温物体を取り扱う業務及び著しく寒冷な場所における業務 </a:t>
            </a:r>
            <a:endParaRPr lang="en-US" altLang="ja-JP" sz="1050" dirty="0" smtClean="0"/>
          </a:p>
          <a:p>
            <a:r>
              <a:rPr lang="ja-JP" altLang="en-US" sz="1050" dirty="0" smtClean="0"/>
              <a:t>ハ　ラジウム放射線、エツクス線その他の有害放射線にさらされる業務 </a:t>
            </a:r>
            <a:endParaRPr lang="en-US" altLang="ja-JP" sz="1050" dirty="0" smtClean="0"/>
          </a:p>
          <a:p>
            <a:r>
              <a:rPr lang="ja-JP" altLang="en-US" sz="1050" dirty="0" smtClean="0"/>
              <a:t>ニ　土石、獣毛等のじんあい又は粉末を著しく飛散する場所における業務</a:t>
            </a:r>
            <a:endParaRPr lang="en-US" altLang="ja-JP" sz="1050" dirty="0" smtClean="0"/>
          </a:p>
          <a:p>
            <a:r>
              <a:rPr lang="ja-JP" altLang="en-US" sz="1050" dirty="0" smtClean="0"/>
              <a:t>ホ　異常気圧下における業務 </a:t>
            </a:r>
            <a:endParaRPr lang="en-US" altLang="ja-JP" sz="1050" dirty="0" smtClean="0"/>
          </a:p>
          <a:p>
            <a:r>
              <a:rPr lang="ja-JP" altLang="en-US" sz="1050" dirty="0" err="1" smtClean="0"/>
              <a:t>ヘ</a:t>
            </a:r>
            <a:r>
              <a:rPr lang="ja-JP" altLang="en-US" sz="1050" dirty="0" smtClean="0"/>
              <a:t>　さく岩機、鋲（びよう）打機等の使用に</a:t>
            </a:r>
            <a:r>
              <a:rPr lang="ja-JP" altLang="en-US" sz="1050" dirty="0" err="1" smtClean="0"/>
              <a:t>よつて、</a:t>
            </a:r>
            <a:r>
              <a:rPr lang="ja-JP" altLang="en-US" sz="1050" dirty="0" smtClean="0"/>
              <a:t>身体に著しい振動を与える業務</a:t>
            </a:r>
            <a:endParaRPr lang="en-US" altLang="ja-JP" sz="1050" dirty="0" smtClean="0"/>
          </a:p>
          <a:p>
            <a:r>
              <a:rPr lang="ja-JP" altLang="en-US" sz="1050" dirty="0" smtClean="0"/>
              <a:t>ト　重量物の取扱い等重激な業務 </a:t>
            </a:r>
            <a:endParaRPr lang="en-US" altLang="ja-JP" sz="1050" dirty="0" smtClean="0"/>
          </a:p>
          <a:p>
            <a:r>
              <a:rPr lang="ja-JP" altLang="en-US" sz="1050" dirty="0" smtClean="0"/>
              <a:t>チ　</a:t>
            </a:r>
            <a:r>
              <a:rPr lang="ja-JP" altLang="en-US" sz="1050" dirty="0" smtClean="0">
                <a:solidFill>
                  <a:schemeClr val="tx1"/>
                </a:solidFill>
              </a:rPr>
              <a:t>ボイラー製造等強烈な騒音を発する場所における業務 </a:t>
            </a:r>
            <a:endParaRPr lang="en-US" altLang="ja-JP" sz="1050" dirty="0" smtClean="0">
              <a:solidFill>
                <a:schemeClr val="tx1"/>
              </a:solidFill>
            </a:endParaRPr>
          </a:p>
          <a:p>
            <a:r>
              <a:rPr lang="ja-JP" altLang="en-US" sz="1050" dirty="0" smtClean="0">
                <a:solidFill>
                  <a:schemeClr val="tx1"/>
                </a:solidFill>
              </a:rPr>
              <a:t>リ　坑内における業務 </a:t>
            </a:r>
            <a:endParaRPr lang="en-US" altLang="ja-JP" sz="1050" dirty="0" smtClean="0">
              <a:solidFill>
                <a:schemeClr val="tx1"/>
              </a:solidFill>
            </a:endParaRPr>
          </a:p>
          <a:p>
            <a:r>
              <a:rPr lang="ja-JP" altLang="en-US" sz="1050" dirty="0" smtClean="0">
                <a:solidFill>
                  <a:schemeClr val="tx1"/>
                </a:solidFill>
              </a:rPr>
              <a:t>ヌ　深夜業を含む業務 </a:t>
            </a:r>
            <a:endParaRPr lang="en-US" altLang="ja-JP" sz="1050" dirty="0" smtClean="0">
              <a:solidFill>
                <a:schemeClr val="tx1"/>
              </a:solidFill>
            </a:endParaRPr>
          </a:p>
          <a:p>
            <a:r>
              <a:rPr lang="ja-JP" altLang="en-US" sz="1050" dirty="0" smtClean="0"/>
              <a:t>ル　水銀、砒</a:t>
            </a:r>
            <a:r>
              <a:rPr lang="en-US" altLang="ja-JP" sz="1050" dirty="0" smtClean="0"/>
              <a:t>(</a:t>
            </a:r>
            <a:r>
              <a:rPr lang="ja-JP" altLang="en-US" sz="1050" dirty="0" smtClean="0"/>
              <a:t>ひ</a:t>
            </a:r>
            <a:r>
              <a:rPr lang="en-US" altLang="ja-JP" sz="1050" dirty="0" smtClean="0"/>
              <a:t>)</a:t>
            </a:r>
            <a:r>
              <a:rPr lang="ja-JP" altLang="en-US" sz="1050" dirty="0" smtClean="0"/>
              <a:t>素、黄</a:t>
            </a:r>
            <a:r>
              <a:rPr lang="ja-JP" altLang="en-US" sz="1050" dirty="0" err="1" smtClean="0"/>
              <a:t>りん、</a:t>
            </a:r>
            <a:r>
              <a:rPr lang="ja-JP" altLang="en-US" sz="1050" dirty="0" smtClean="0"/>
              <a:t>弗</a:t>
            </a:r>
            <a:r>
              <a:rPr lang="en-US" altLang="ja-JP" sz="1050" dirty="0" smtClean="0"/>
              <a:t>(</a:t>
            </a:r>
            <a:r>
              <a:rPr lang="ja-JP" altLang="en-US" sz="1050" dirty="0" err="1" smtClean="0"/>
              <a:t>ふつ</a:t>
            </a:r>
            <a:r>
              <a:rPr lang="en-US" altLang="ja-JP" sz="1050" dirty="0" smtClean="0"/>
              <a:t>)</a:t>
            </a:r>
            <a:r>
              <a:rPr lang="ja-JP" altLang="en-US" sz="1050" dirty="0" smtClean="0"/>
              <a:t>化水素酸、塩酸、硝酸、硫酸、青酸、</a:t>
            </a:r>
            <a:r>
              <a:rPr lang="ja-JP" altLang="en-US" sz="1050" dirty="0" err="1" smtClean="0"/>
              <a:t>か</a:t>
            </a:r>
            <a:r>
              <a:rPr lang="ja-JP" altLang="en-US" sz="1050" dirty="0" smtClean="0"/>
              <a:t>性アルカリ、石炭酸 その他これらに準ずる有害物を取り扱う業務 </a:t>
            </a:r>
            <a:endParaRPr lang="en-US" altLang="ja-JP" sz="1050" dirty="0" smtClean="0"/>
          </a:p>
          <a:p>
            <a:r>
              <a:rPr lang="ja-JP" altLang="en-US" sz="1050" dirty="0" smtClean="0"/>
              <a:t>ヲ　鉛、水銀、クロム、砒</a:t>
            </a:r>
            <a:r>
              <a:rPr lang="en-US" altLang="ja-JP" sz="1050" dirty="0" smtClean="0"/>
              <a:t>(</a:t>
            </a:r>
            <a:r>
              <a:rPr lang="ja-JP" altLang="en-US" sz="1050" dirty="0" smtClean="0"/>
              <a:t>ひ</a:t>
            </a:r>
            <a:r>
              <a:rPr lang="en-US" altLang="ja-JP" sz="1050" dirty="0" smtClean="0"/>
              <a:t>)</a:t>
            </a:r>
            <a:r>
              <a:rPr lang="ja-JP" altLang="en-US" sz="1050" dirty="0" smtClean="0"/>
              <a:t>素、黄</a:t>
            </a:r>
            <a:r>
              <a:rPr lang="ja-JP" altLang="en-US" sz="1050" dirty="0" err="1" smtClean="0"/>
              <a:t>りん、</a:t>
            </a:r>
            <a:r>
              <a:rPr lang="ja-JP" altLang="en-US" sz="1050" dirty="0" smtClean="0"/>
              <a:t>弗</a:t>
            </a:r>
            <a:r>
              <a:rPr lang="en-US" altLang="ja-JP" sz="1050" dirty="0" smtClean="0"/>
              <a:t>(</a:t>
            </a:r>
            <a:r>
              <a:rPr lang="ja-JP" altLang="en-US" sz="1050" dirty="0" err="1" smtClean="0"/>
              <a:t>ふつ</a:t>
            </a:r>
            <a:r>
              <a:rPr lang="en-US" altLang="ja-JP" sz="1050" dirty="0" smtClean="0"/>
              <a:t>)</a:t>
            </a:r>
            <a:r>
              <a:rPr lang="ja-JP" altLang="en-US" sz="1050" dirty="0" smtClean="0"/>
              <a:t>化水素、塩素、塩酸、硝酸、亜硫酸、硫酸、一 酸化炭素、二硫化炭素、青酸、ベンゼン、アニリンその他これらに準ずる有害物のガス、蒸気又は 粉</a:t>
            </a:r>
            <a:r>
              <a:rPr lang="ja-JP" altLang="en-US" sz="1050" dirty="0" err="1" smtClean="0"/>
              <a:t>じんを</a:t>
            </a:r>
            <a:r>
              <a:rPr lang="ja-JP" altLang="en-US" sz="1050" dirty="0" smtClean="0"/>
              <a:t>発散する場所における業務 </a:t>
            </a:r>
            <a:endParaRPr lang="en-US" altLang="ja-JP" sz="1050" dirty="0" smtClean="0"/>
          </a:p>
          <a:p>
            <a:r>
              <a:rPr lang="ja-JP" altLang="en-US" sz="1050" dirty="0" smtClean="0"/>
              <a:t>ワ　病原体に</a:t>
            </a:r>
            <a:r>
              <a:rPr lang="ja-JP" altLang="en-US" sz="1050" dirty="0" err="1" smtClean="0"/>
              <a:t>よつて</a:t>
            </a:r>
            <a:r>
              <a:rPr lang="ja-JP" altLang="en-US" sz="1050" dirty="0" smtClean="0"/>
              <a:t>汚染のおそれが著しい業務 カ　その他厚生労働大臣が定める業務</a:t>
            </a:r>
            <a:endParaRPr lang="ja-JP" altLang="en-US" sz="1050" dirty="0"/>
          </a:p>
        </p:txBody>
      </p:sp>
      <p:sp>
        <p:nvSpPr>
          <p:cNvPr id="16" name="正方形/長方形 15"/>
          <p:cNvSpPr/>
          <p:nvPr>
            <p:custDataLst>
              <p:tags r:id="rId7"/>
            </p:custDataLst>
          </p:nvPr>
        </p:nvSpPr>
        <p:spPr>
          <a:xfrm>
            <a:off x="899592" y="2796748"/>
            <a:ext cx="4536504" cy="338554"/>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ja-JP" altLang="en-US" sz="1600" dirty="0" smtClean="0">
                <a:solidFill>
                  <a:srgbClr val="FF0000"/>
                </a:solidFill>
              </a:rPr>
              <a:t>特定業務</a:t>
            </a:r>
            <a:r>
              <a:rPr lang="ja-JP" altLang="en-US" sz="1600" dirty="0" smtClean="0"/>
              <a:t>：　</a:t>
            </a:r>
            <a:r>
              <a:rPr lang="ja-JP" altLang="en-US" sz="1600" dirty="0" smtClean="0">
                <a:solidFill>
                  <a:schemeClr val="tx1"/>
                </a:solidFill>
              </a:rPr>
              <a:t>労働安産衛生規則第</a:t>
            </a:r>
            <a:r>
              <a:rPr lang="en-US" altLang="ja-JP" sz="1600" dirty="0" smtClean="0">
                <a:solidFill>
                  <a:schemeClr val="tx1"/>
                </a:solidFill>
              </a:rPr>
              <a:t>13</a:t>
            </a:r>
            <a:r>
              <a:rPr lang="ja-JP" altLang="en-US" sz="1600" dirty="0" smtClean="0">
                <a:solidFill>
                  <a:schemeClr val="tx1"/>
                </a:solidFill>
              </a:rPr>
              <a:t>条第</a:t>
            </a:r>
            <a:r>
              <a:rPr lang="en-US" altLang="ja-JP" sz="1600" dirty="0" smtClean="0">
                <a:solidFill>
                  <a:schemeClr val="tx1"/>
                </a:solidFill>
              </a:rPr>
              <a:t>1</a:t>
            </a:r>
            <a:r>
              <a:rPr lang="ja-JP" altLang="en-US" sz="1600" dirty="0" smtClean="0">
                <a:solidFill>
                  <a:schemeClr val="tx1"/>
                </a:solidFill>
              </a:rPr>
              <a:t>項第</a:t>
            </a:r>
            <a:r>
              <a:rPr lang="en-US" altLang="ja-JP" sz="1600" dirty="0" smtClean="0">
                <a:solidFill>
                  <a:schemeClr val="tx1"/>
                </a:solidFill>
              </a:rPr>
              <a:t>2</a:t>
            </a:r>
            <a:r>
              <a:rPr lang="ja-JP" altLang="en-US" sz="1600" dirty="0" smtClean="0">
                <a:solidFill>
                  <a:schemeClr val="tx1"/>
                </a:solidFill>
              </a:rPr>
              <a:t>号</a:t>
            </a:r>
            <a:endParaRPr lang="ja-JP" altLang="en-US" sz="1600" dirty="0">
              <a:solidFill>
                <a:schemeClr val="tx1"/>
              </a:solidFill>
            </a:endParaRPr>
          </a:p>
        </p:txBody>
      </p:sp>
      <p:sp>
        <p:nvSpPr>
          <p:cNvPr id="8" name="スライド番号プレースホルダ 7"/>
          <p:cNvSpPr>
            <a:spLocks noGrp="1"/>
          </p:cNvSpPr>
          <p:nvPr>
            <p:ph type="sldNum" sz="quarter" idx="12"/>
            <p:custDataLst>
              <p:tags r:id="rId8"/>
            </p:custDataLst>
          </p:nvPr>
        </p:nvSpPr>
        <p:spPr/>
        <p:txBody>
          <a:bodyPr/>
          <a:lstStyle/>
          <a:p>
            <a:pPr>
              <a:defRPr/>
            </a:pPr>
            <a:fld id="{987A654F-589A-49CA-8EB2-AA95E1879F08}" type="slidenum">
              <a:rPr lang="ja-JP" altLang="en-US" smtClean="0"/>
              <a:pPr>
                <a:defRPr/>
              </a:pPr>
              <a:t>10</a:t>
            </a:fld>
            <a:endParaRPr lang="en-US" altLang="ja-JP"/>
          </a:p>
        </p:txBody>
      </p:sp>
      <p:sp>
        <p:nvSpPr>
          <p:cNvPr id="9" name="下矢印 8"/>
          <p:cNvSpPr/>
          <p:nvPr>
            <p:custDataLst>
              <p:tags r:id="rId9"/>
            </p:custDataLst>
          </p:nvPr>
        </p:nvSpPr>
        <p:spPr>
          <a:xfrm rot="224542">
            <a:off x="4031835" y="1719685"/>
            <a:ext cx="129728" cy="1104238"/>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Rectangle 5"/>
          <p:cNvSpPr>
            <a:spLocks noChangeArrowheads="1"/>
          </p:cNvSpPr>
          <p:nvPr>
            <p:custDataLst>
              <p:tags r:id="rId2"/>
            </p:custDataLst>
          </p:nvPr>
        </p:nvSpPr>
        <p:spPr bwMode="auto">
          <a:xfrm>
            <a:off x="755576" y="1340768"/>
            <a:ext cx="8064896" cy="1089529"/>
          </a:xfrm>
          <a:prstGeom prst="rect">
            <a:avLst/>
          </a:prstGeom>
          <a:solidFill>
            <a:srgbClr val="FFFF99"/>
          </a:solidFill>
          <a:ln w="9525">
            <a:noFill/>
            <a:miter lim="800000"/>
            <a:headEnd/>
            <a:tailEnd/>
          </a:ln>
        </p:spPr>
        <p:txBody>
          <a:bodyPr wrap="square">
            <a:spAutoFit/>
          </a:bodyPr>
          <a:lstStyle/>
          <a:p>
            <a:pPr>
              <a:lnSpc>
                <a:spcPct val="90000"/>
              </a:lnSpc>
              <a:spcBef>
                <a:spcPct val="20000"/>
              </a:spcBef>
              <a:buClr>
                <a:schemeClr val="folHlink"/>
              </a:buClr>
              <a:buSzPct val="90000"/>
              <a:defRPr/>
            </a:pPr>
            <a:r>
              <a:rPr lang="en-US" altLang="ja-JP" sz="1800" dirty="0"/>
              <a:t>●</a:t>
            </a:r>
            <a:r>
              <a:rPr lang="ja-JP" altLang="en-US" sz="1800" dirty="0"/>
              <a:t>　安衛則第</a:t>
            </a:r>
            <a:r>
              <a:rPr lang="en-US" altLang="ja-JP" sz="1800" dirty="0"/>
              <a:t>45</a:t>
            </a:r>
            <a:r>
              <a:rPr lang="ja-JP" altLang="en-US" sz="1800" dirty="0" smtClean="0"/>
              <a:t>条：　当該業務へ の</a:t>
            </a:r>
            <a:r>
              <a:rPr lang="ja-JP" altLang="en-US" sz="1800" b="1" dirty="0" smtClean="0">
                <a:solidFill>
                  <a:srgbClr val="FF0000"/>
                </a:solidFill>
              </a:rPr>
              <a:t>配置替えの際</a:t>
            </a:r>
            <a:r>
              <a:rPr lang="ja-JP" altLang="en-US" sz="1800" dirty="0" smtClean="0"/>
              <a:t>及び</a:t>
            </a:r>
            <a:r>
              <a:rPr lang="ja-JP" altLang="en-US" sz="1800" b="1" dirty="0" smtClean="0">
                <a:solidFill>
                  <a:srgbClr val="FF0000"/>
                </a:solidFill>
              </a:rPr>
              <a:t>六月以内ごとに一回</a:t>
            </a:r>
            <a:r>
              <a:rPr lang="ja-JP" altLang="en-US" sz="1800" dirty="0" smtClean="0"/>
              <a:t>、定期に、</a:t>
            </a:r>
            <a:r>
              <a:rPr lang="ja-JP" altLang="en-US" sz="1800" b="1" u="sng" dirty="0" smtClean="0">
                <a:solidFill>
                  <a:srgbClr val="FF0000"/>
                </a:solidFill>
              </a:rPr>
              <a:t>第四十四条第一項各号</a:t>
            </a:r>
            <a:r>
              <a:rPr lang="ja-JP" altLang="en-US" sz="1800" b="1" dirty="0" smtClean="0"/>
              <a:t>に掲げる項目</a:t>
            </a:r>
            <a:r>
              <a:rPr lang="ja-JP" altLang="en-US" sz="1800" dirty="0" smtClean="0"/>
              <a:t>について医師に よる健康診断を行わなければならない。この場合において、</a:t>
            </a:r>
            <a:r>
              <a:rPr lang="ja-JP" altLang="en-US" sz="1800" b="1" u="sng" dirty="0" smtClean="0">
                <a:solidFill>
                  <a:srgbClr val="0000CC"/>
                </a:solidFill>
              </a:rPr>
              <a:t>同項第四号</a:t>
            </a:r>
            <a:r>
              <a:rPr lang="ja-JP" altLang="en-US" sz="1800" dirty="0" smtClean="0">
                <a:solidFill>
                  <a:srgbClr val="0000CC"/>
                </a:solidFill>
              </a:rPr>
              <a:t>の項目については、一年以内ごと</a:t>
            </a:r>
            <a:r>
              <a:rPr lang="ja-JP" altLang="en-US" sz="1800" dirty="0" smtClean="0"/>
              <a:t>に一回、定期に、行えば足りるものとする。</a:t>
            </a:r>
            <a:endParaRPr lang="ja-JP" altLang="en-US" sz="1800" dirty="0"/>
          </a:p>
        </p:txBody>
      </p:sp>
      <p:sp>
        <p:nvSpPr>
          <p:cNvPr id="10" name="正方形/長方形 9"/>
          <p:cNvSpPr/>
          <p:nvPr>
            <p:custDataLst>
              <p:tags r:id="rId3"/>
            </p:custDataLst>
          </p:nvPr>
        </p:nvSpPr>
        <p:spPr>
          <a:xfrm>
            <a:off x="1619672" y="3717032"/>
            <a:ext cx="125953070" cy="1631216"/>
          </a:xfrm>
          <a:prstGeom prst="rect">
            <a:avLst/>
          </a:prstGeom>
        </p:spPr>
        <p:txBody>
          <a:bodyPr wrap="none">
            <a:normAutofit/>
          </a:bodyPr>
          <a:lstStyle/>
          <a:p>
            <a:endParaRPr lang="en-US" altLang="ja-JP" dirty="0" smtClean="0"/>
          </a:p>
        </p:txBody>
      </p:sp>
      <p:sp>
        <p:nvSpPr>
          <p:cNvPr id="11" name="コンテンツ プレースホルダ 2"/>
          <p:cNvSpPr txBox="1">
            <a:spLocks/>
          </p:cNvSpPr>
          <p:nvPr>
            <p:custDataLst>
              <p:tags r:id="rId4"/>
            </p:custDataLst>
          </p:nvPr>
        </p:nvSpPr>
        <p:spPr>
          <a:xfrm>
            <a:off x="899592" y="3140968"/>
            <a:ext cx="7772400" cy="2586509"/>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chemeClr val="folHlink"/>
              </a:buClr>
              <a:buSzPct val="90000"/>
              <a:buFont typeface="Wingdings" pitchFamily="2" charset="2"/>
              <a:buChar char="n"/>
              <a:tabLst/>
              <a:defRPr/>
            </a:pPr>
            <a:endParaRPr kumimoji="1" lang="ja-JP" altLang="en-US" sz="2400" b="0" i="0" u="none" strike="noStrike" kern="0" cap="none" spc="0" normalizeH="0" baseline="0" noProof="0" dirty="0">
              <a:ln>
                <a:noFill/>
              </a:ln>
              <a:solidFill>
                <a:schemeClr val="tx1"/>
              </a:solidFill>
              <a:effectLst/>
              <a:uLnTx/>
              <a:uFillTx/>
              <a:latin typeface="+mn-lt"/>
              <a:ea typeface="+mn-ea"/>
              <a:cs typeface="+mn-cs"/>
            </a:endParaRPr>
          </a:p>
        </p:txBody>
      </p:sp>
      <p:sp>
        <p:nvSpPr>
          <p:cNvPr id="15" name="正方形/長方形 14"/>
          <p:cNvSpPr/>
          <p:nvPr>
            <p:custDataLst>
              <p:tags r:id="rId5"/>
            </p:custDataLst>
          </p:nvPr>
        </p:nvSpPr>
        <p:spPr>
          <a:xfrm>
            <a:off x="1043608" y="3068960"/>
            <a:ext cx="7560840" cy="280076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600" dirty="0" smtClean="0"/>
              <a:t>一 　既往歴及び業務歴の調査</a:t>
            </a:r>
          </a:p>
          <a:p>
            <a:r>
              <a:rPr lang="ja-JP" altLang="en-US" sz="1600" dirty="0" smtClean="0"/>
              <a:t>二 　自覚症状及び他覚症状の有無の検査</a:t>
            </a:r>
          </a:p>
          <a:p>
            <a:r>
              <a:rPr lang="ja-JP" altLang="en-US" sz="1600" dirty="0" smtClean="0"/>
              <a:t>三 　身長、体重、腹囲、視力及び</a:t>
            </a:r>
            <a:r>
              <a:rPr lang="ja-JP" altLang="en-US" sz="1600" dirty="0" smtClean="0">
                <a:solidFill>
                  <a:schemeClr val="bg2">
                    <a:lumMod val="75000"/>
                    <a:lumOff val="25000"/>
                  </a:schemeClr>
                </a:solidFill>
              </a:rPr>
              <a:t>聴力</a:t>
            </a:r>
            <a:r>
              <a:rPr lang="ja-JP" altLang="en-US" sz="1600" dirty="0" smtClean="0"/>
              <a:t>の検査</a:t>
            </a:r>
          </a:p>
          <a:p>
            <a:r>
              <a:rPr lang="ja-JP" altLang="en-US" sz="1600" dirty="0" smtClean="0">
                <a:solidFill>
                  <a:srgbClr val="0000CC"/>
                </a:solidFill>
              </a:rPr>
              <a:t>四 　胸部エックス線検査及び喀痰検査</a:t>
            </a:r>
          </a:p>
          <a:p>
            <a:r>
              <a:rPr lang="ja-JP" altLang="en-US" sz="1600" dirty="0" smtClean="0"/>
              <a:t>五 　血圧の測定</a:t>
            </a:r>
            <a:endParaRPr lang="en-US" altLang="ja-JP" sz="1600" dirty="0" smtClean="0"/>
          </a:p>
          <a:p>
            <a:r>
              <a:rPr lang="ja-JP" altLang="en-US" sz="1600" dirty="0" smtClean="0"/>
              <a:t>六 　</a:t>
            </a:r>
            <a:r>
              <a:rPr lang="ja-JP" altLang="en-US" sz="1600" dirty="0" smtClean="0">
                <a:solidFill>
                  <a:srgbClr val="C00000"/>
                </a:solidFill>
              </a:rPr>
              <a:t>貧血検査</a:t>
            </a:r>
          </a:p>
          <a:p>
            <a:r>
              <a:rPr lang="ja-JP" altLang="en-US" sz="1600" dirty="0" smtClean="0"/>
              <a:t>七 　</a:t>
            </a:r>
            <a:r>
              <a:rPr lang="ja-JP" altLang="en-US" sz="1600" dirty="0" smtClean="0">
                <a:solidFill>
                  <a:srgbClr val="C00000"/>
                </a:solidFill>
              </a:rPr>
              <a:t>肝機能検査</a:t>
            </a:r>
          </a:p>
          <a:p>
            <a:r>
              <a:rPr lang="ja-JP" altLang="en-US" sz="1600" dirty="0" smtClean="0"/>
              <a:t>八 　</a:t>
            </a:r>
            <a:r>
              <a:rPr lang="ja-JP" altLang="en-US" sz="1600" dirty="0" smtClean="0">
                <a:solidFill>
                  <a:srgbClr val="C00000"/>
                </a:solidFill>
              </a:rPr>
              <a:t>血中脂質検査</a:t>
            </a:r>
          </a:p>
          <a:p>
            <a:r>
              <a:rPr lang="ja-JP" altLang="en-US" sz="1600" dirty="0" smtClean="0"/>
              <a:t>九 　</a:t>
            </a:r>
            <a:r>
              <a:rPr lang="ja-JP" altLang="en-US" sz="1600" dirty="0" smtClean="0">
                <a:solidFill>
                  <a:srgbClr val="C00000"/>
                </a:solidFill>
              </a:rPr>
              <a:t>血糖検査</a:t>
            </a:r>
          </a:p>
          <a:p>
            <a:r>
              <a:rPr lang="ja-JP" altLang="en-US" sz="1600" dirty="0" smtClean="0"/>
              <a:t>十 　尿検査</a:t>
            </a:r>
          </a:p>
          <a:p>
            <a:r>
              <a:rPr lang="ja-JP" altLang="en-US" sz="1600" dirty="0" smtClean="0"/>
              <a:t>十一 　</a:t>
            </a:r>
            <a:r>
              <a:rPr lang="ja-JP" altLang="en-US" sz="1600" dirty="0" smtClean="0">
                <a:solidFill>
                  <a:srgbClr val="C00000"/>
                </a:solidFill>
              </a:rPr>
              <a:t>心電図検査</a:t>
            </a:r>
            <a:endParaRPr lang="ja-JP" altLang="en-US" sz="1400" dirty="0" smtClean="0">
              <a:solidFill>
                <a:srgbClr val="C00000"/>
              </a:solidFill>
            </a:endParaRPr>
          </a:p>
        </p:txBody>
      </p:sp>
      <p:sp>
        <p:nvSpPr>
          <p:cNvPr id="16" name="正方形/長方形 15"/>
          <p:cNvSpPr/>
          <p:nvPr>
            <p:custDataLst>
              <p:tags r:id="rId6"/>
            </p:custDataLst>
          </p:nvPr>
        </p:nvSpPr>
        <p:spPr>
          <a:xfrm>
            <a:off x="899592" y="2636912"/>
            <a:ext cx="3456384" cy="338554"/>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ja-JP" altLang="en-US" sz="1600" b="1" u="sng" dirty="0" smtClean="0"/>
              <a:t>第四十四条第一項各号</a:t>
            </a:r>
            <a:r>
              <a:rPr lang="ja-JP" altLang="en-US" sz="1600" b="1" dirty="0" smtClean="0"/>
              <a:t>に掲げる項目</a:t>
            </a:r>
            <a:r>
              <a:rPr lang="ja-JP" altLang="en-US" sz="1600" dirty="0" smtClean="0"/>
              <a:t>　</a:t>
            </a:r>
            <a:endParaRPr lang="ja-JP" altLang="en-US" sz="1600" dirty="0"/>
          </a:p>
        </p:txBody>
      </p:sp>
      <p:sp>
        <p:nvSpPr>
          <p:cNvPr id="8" name="正方形/長方形 7"/>
          <p:cNvSpPr/>
          <p:nvPr>
            <p:custDataLst>
              <p:tags r:id="rId7"/>
            </p:custDataLst>
          </p:nvPr>
        </p:nvSpPr>
        <p:spPr>
          <a:xfrm>
            <a:off x="395536" y="5949280"/>
            <a:ext cx="8496944" cy="36933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ja-JP" altLang="en-US" sz="1800" dirty="0" smtClean="0">
                <a:solidFill>
                  <a:srgbClr val="0000CC"/>
                </a:solidFill>
              </a:rPr>
              <a:t>基本：定期健康診断と同様の内容（胸部エックス線写真は省略可）を</a:t>
            </a:r>
            <a:r>
              <a:rPr lang="ja-JP" altLang="en-US" sz="1800" dirty="0" smtClean="0">
                <a:solidFill>
                  <a:srgbClr val="FF0000"/>
                </a:solidFill>
              </a:rPr>
              <a:t>年に２回</a:t>
            </a:r>
            <a:r>
              <a:rPr lang="ja-JP" altLang="en-US" sz="1800" dirty="0" smtClean="0">
                <a:solidFill>
                  <a:srgbClr val="0000CC"/>
                </a:solidFill>
              </a:rPr>
              <a:t>健診実施</a:t>
            </a:r>
            <a:endParaRPr lang="ja-JP" altLang="en-US" sz="1800" dirty="0">
              <a:solidFill>
                <a:srgbClr val="0000CC"/>
              </a:solidFill>
            </a:endParaRPr>
          </a:p>
        </p:txBody>
      </p:sp>
      <p:sp>
        <p:nvSpPr>
          <p:cNvPr id="9" name="スライド番号プレースホルダ 8"/>
          <p:cNvSpPr>
            <a:spLocks noGrp="1"/>
          </p:cNvSpPr>
          <p:nvPr>
            <p:ph type="sldNum" sz="quarter" idx="12"/>
            <p:custDataLst>
              <p:tags r:id="rId8"/>
            </p:custDataLst>
          </p:nvPr>
        </p:nvSpPr>
        <p:spPr>
          <a:xfrm>
            <a:off x="6553200" y="5924302"/>
            <a:ext cx="2133600" cy="365125"/>
          </a:xfrm>
        </p:spPr>
        <p:txBody>
          <a:bodyPr/>
          <a:lstStyle/>
          <a:p>
            <a:pPr>
              <a:defRPr/>
            </a:pPr>
            <a:fld id="{987A654F-589A-49CA-8EB2-AA95E1879F08}" type="slidenum">
              <a:rPr lang="ja-JP" altLang="en-US" smtClean="0"/>
              <a:pPr>
                <a:defRPr/>
              </a:pPr>
              <a:t>11</a:t>
            </a:fld>
            <a:endParaRPr lang="en-US" altLang="ja-JP"/>
          </a:p>
        </p:txBody>
      </p:sp>
      <p:sp>
        <p:nvSpPr>
          <p:cNvPr id="12" name="右中かっこ 11"/>
          <p:cNvSpPr/>
          <p:nvPr>
            <p:custDataLst>
              <p:tags r:id="rId9"/>
            </p:custDataLst>
          </p:nvPr>
        </p:nvSpPr>
        <p:spPr>
          <a:xfrm>
            <a:off x="3563888" y="4437112"/>
            <a:ext cx="216024" cy="1296144"/>
          </a:xfrm>
          <a:prstGeom prst="rightBrace">
            <a:avLst>
              <a:gd name="adj1" fmla="val 25130"/>
              <a:gd name="adj2" fmla="val 1733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3" name="正方形/長方形 12"/>
          <p:cNvSpPr/>
          <p:nvPr>
            <p:custDataLst>
              <p:tags r:id="rId10"/>
            </p:custDataLst>
          </p:nvPr>
        </p:nvSpPr>
        <p:spPr>
          <a:xfrm>
            <a:off x="3851920" y="4509120"/>
            <a:ext cx="2566728" cy="276999"/>
          </a:xfrm>
          <a:prstGeom prst="rect">
            <a:avLst/>
          </a:prstGeom>
        </p:spPr>
        <p:txBody>
          <a:bodyPr wrap="none">
            <a:spAutoFit/>
          </a:bodyPr>
          <a:lstStyle/>
          <a:p>
            <a:r>
              <a:rPr lang="ja-JP" altLang="en-US" sz="1200" b="1" dirty="0" smtClean="0">
                <a:solidFill>
                  <a:srgbClr val="C00000"/>
                </a:solidFill>
              </a:rPr>
              <a:t>医師が必要ないと認める場合省略可</a:t>
            </a:r>
            <a:endParaRPr lang="ja-JP" altLang="en-US" sz="1200" b="1" dirty="0">
              <a:solidFill>
                <a:srgbClr val="C00000"/>
              </a:solidFill>
            </a:endParaRPr>
          </a:p>
        </p:txBody>
      </p:sp>
      <p:sp>
        <p:nvSpPr>
          <p:cNvPr id="14" name="右中かっこ 13"/>
          <p:cNvSpPr/>
          <p:nvPr>
            <p:custDataLst>
              <p:tags r:id="rId11"/>
            </p:custDataLst>
          </p:nvPr>
        </p:nvSpPr>
        <p:spPr>
          <a:xfrm>
            <a:off x="5076056" y="3645024"/>
            <a:ext cx="144016" cy="144016"/>
          </a:xfrm>
          <a:prstGeom prst="rightBrace">
            <a:avLst>
              <a:gd name="adj1" fmla="val 25130"/>
              <a:gd name="adj2" fmla="val 1733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8" name="正方形/長方形 17"/>
          <p:cNvSpPr/>
          <p:nvPr>
            <p:custDataLst>
              <p:tags r:id="rId12"/>
            </p:custDataLst>
          </p:nvPr>
        </p:nvSpPr>
        <p:spPr>
          <a:xfrm>
            <a:off x="5220072" y="3589950"/>
            <a:ext cx="3368230" cy="646331"/>
          </a:xfrm>
          <a:prstGeom prst="rect">
            <a:avLst/>
          </a:prstGeom>
        </p:spPr>
        <p:txBody>
          <a:bodyPr wrap="none">
            <a:spAutoFit/>
          </a:bodyPr>
          <a:lstStyle/>
          <a:p>
            <a:r>
              <a:rPr lang="ja-JP" altLang="en-US" sz="1200" b="1" dirty="0" smtClean="0"/>
              <a:t>一般定期健診でオージオメーターで実施した場合</a:t>
            </a:r>
            <a:endParaRPr lang="en-US" altLang="ja-JP" sz="1200" b="1" dirty="0" smtClean="0"/>
          </a:p>
          <a:p>
            <a:r>
              <a:rPr lang="ja-JP" altLang="en-US" sz="1200" b="1" dirty="0" smtClean="0"/>
              <a:t>は</a:t>
            </a:r>
            <a:r>
              <a:rPr lang="en-US" altLang="ja-JP" sz="1200" b="1" dirty="0" smtClean="0"/>
              <a:t>45</a:t>
            </a:r>
            <a:r>
              <a:rPr lang="ja-JP" altLang="en-US" sz="1200" b="1" dirty="0" smtClean="0"/>
              <a:t>歳未満（除</a:t>
            </a:r>
            <a:r>
              <a:rPr lang="en-US" altLang="ja-JP" sz="1200" b="1" dirty="0" smtClean="0"/>
              <a:t>35</a:t>
            </a:r>
            <a:r>
              <a:rPr lang="ja-JP" altLang="en-US" sz="1200" b="1" dirty="0" err="1" smtClean="0"/>
              <a:t>、</a:t>
            </a:r>
            <a:r>
              <a:rPr lang="en-US" altLang="ja-JP" sz="1200" b="1" dirty="0" smtClean="0"/>
              <a:t>40</a:t>
            </a:r>
            <a:r>
              <a:rPr lang="ja-JP" altLang="en-US" sz="1200" b="1" dirty="0" smtClean="0"/>
              <a:t>）は医師が認める方法</a:t>
            </a:r>
            <a:endParaRPr lang="en-US" altLang="ja-JP" sz="1200" b="1" dirty="0" smtClean="0"/>
          </a:p>
          <a:p>
            <a:r>
              <a:rPr lang="ja-JP" altLang="en-US" sz="1200" b="1" dirty="0" smtClean="0"/>
              <a:t>でよい（会話法）</a:t>
            </a:r>
            <a:endParaRPr lang="ja-JP" altLang="en-US" sz="1200" b="1" dirty="0"/>
          </a:p>
        </p:txBody>
      </p:sp>
      <p:sp>
        <p:nvSpPr>
          <p:cNvPr id="19" name="角丸四角形 18"/>
          <p:cNvSpPr/>
          <p:nvPr>
            <p:custDataLst>
              <p:tags r:id="rId13"/>
            </p:custDataLst>
          </p:nvPr>
        </p:nvSpPr>
        <p:spPr>
          <a:xfrm>
            <a:off x="6228184" y="5013176"/>
            <a:ext cx="216024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（必須）問診・診察</a:t>
            </a:r>
            <a:endParaRPr kumimoji="1" lang="en-US" altLang="ja-JP" sz="1600" dirty="0" smtClean="0">
              <a:solidFill>
                <a:schemeClr val="tx1"/>
              </a:solidFill>
            </a:endParaRPr>
          </a:p>
          <a:p>
            <a:r>
              <a:rPr kumimoji="1" lang="ja-JP" altLang="en-US" sz="1600" dirty="0" smtClean="0">
                <a:solidFill>
                  <a:schemeClr val="tx1"/>
                </a:solidFill>
              </a:rPr>
              <a:t>身体測定、検尿、聴力</a:t>
            </a:r>
            <a:endParaRPr kumimoji="1" lang="ja-JP" altLang="en-US" sz="1600" dirty="0">
              <a:solidFill>
                <a:schemeClr val="tx1"/>
              </a:solidFill>
            </a:endParaRPr>
          </a:p>
        </p:txBody>
      </p:sp>
      <p:sp>
        <p:nvSpPr>
          <p:cNvPr id="17" name="Text Box 7"/>
          <p:cNvSpPr txBox="1">
            <a:spLocks noChangeArrowheads="1"/>
          </p:cNvSpPr>
          <p:nvPr/>
        </p:nvSpPr>
        <p:spPr bwMode="auto">
          <a:xfrm>
            <a:off x="539552" y="6938"/>
            <a:ext cx="8058616" cy="1569660"/>
          </a:xfrm>
          <a:prstGeom prst="rect">
            <a:avLst/>
          </a:prstGeom>
          <a:noFill/>
          <a:ln w="9525">
            <a:noFill/>
            <a:miter lim="800000"/>
            <a:headEnd/>
            <a:tailEnd/>
          </a:ln>
        </p:spPr>
        <p:txBody>
          <a:bodyPr wrap="none">
            <a:spAutoFit/>
          </a:bodyPr>
          <a:lstStyle/>
          <a:p>
            <a:r>
              <a:rPr lang="ja-JP" altLang="en-US" sz="3200" dirty="0">
                <a:ea typeface="HG丸ｺﾞｼｯｸM-PRO" pitchFamily="50" charset="-128"/>
              </a:rPr>
              <a:t>一般健康</a:t>
            </a:r>
            <a:r>
              <a:rPr lang="ja-JP" altLang="en-US" sz="3200" dirty="0" smtClean="0">
                <a:ea typeface="HG丸ｺﾞｼｯｸM-PRO" pitchFamily="50" charset="-128"/>
              </a:rPr>
              <a:t>診断</a:t>
            </a:r>
            <a:endParaRPr lang="en-US" altLang="ja-JP" sz="3200" dirty="0" smtClean="0">
              <a:ea typeface="HG丸ｺﾞｼｯｸM-PRO" pitchFamily="50" charset="-128"/>
            </a:endParaRPr>
          </a:p>
          <a:p>
            <a:r>
              <a:rPr lang="ja-JP" altLang="en-US" sz="3200" dirty="0">
                <a:latin typeface="ＭＳ Ｐゴシック" pitchFamily="50" charset="-128"/>
              </a:rPr>
              <a:t>２</a:t>
            </a:r>
            <a:r>
              <a:rPr lang="ja-JP" altLang="en-US" sz="3200" dirty="0" smtClean="0">
                <a:latin typeface="ＭＳ Ｐゴシック" pitchFamily="50" charset="-128"/>
              </a:rPr>
              <a:t>）</a:t>
            </a:r>
            <a:r>
              <a:rPr lang="ja-JP" altLang="en-US" sz="3200" dirty="0">
                <a:latin typeface="ＭＳ Ｐゴシック" pitchFamily="50" charset="-128"/>
              </a:rPr>
              <a:t>特定業務従事者</a:t>
            </a:r>
            <a:r>
              <a:rPr lang="ja-JP" altLang="en-US" sz="3200" dirty="0" smtClean="0">
                <a:latin typeface="ＭＳ Ｐゴシック" pitchFamily="50" charset="-128"/>
              </a:rPr>
              <a:t>健康</a:t>
            </a:r>
            <a:r>
              <a:rPr lang="ja-JP" altLang="en-US" sz="3200" dirty="0">
                <a:latin typeface="ＭＳ Ｐゴシック" pitchFamily="50" charset="-128"/>
              </a:rPr>
              <a:t>診断（安衛則第</a:t>
            </a:r>
            <a:r>
              <a:rPr lang="en-US" altLang="ja-JP" sz="3200" dirty="0" smtClean="0">
                <a:latin typeface="ＭＳ Ｐゴシック" pitchFamily="50" charset="-128"/>
              </a:rPr>
              <a:t>45</a:t>
            </a:r>
            <a:r>
              <a:rPr lang="ja-JP" altLang="en-US" sz="3200" dirty="0" smtClean="0">
                <a:latin typeface="ＭＳ Ｐゴシック" pitchFamily="50" charset="-128"/>
              </a:rPr>
              <a:t>条</a:t>
            </a:r>
            <a:r>
              <a:rPr lang="ja-JP" altLang="en-US" sz="3200" b="1" dirty="0">
                <a:latin typeface="ＭＳ Ｐゴシック" pitchFamily="50" charset="-128"/>
              </a:rPr>
              <a:t>）</a:t>
            </a:r>
          </a:p>
          <a:p>
            <a:endParaRPr lang="ja-JP" altLang="en-US" sz="3200" dirty="0">
              <a:ea typeface="HG丸ｺﾞｼｯｸM-PRO" pitchFamily="50" charset="-128"/>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sz="quarter" idx="1"/>
          </p:nvPr>
        </p:nvSpPr>
        <p:spPr>
          <a:xfrm>
            <a:off x="304800" y="1285875"/>
            <a:ext cx="8587680" cy="990600"/>
          </a:xfrm>
        </p:spPr>
        <p:txBody>
          <a:bodyPr lIns="90488" tIns="44450" rIns="90488" bIns="44450"/>
          <a:lstStyle/>
          <a:p>
            <a:pPr eaLnBrk="1" hangingPunct="1">
              <a:lnSpc>
                <a:spcPct val="120000"/>
              </a:lnSpc>
              <a:buNone/>
            </a:pPr>
            <a:r>
              <a:rPr lang="ja-JP" altLang="en-US" sz="4000" dirty="0" smtClean="0">
                <a:latin typeface="ＭＳ Ｐゴシック" pitchFamily="50" charset="-128"/>
              </a:rPr>
              <a:t>一般健康診断：</a:t>
            </a:r>
            <a:r>
              <a:rPr lang="ja-JP" altLang="en-US" sz="4000" dirty="0" smtClean="0">
                <a:solidFill>
                  <a:srgbClr val="00B050"/>
                </a:solidFill>
                <a:latin typeface="+mn-ea"/>
              </a:rPr>
              <a:t>すべての労働者（定期）</a:t>
            </a:r>
          </a:p>
          <a:p>
            <a:pPr eaLnBrk="1" hangingPunct="1">
              <a:lnSpc>
                <a:spcPct val="120000"/>
              </a:lnSpc>
              <a:buFontTx/>
              <a:buNone/>
            </a:pPr>
            <a:endParaRPr lang="ja-JP" altLang="en-US" sz="4000" dirty="0" smtClean="0">
              <a:latin typeface="ＭＳ Ｐゴシック" pitchFamily="50" charset="-128"/>
            </a:endParaRPr>
          </a:p>
        </p:txBody>
      </p:sp>
      <p:sp>
        <p:nvSpPr>
          <p:cNvPr id="20483" name="Rectangle 4"/>
          <p:cNvSpPr>
            <a:spLocks noChangeArrowheads="1"/>
          </p:cNvSpPr>
          <p:nvPr/>
        </p:nvSpPr>
        <p:spPr bwMode="auto">
          <a:xfrm>
            <a:off x="1547664" y="2204864"/>
            <a:ext cx="5929312" cy="5013325"/>
          </a:xfrm>
          <a:prstGeom prst="rect">
            <a:avLst/>
          </a:prstGeom>
          <a:noFill/>
          <a:ln w="12700">
            <a:noFill/>
            <a:miter lim="800000"/>
            <a:headEnd/>
            <a:tailEnd/>
          </a:ln>
        </p:spPr>
        <p:txBody>
          <a:bodyPr lIns="90488" tIns="44450" rIns="90488" bIns="44450"/>
          <a:lstStyle/>
          <a:p>
            <a:pPr marL="342900" indent="-342900">
              <a:lnSpc>
                <a:spcPct val="120000"/>
              </a:lnSpc>
              <a:spcBef>
                <a:spcPct val="20000"/>
              </a:spcBef>
              <a:buClr>
                <a:schemeClr val="hlink"/>
              </a:buClr>
              <a:buSzPct val="120000"/>
              <a:buFontTx/>
              <a:buChar char="•"/>
            </a:pPr>
            <a:r>
              <a:rPr lang="ja-JP" altLang="en-US" sz="3200" dirty="0">
                <a:latin typeface="Arial" charset="0"/>
                <a:ea typeface="ＭＳ ゴシック" pitchFamily="49" charset="-128"/>
              </a:rPr>
              <a:t>雇入時健康診断</a:t>
            </a:r>
          </a:p>
          <a:p>
            <a:pPr marL="342900" indent="-342900">
              <a:lnSpc>
                <a:spcPct val="120000"/>
              </a:lnSpc>
              <a:spcBef>
                <a:spcPct val="20000"/>
              </a:spcBef>
              <a:buClr>
                <a:schemeClr val="hlink"/>
              </a:buClr>
              <a:buSzPct val="120000"/>
              <a:buFontTx/>
              <a:buChar char="•"/>
            </a:pPr>
            <a:r>
              <a:rPr lang="ja-JP" altLang="en-US" sz="3200" dirty="0">
                <a:latin typeface="Arial" charset="0"/>
                <a:ea typeface="ＭＳ ゴシック" pitchFamily="49" charset="-128"/>
              </a:rPr>
              <a:t>定期健康診断</a:t>
            </a:r>
          </a:p>
          <a:p>
            <a:pPr marL="342900" indent="-342900">
              <a:lnSpc>
                <a:spcPct val="120000"/>
              </a:lnSpc>
              <a:spcBef>
                <a:spcPct val="20000"/>
              </a:spcBef>
              <a:buClr>
                <a:schemeClr val="hlink"/>
              </a:buClr>
              <a:buSzPct val="120000"/>
              <a:buFontTx/>
              <a:buChar char="•"/>
            </a:pPr>
            <a:r>
              <a:rPr lang="ja-JP" altLang="en-US" sz="3200" dirty="0">
                <a:latin typeface="Arial" charset="0"/>
                <a:ea typeface="ＭＳ ゴシック" pitchFamily="49" charset="-128"/>
              </a:rPr>
              <a:t>特定業務従事者健康</a:t>
            </a:r>
            <a:r>
              <a:rPr lang="ja-JP" altLang="en-US" sz="3200" dirty="0" smtClean="0">
                <a:latin typeface="Arial" charset="0"/>
                <a:ea typeface="ＭＳ ゴシック" pitchFamily="49" charset="-128"/>
              </a:rPr>
              <a:t>診断</a:t>
            </a:r>
            <a:endParaRPr lang="en-US" altLang="ja-JP" sz="3200" dirty="0">
              <a:latin typeface="Arial" charset="0"/>
              <a:ea typeface="ＭＳ ゴシック" pitchFamily="49" charset="-128"/>
            </a:endParaRPr>
          </a:p>
        </p:txBody>
      </p:sp>
      <p:sp>
        <p:nvSpPr>
          <p:cNvPr id="20484" name="Text Box 7"/>
          <p:cNvSpPr txBox="1">
            <a:spLocks noChangeArrowheads="1"/>
          </p:cNvSpPr>
          <p:nvPr/>
        </p:nvSpPr>
        <p:spPr bwMode="auto">
          <a:xfrm>
            <a:off x="1547664" y="620688"/>
            <a:ext cx="5929828" cy="584775"/>
          </a:xfrm>
          <a:prstGeom prst="rect">
            <a:avLst/>
          </a:prstGeom>
          <a:noFill/>
          <a:ln w="9525">
            <a:noFill/>
            <a:miter lim="800000"/>
            <a:headEnd/>
            <a:tailEnd/>
          </a:ln>
        </p:spPr>
        <p:txBody>
          <a:bodyPr wrap="none">
            <a:spAutoFit/>
          </a:bodyPr>
          <a:lstStyle/>
          <a:p>
            <a:r>
              <a:rPr lang="ja-JP" altLang="en-US" sz="3200" dirty="0" smtClean="0">
                <a:ea typeface="HG丸ｺﾞｼｯｸM-PRO" pitchFamily="50" charset="-128"/>
              </a:rPr>
              <a:t>職域での法律</a:t>
            </a:r>
            <a:r>
              <a:rPr lang="ja-JP" altLang="en-US" sz="3200" dirty="0">
                <a:ea typeface="HG丸ｺﾞｼｯｸM-PRO" pitchFamily="50" charset="-128"/>
              </a:rPr>
              <a:t>に基づく健康診断</a:t>
            </a:r>
          </a:p>
        </p:txBody>
      </p:sp>
      <p:sp>
        <p:nvSpPr>
          <p:cNvPr id="2" name="スライド番号プレースホルダー 1"/>
          <p:cNvSpPr>
            <a:spLocks noGrp="1"/>
          </p:cNvSpPr>
          <p:nvPr>
            <p:ph type="sldNum" sz="quarter" idx="12"/>
          </p:nvPr>
        </p:nvSpPr>
        <p:spPr/>
        <p:txBody>
          <a:bodyPr/>
          <a:lstStyle/>
          <a:p>
            <a:pPr>
              <a:defRPr/>
            </a:pPr>
            <a:fld id="{131D2561-B5A7-4079-B49E-C58E22A1DF2C}" type="slidenum">
              <a:rPr lang="en-US" altLang="ja-JP" smtClean="0"/>
              <a:pPr>
                <a:defRPr/>
              </a:pPr>
              <a:t>12</a:t>
            </a:fld>
            <a:endParaRPr lang="en-US" altLang="ja-JP"/>
          </a:p>
        </p:txBody>
      </p:sp>
      <p:sp>
        <p:nvSpPr>
          <p:cNvPr id="6" name="正方形/長方形 5"/>
          <p:cNvSpPr/>
          <p:nvPr/>
        </p:nvSpPr>
        <p:spPr>
          <a:xfrm>
            <a:off x="539552" y="4509120"/>
            <a:ext cx="8280920" cy="175432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ja-JP" altLang="en-US" sz="2800" dirty="0" smtClean="0">
                <a:latin typeface="Arial" charset="0"/>
                <a:ea typeface="ＭＳ ゴシック" pitchFamily="49" charset="-128"/>
              </a:rPr>
              <a:t>主旨</a:t>
            </a:r>
            <a:endParaRPr lang="en-US" altLang="ja-JP" sz="2800" dirty="0" smtClean="0">
              <a:latin typeface="Arial" charset="0"/>
              <a:ea typeface="ＭＳ ゴシック" pitchFamily="49" charset="-128"/>
            </a:endParaRPr>
          </a:p>
          <a:p>
            <a:pPr>
              <a:buFont typeface="Wingdings" pitchFamily="2" charset="2"/>
              <a:buChar char="Ø"/>
            </a:pPr>
            <a:r>
              <a:rPr lang="ja-JP" altLang="en-US" sz="2800" dirty="0" smtClean="0">
                <a:latin typeface="Arial" charset="0"/>
                <a:ea typeface="ＭＳ ゴシック" pitchFamily="49" charset="-128"/>
              </a:rPr>
              <a:t>注意が必要な有所見者を早期発見しよう</a:t>
            </a:r>
            <a:endParaRPr lang="en-US" altLang="ja-JP" sz="2800" dirty="0" smtClean="0">
              <a:latin typeface="Arial" charset="0"/>
              <a:ea typeface="ＭＳ ゴシック" pitchFamily="49" charset="-128"/>
            </a:endParaRPr>
          </a:p>
          <a:p>
            <a:pPr>
              <a:buFont typeface="Wingdings" pitchFamily="2" charset="2"/>
              <a:buChar char="Ø"/>
            </a:pPr>
            <a:r>
              <a:rPr lang="ja-JP" altLang="en-US" sz="2800" dirty="0" smtClean="0">
                <a:latin typeface="Arial" charset="0"/>
                <a:ea typeface="ＭＳ ゴシック" pitchFamily="49" charset="-128"/>
              </a:rPr>
              <a:t>特に危険な現場・現場では積極的に</a:t>
            </a:r>
            <a:endParaRPr lang="en-US" altLang="ja-JP" sz="2800" dirty="0" smtClean="0">
              <a:latin typeface="Arial" charset="0"/>
              <a:ea typeface="ＭＳ ゴシック" pitchFamily="49" charset="-128"/>
            </a:endParaRPr>
          </a:p>
          <a:p>
            <a:pPr algn="ctr"/>
            <a:r>
              <a:rPr lang="ja-JP" altLang="en-US" sz="2400" dirty="0" smtClean="0">
                <a:latin typeface="Arial" charset="0"/>
                <a:ea typeface="ＭＳ ゴシック" pitchFamily="49" charset="-128"/>
              </a:rPr>
              <a:t>（医療が限られ難易度の高い作業もある１Ｆにおいても）</a:t>
            </a:r>
            <a:endParaRPr lang="ja-JP" altLang="en-US" sz="24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sz="quarter" idx="1"/>
          </p:nvPr>
        </p:nvSpPr>
        <p:spPr>
          <a:xfrm>
            <a:off x="142875" y="1557338"/>
            <a:ext cx="8858250" cy="4167187"/>
          </a:xfrm>
        </p:spPr>
        <p:txBody>
          <a:bodyPr lIns="90488" tIns="44450" rIns="90488" bIns="44450"/>
          <a:lstStyle/>
          <a:p>
            <a:pPr marL="0" indent="0">
              <a:buNone/>
            </a:pPr>
            <a:r>
              <a:rPr lang="ja-JP" altLang="en-US" sz="2400" dirty="0"/>
              <a:t>（健康診断の結果についての医師等からの意見聴取） </a:t>
            </a:r>
          </a:p>
          <a:p>
            <a:pPr marL="0" indent="0">
              <a:buNone/>
            </a:pPr>
            <a:r>
              <a:rPr lang="ja-JP" altLang="en-US" sz="2800" b="1" dirty="0"/>
              <a:t>第六十六条の四</a:t>
            </a:r>
            <a:r>
              <a:rPr lang="ja-JP" altLang="en-US" sz="2800" dirty="0"/>
              <a:t> 　事業者は</a:t>
            </a:r>
            <a:r>
              <a:rPr lang="ja-JP" altLang="en-US" sz="2800" dirty="0" smtClean="0"/>
              <a:t>、（中略）　健康</a:t>
            </a:r>
            <a:r>
              <a:rPr lang="ja-JP" altLang="en-US" sz="2800" dirty="0"/>
              <a:t>診断の結果（当該健康診断の項目に異常の所見があると診断された労働者に係るものに限る。）に基づき、当該労働者の健康を保持するために必要な措置について、厚生労働省令で定めるところにより、</a:t>
            </a:r>
            <a:r>
              <a:rPr lang="ja-JP" altLang="en-US" sz="2800" dirty="0">
                <a:solidFill>
                  <a:srgbClr val="FF0000"/>
                </a:solidFill>
              </a:rPr>
              <a:t>医師又は歯科医師の意見を聴かなければならない</a:t>
            </a:r>
            <a:r>
              <a:rPr lang="ja-JP" altLang="en-US" sz="2800" dirty="0"/>
              <a:t>。 </a:t>
            </a:r>
          </a:p>
          <a:p>
            <a:pPr marL="0" indent="0" eaLnBrk="1" hangingPunct="1">
              <a:lnSpc>
                <a:spcPct val="120000"/>
              </a:lnSpc>
              <a:buNone/>
            </a:pPr>
            <a:endParaRPr lang="en-US" altLang="ja-JP" sz="2800" dirty="0" smtClean="0">
              <a:latin typeface="ＭＳ Ｐゴシック" pitchFamily="50" charset="-128"/>
            </a:endParaRPr>
          </a:p>
          <a:p>
            <a:pPr eaLnBrk="1" hangingPunct="1">
              <a:lnSpc>
                <a:spcPct val="120000"/>
              </a:lnSpc>
              <a:buFontTx/>
              <a:buNone/>
            </a:pPr>
            <a:endParaRPr lang="ja-JP" altLang="en-US" sz="2800" dirty="0" smtClean="0">
              <a:latin typeface="ＭＳ Ｐゴシック" pitchFamily="50" charset="-128"/>
            </a:endParaRPr>
          </a:p>
          <a:p>
            <a:pPr eaLnBrk="1" hangingPunct="1">
              <a:lnSpc>
                <a:spcPct val="120000"/>
              </a:lnSpc>
              <a:buFontTx/>
              <a:buNone/>
            </a:pPr>
            <a:endParaRPr lang="ja-JP" altLang="en-US" sz="2800" dirty="0" smtClean="0">
              <a:latin typeface="ＭＳ Ｐゴシック" pitchFamily="50" charset="-128"/>
            </a:endParaRPr>
          </a:p>
        </p:txBody>
      </p:sp>
      <p:sp>
        <p:nvSpPr>
          <p:cNvPr id="12291" name="Text Box 6"/>
          <p:cNvSpPr txBox="1">
            <a:spLocks noChangeArrowheads="1"/>
          </p:cNvSpPr>
          <p:nvPr/>
        </p:nvSpPr>
        <p:spPr bwMode="auto">
          <a:xfrm>
            <a:off x="2411413" y="473075"/>
            <a:ext cx="5109091" cy="584775"/>
          </a:xfrm>
          <a:prstGeom prst="rect">
            <a:avLst/>
          </a:prstGeom>
          <a:noFill/>
          <a:ln w="9525">
            <a:noFill/>
            <a:miter lim="800000"/>
            <a:headEnd/>
            <a:tailEnd/>
          </a:ln>
        </p:spPr>
        <p:txBody>
          <a:bodyPr wrap="none">
            <a:spAutoFit/>
          </a:bodyPr>
          <a:lstStyle/>
          <a:p>
            <a:r>
              <a:rPr lang="ja-JP" altLang="en-US" sz="3200" dirty="0">
                <a:ea typeface="HG丸ｺﾞｼｯｸM-PRO" pitchFamily="50" charset="-128"/>
              </a:rPr>
              <a:t>健康診断</a:t>
            </a:r>
            <a:r>
              <a:rPr lang="ja-JP" altLang="en-US" sz="3200" dirty="0" smtClean="0">
                <a:ea typeface="HG丸ｺﾞｼｯｸM-PRO" pitchFamily="50" charset="-128"/>
              </a:rPr>
              <a:t>の事後措置（１）</a:t>
            </a:r>
            <a:endParaRPr lang="ja-JP" altLang="en-US" sz="3200" dirty="0">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pPr>
              <a:defRPr/>
            </a:pPr>
            <a:fld id="{131D2561-B5A7-4079-B49E-C58E22A1DF2C}" type="slidenum">
              <a:rPr lang="en-US" altLang="ja-JP" smtClean="0"/>
              <a:pPr>
                <a:defRPr/>
              </a:pPr>
              <a:t>13</a:t>
            </a:fld>
            <a:endParaRPr lang="en-US" altLang="ja-JP"/>
          </a:p>
        </p:txBody>
      </p:sp>
    </p:spTree>
    <p:extLst>
      <p:ext uri="{BB962C8B-B14F-4D97-AF65-F5344CB8AC3E}">
        <p14:creationId xmlns:p14="http://schemas.microsoft.com/office/powerpoint/2010/main" val="413783756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sz="quarter" idx="1"/>
          </p:nvPr>
        </p:nvSpPr>
        <p:spPr>
          <a:xfrm>
            <a:off x="142875" y="1557338"/>
            <a:ext cx="8858250" cy="4167187"/>
          </a:xfrm>
        </p:spPr>
        <p:txBody>
          <a:bodyPr lIns="90488" tIns="44450" rIns="90488" bIns="44450"/>
          <a:lstStyle/>
          <a:p>
            <a:pPr marL="0" indent="0">
              <a:buNone/>
            </a:pPr>
            <a:r>
              <a:rPr lang="ja-JP" altLang="en-US" sz="2800" dirty="0"/>
              <a:t>（健康診断実施後の措置） </a:t>
            </a:r>
          </a:p>
          <a:p>
            <a:pPr marL="0" indent="0">
              <a:buNone/>
            </a:pPr>
            <a:r>
              <a:rPr lang="ja-JP" altLang="en-US" sz="2800" b="1" dirty="0"/>
              <a:t>第六十六条の五</a:t>
            </a:r>
            <a:r>
              <a:rPr lang="ja-JP" altLang="en-US" sz="2800" dirty="0"/>
              <a:t> 　</a:t>
            </a:r>
            <a:r>
              <a:rPr lang="ja-JP" altLang="en-US" sz="2800" dirty="0">
                <a:solidFill>
                  <a:srgbClr val="FF0000"/>
                </a:solidFill>
              </a:rPr>
              <a:t>事業者は</a:t>
            </a:r>
            <a:r>
              <a:rPr lang="ja-JP" altLang="en-US" sz="2800" dirty="0"/>
              <a:t>、前条の規定による医師又は歯科医師の意見を勘案し、その必要があると認めるときは、</a:t>
            </a:r>
            <a:r>
              <a:rPr lang="ja-JP" altLang="en-US" sz="2800" dirty="0">
                <a:solidFill>
                  <a:srgbClr val="0070C0"/>
                </a:solidFill>
              </a:rPr>
              <a:t>当該労働者の実情を考慮して、就業場所の変更、作業の転換、労働時間の短縮、深夜業の回数の減少等</a:t>
            </a:r>
            <a:r>
              <a:rPr lang="ja-JP" altLang="en-US" sz="2800" dirty="0"/>
              <a:t>の措置を講ずる</a:t>
            </a:r>
            <a:r>
              <a:rPr lang="ja-JP" altLang="en-US" sz="2800" dirty="0" smtClean="0"/>
              <a:t>ほか（中略）</a:t>
            </a:r>
            <a:r>
              <a:rPr lang="ja-JP" altLang="en-US" sz="2800" dirty="0" smtClean="0">
                <a:solidFill>
                  <a:srgbClr val="FF0000"/>
                </a:solidFill>
              </a:rPr>
              <a:t>適切</a:t>
            </a:r>
            <a:r>
              <a:rPr lang="ja-JP" altLang="en-US" sz="2800" dirty="0">
                <a:solidFill>
                  <a:srgbClr val="FF0000"/>
                </a:solidFill>
              </a:rPr>
              <a:t>な措置を講じなければならない</a:t>
            </a:r>
            <a:r>
              <a:rPr lang="ja-JP" altLang="en-US" sz="2800" dirty="0"/>
              <a:t>。 </a:t>
            </a:r>
          </a:p>
          <a:p>
            <a:pPr marL="0" indent="0">
              <a:buNone/>
            </a:pPr>
            <a:r>
              <a:rPr lang="ja-JP" altLang="en-US" sz="2800" b="1" dirty="0"/>
              <a:t>２ </a:t>
            </a:r>
            <a:r>
              <a:rPr lang="ja-JP" altLang="en-US" sz="2800" dirty="0"/>
              <a:t>　厚生労働大臣は、前項の規定により事業者が講ずべき措置の適切かつ有効な実施を図るため</a:t>
            </a:r>
            <a:r>
              <a:rPr lang="ja-JP" altLang="en-US" sz="2800" dirty="0">
                <a:solidFill>
                  <a:srgbClr val="FF0000"/>
                </a:solidFill>
              </a:rPr>
              <a:t>必要な指針</a:t>
            </a:r>
            <a:r>
              <a:rPr lang="ja-JP" altLang="en-US" sz="2800" dirty="0"/>
              <a:t>を公表するものとする。 </a:t>
            </a:r>
          </a:p>
          <a:p>
            <a:pPr marL="0" indent="0">
              <a:buNone/>
            </a:pPr>
            <a:r>
              <a:rPr lang="ja-JP" altLang="en-US" sz="2800" b="1" dirty="0"/>
              <a:t>３ </a:t>
            </a:r>
            <a:r>
              <a:rPr lang="ja-JP" altLang="en-US" sz="2800" dirty="0"/>
              <a:t>　</a:t>
            </a:r>
            <a:r>
              <a:rPr lang="ja-JP" altLang="en-US" sz="2800" dirty="0" smtClean="0"/>
              <a:t>（略）</a:t>
            </a:r>
            <a:endParaRPr lang="ja-JP" altLang="en-US" sz="2800" dirty="0"/>
          </a:p>
          <a:p>
            <a:pPr marL="0" indent="0" eaLnBrk="1" hangingPunct="1">
              <a:lnSpc>
                <a:spcPct val="120000"/>
              </a:lnSpc>
              <a:buNone/>
            </a:pPr>
            <a:endParaRPr lang="en-US" altLang="ja-JP" sz="2800" dirty="0" smtClean="0">
              <a:latin typeface="ＭＳ Ｐゴシック" pitchFamily="50" charset="-128"/>
            </a:endParaRPr>
          </a:p>
          <a:p>
            <a:pPr eaLnBrk="1" hangingPunct="1">
              <a:lnSpc>
                <a:spcPct val="120000"/>
              </a:lnSpc>
              <a:buFontTx/>
              <a:buNone/>
            </a:pPr>
            <a:endParaRPr lang="ja-JP" altLang="en-US" sz="2800" dirty="0" smtClean="0">
              <a:latin typeface="ＭＳ Ｐゴシック" pitchFamily="50" charset="-128"/>
            </a:endParaRPr>
          </a:p>
          <a:p>
            <a:pPr eaLnBrk="1" hangingPunct="1">
              <a:lnSpc>
                <a:spcPct val="120000"/>
              </a:lnSpc>
              <a:buFontTx/>
              <a:buNone/>
            </a:pPr>
            <a:endParaRPr lang="ja-JP" altLang="en-US" sz="2800" dirty="0" smtClean="0">
              <a:latin typeface="ＭＳ Ｐゴシック" pitchFamily="50" charset="-128"/>
            </a:endParaRPr>
          </a:p>
        </p:txBody>
      </p:sp>
      <p:sp>
        <p:nvSpPr>
          <p:cNvPr id="12291" name="Text Box 6"/>
          <p:cNvSpPr txBox="1">
            <a:spLocks noChangeArrowheads="1"/>
          </p:cNvSpPr>
          <p:nvPr/>
        </p:nvSpPr>
        <p:spPr bwMode="auto">
          <a:xfrm>
            <a:off x="2411413" y="473075"/>
            <a:ext cx="5109091" cy="584775"/>
          </a:xfrm>
          <a:prstGeom prst="rect">
            <a:avLst/>
          </a:prstGeom>
          <a:noFill/>
          <a:ln w="9525">
            <a:noFill/>
            <a:miter lim="800000"/>
            <a:headEnd/>
            <a:tailEnd/>
          </a:ln>
        </p:spPr>
        <p:txBody>
          <a:bodyPr wrap="none">
            <a:spAutoFit/>
          </a:bodyPr>
          <a:lstStyle/>
          <a:p>
            <a:r>
              <a:rPr lang="ja-JP" altLang="en-US" sz="3200" dirty="0">
                <a:ea typeface="HG丸ｺﾞｼｯｸM-PRO" pitchFamily="50" charset="-128"/>
              </a:rPr>
              <a:t>健康診断</a:t>
            </a:r>
            <a:r>
              <a:rPr lang="ja-JP" altLang="en-US" sz="3200" dirty="0" smtClean="0">
                <a:ea typeface="HG丸ｺﾞｼｯｸM-PRO" pitchFamily="50" charset="-128"/>
              </a:rPr>
              <a:t>の事後措置（２）</a:t>
            </a:r>
            <a:endParaRPr lang="ja-JP" altLang="en-US" sz="3200" dirty="0">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pPr>
              <a:defRPr/>
            </a:pPr>
            <a:fld id="{131D2561-B5A7-4079-B49E-C58E22A1DF2C}" type="slidenum">
              <a:rPr lang="en-US" altLang="ja-JP" smtClean="0"/>
              <a:pPr>
                <a:defRPr/>
              </a:pPr>
              <a:t>14</a:t>
            </a:fld>
            <a:endParaRPr lang="en-US" altLang="ja-JP"/>
          </a:p>
        </p:txBody>
      </p:sp>
    </p:spTree>
    <p:extLst>
      <p:ext uri="{BB962C8B-B14F-4D97-AF65-F5344CB8AC3E}">
        <p14:creationId xmlns:p14="http://schemas.microsoft.com/office/powerpoint/2010/main" val="342250641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sz="quarter" idx="1"/>
          </p:nvPr>
        </p:nvSpPr>
        <p:spPr>
          <a:xfrm>
            <a:off x="287338" y="1697038"/>
            <a:ext cx="8846388" cy="4828306"/>
          </a:xfrm>
        </p:spPr>
        <p:txBody>
          <a:bodyPr lIns="90488" tIns="44450" rIns="90488" bIns="44450"/>
          <a:lstStyle/>
          <a:p>
            <a:pPr eaLnBrk="1" hangingPunct="1">
              <a:buFontTx/>
              <a:buNone/>
            </a:pPr>
            <a:r>
              <a:rPr lang="ja-JP" altLang="en-US" dirty="0" smtClean="0"/>
              <a:t>□　就業上</a:t>
            </a:r>
            <a:r>
              <a:rPr lang="ja-JP" altLang="en-US" dirty="0"/>
              <a:t>の措置の決定・実施の手順と留意事項</a:t>
            </a:r>
            <a:r>
              <a:rPr lang="ja-JP" altLang="en-US" dirty="0" smtClean="0">
                <a:latin typeface="ＭＳ Ｐゴシック" pitchFamily="50" charset="-128"/>
              </a:rPr>
              <a:t>　</a:t>
            </a:r>
          </a:p>
          <a:p>
            <a:pPr eaLnBrk="1" hangingPunct="1">
              <a:buFontTx/>
              <a:buNone/>
            </a:pPr>
            <a:r>
              <a:rPr lang="ja-JP" altLang="en-US" sz="2400" dirty="0" smtClean="0">
                <a:latin typeface="ＭＳ Ｐゴシック" pitchFamily="50" charset="-128"/>
              </a:rPr>
              <a:t>（１）健康診断の実施</a:t>
            </a:r>
            <a:endParaRPr lang="en-US" altLang="ja-JP" sz="2400" dirty="0" smtClean="0">
              <a:latin typeface="ＭＳ Ｐゴシック" pitchFamily="50" charset="-128"/>
            </a:endParaRPr>
          </a:p>
          <a:p>
            <a:pPr marL="0" indent="0" eaLnBrk="1" hangingPunct="1">
              <a:buFontTx/>
              <a:buNone/>
            </a:pPr>
            <a:r>
              <a:rPr lang="ja-JP" altLang="en-US" sz="2400" dirty="0" smtClean="0">
                <a:latin typeface="ＭＳ Ｐゴシック" pitchFamily="50" charset="-128"/>
              </a:rPr>
              <a:t>　事</a:t>
            </a:r>
            <a:r>
              <a:rPr lang="ja-JP" altLang="en-US" sz="2400" dirty="0">
                <a:latin typeface="ＭＳ Ｐゴシック" pitchFamily="50" charset="-128"/>
              </a:rPr>
              <a:t>業者は</a:t>
            </a:r>
            <a:r>
              <a:rPr lang="ja-JP" altLang="en-US" sz="2400" dirty="0" smtClean="0">
                <a:latin typeface="ＭＳ Ｐゴシック" pitchFamily="50" charset="-128"/>
              </a:rPr>
              <a:t>、（中略）、労働者</a:t>
            </a:r>
            <a:r>
              <a:rPr lang="ja-JP" altLang="en-US" sz="2400" dirty="0">
                <a:latin typeface="ＭＳ Ｐゴシック" pitchFamily="50" charset="-128"/>
              </a:rPr>
              <a:t>に対し医師等による健康診断を実施し、当該労働者ごとに</a:t>
            </a:r>
            <a:r>
              <a:rPr lang="ja-JP" altLang="en-US" sz="2400" dirty="0">
                <a:solidFill>
                  <a:srgbClr val="FF0000"/>
                </a:solidFill>
                <a:latin typeface="ＭＳ Ｐゴシック" pitchFamily="50" charset="-128"/>
              </a:rPr>
              <a:t>診断区分</a:t>
            </a:r>
            <a:r>
              <a:rPr lang="ja-JP" altLang="en-US" sz="2400" dirty="0">
                <a:latin typeface="ＭＳ Ｐゴシック" pitchFamily="50" charset="-128"/>
              </a:rPr>
              <a:t>（</a:t>
            </a:r>
            <a:r>
              <a:rPr lang="ja-JP" altLang="en-US" sz="2400" dirty="0">
                <a:solidFill>
                  <a:srgbClr val="0070C0"/>
                </a:solidFill>
                <a:latin typeface="ＭＳ Ｐゴシック" pitchFamily="50" charset="-128"/>
              </a:rPr>
              <a:t>異常なし、要観察</a:t>
            </a:r>
            <a:r>
              <a:rPr lang="ja-JP" altLang="en-US" sz="2400" dirty="0" smtClean="0">
                <a:solidFill>
                  <a:srgbClr val="0070C0"/>
                </a:solidFill>
                <a:latin typeface="ＭＳ Ｐゴシック" pitchFamily="50" charset="-128"/>
              </a:rPr>
              <a:t>、要医療</a:t>
            </a:r>
            <a:r>
              <a:rPr lang="ja-JP" altLang="en-US" sz="2400" dirty="0">
                <a:latin typeface="ＭＳ Ｐゴシック" pitchFamily="50" charset="-128"/>
              </a:rPr>
              <a:t>等の区分を</a:t>
            </a:r>
            <a:r>
              <a:rPr lang="ja-JP" altLang="en-US" sz="2400" dirty="0" smtClean="0">
                <a:latin typeface="ＭＳ Ｐゴシック" pitchFamily="50" charset="-128"/>
              </a:rPr>
              <a:t>いう）</a:t>
            </a:r>
            <a:r>
              <a:rPr lang="ja-JP" altLang="en-US" sz="2400" dirty="0">
                <a:latin typeface="ＭＳ Ｐゴシック" pitchFamily="50" charset="-128"/>
              </a:rPr>
              <a:t>に関する医師等の判定を受けるものとする</a:t>
            </a:r>
            <a:r>
              <a:rPr lang="ja-JP" altLang="en-US" sz="2400" dirty="0" smtClean="0">
                <a:latin typeface="ＭＳ Ｐゴシック" pitchFamily="50" charset="-128"/>
              </a:rPr>
              <a:t>。</a:t>
            </a:r>
            <a:endParaRPr lang="en-US" altLang="ja-JP" sz="2400" dirty="0" smtClean="0">
              <a:latin typeface="ＭＳ Ｐゴシック" pitchFamily="50" charset="-128"/>
            </a:endParaRPr>
          </a:p>
          <a:p>
            <a:pPr marL="0" indent="0" eaLnBrk="1" hangingPunct="1">
              <a:buFontTx/>
              <a:buNone/>
            </a:pPr>
            <a:r>
              <a:rPr lang="ja-JP" altLang="en-US" sz="2400" dirty="0" smtClean="0">
                <a:latin typeface="ＭＳ Ｐゴシック" pitchFamily="50" charset="-128"/>
              </a:rPr>
              <a:t>（２）</a:t>
            </a:r>
            <a:r>
              <a:rPr lang="ja-JP" altLang="en-US" sz="2400" dirty="0"/>
              <a:t>二次健康診断の受診勧奨等</a:t>
            </a:r>
            <a:endParaRPr lang="ja-JP" altLang="en-US" sz="2400" dirty="0" smtClean="0">
              <a:latin typeface="ＭＳ Ｐゴシック" pitchFamily="50" charset="-128"/>
            </a:endParaRPr>
          </a:p>
          <a:p>
            <a:pPr marL="0" indent="0" eaLnBrk="1" hangingPunct="1">
              <a:buFontTx/>
              <a:buNone/>
            </a:pPr>
            <a:r>
              <a:rPr lang="ja-JP" altLang="en-US" sz="2400" dirty="0" smtClean="0">
                <a:latin typeface="ＭＳ Ｐゴシック" pitchFamily="50" charset="-128"/>
              </a:rPr>
              <a:t>　事</a:t>
            </a:r>
            <a:r>
              <a:rPr lang="ja-JP" altLang="en-US" sz="2400" dirty="0">
                <a:latin typeface="ＭＳ Ｐゴシック" pitchFamily="50" charset="-128"/>
              </a:rPr>
              <a:t>業者は</a:t>
            </a:r>
            <a:r>
              <a:rPr lang="ja-JP" altLang="en-US" sz="2400" dirty="0" smtClean="0">
                <a:latin typeface="ＭＳ Ｐゴシック" pitchFamily="50" charset="-128"/>
              </a:rPr>
              <a:t>、一次</a:t>
            </a:r>
            <a:r>
              <a:rPr lang="ja-JP" altLang="en-US" sz="2400" dirty="0">
                <a:latin typeface="ＭＳ Ｐゴシック" pitchFamily="50" charset="-128"/>
              </a:rPr>
              <a:t>健康</a:t>
            </a:r>
            <a:r>
              <a:rPr lang="ja-JP" altLang="en-US" sz="2400" dirty="0" smtClean="0">
                <a:latin typeface="ＭＳ Ｐゴシック" pitchFamily="50" charset="-128"/>
              </a:rPr>
              <a:t>診断に</a:t>
            </a:r>
            <a:r>
              <a:rPr lang="ja-JP" altLang="en-US" sz="2400" dirty="0">
                <a:latin typeface="ＭＳ Ｐゴシック" pitchFamily="50" charset="-128"/>
              </a:rPr>
              <a:t>おける医師の</a:t>
            </a:r>
            <a:r>
              <a:rPr lang="ja-JP" altLang="en-US" sz="2400" dirty="0" smtClean="0">
                <a:latin typeface="ＭＳ Ｐゴシック" pitchFamily="50" charset="-128"/>
              </a:rPr>
              <a:t>診断</a:t>
            </a:r>
            <a:r>
              <a:rPr lang="ja-JP" altLang="en-US" sz="2400" dirty="0">
                <a:latin typeface="ＭＳ Ｐゴシック" pitchFamily="50" charset="-128"/>
              </a:rPr>
              <a:t>の結果に基づき、二次健康診断の対象となる労働者を把握し、当該労働者に対して、二次</a:t>
            </a:r>
            <a:r>
              <a:rPr lang="ja-JP" altLang="en-US" sz="2400" dirty="0" smtClean="0">
                <a:latin typeface="ＭＳ Ｐゴシック" pitchFamily="50" charset="-128"/>
              </a:rPr>
              <a:t>健康</a:t>
            </a:r>
            <a:r>
              <a:rPr lang="ja-JP" altLang="en-US" sz="2400" dirty="0">
                <a:latin typeface="ＭＳ Ｐゴシック" pitchFamily="50" charset="-128"/>
              </a:rPr>
              <a:t>診断の受診を勧奨するとともに、診断区分に関する医師の判定を受けた当該二次健康診断</a:t>
            </a:r>
            <a:r>
              <a:rPr lang="ja-JP" altLang="en-US" sz="2400" dirty="0" smtClean="0">
                <a:latin typeface="ＭＳ Ｐゴシック" pitchFamily="50" charset="-128"/>
              </a:rPr>
              <a:t>の結果</a:t>
            </a:r>
            <a:r>
              <a:rPr lang="ja-JP" altLang="en-US" sz="2400" dirty="0">
                <a:latin typeface="ＭＳ Ｐゴシック" pitchFamily="50" charset="-128"/>
              </a:rPr>
              <a:t>を事業者に提出するよう働きかけることが適当である</a:t>
            </a:r>
            <a:r>
              <a:rPr lang="ja-JP" altLang="en-US" sz="2400" dirty="0" smtClean="0">
                <a:latin typeface="ＭＳ Ｐゴシック" pitchFamily="50" charset="-128"/>
              </a:rPr>
              <a:t>。</a:t>
            </a:r>
          </a:p>
        </p:txBody>
      </p:sp>
      <p:sp>
        <p:nvSpPr>
          <p:cNvPr id="25603" name="Text Box 6"/>
          <p:cNvSpPr txBox="1">
            <a:spLocks noChangeArrowheads="1"/>
          </p:cNvSpPr>
          <p:nvPr/>
        </p:nvSpPr>
        <p:spPr bwMode="auto">
          <a:xfrm>
            <a:off x="2055197" y="404664"/>
            <a:ext cx="5109091" cy="584775"/>
          </a:xfrm>
          <a:prstGeom prst="rect">
            <a:avLst/>
          </a:prstGeom>
          <a:noFill/>
          <a:ln w="9525">
            <a:noFill/>
            <a:miter lim="800000"/>
            <a:headEnd/>
            <a:tailEnd/>
          </a:ln>
        </p:spPr>
        <p:txBody>
          <a:bodyPr wrap="none">
            <a:spAutoFit/>
          </a:bodyPr>
          <a:lstStyle/>
          <a:p>
            <a:r>
              <a:rPr lang="ja-JP" altLang="en-US" sz="3200" dirty="0">
                <a:ea typeface="HG丸ｺﾞｼｯｸM-PRO" pitchFamily="50" charset="-128"/>
              </a:rPr>
              <a:t>健康診断の事後</a:t>
            </a:r>
            <a:r>
              <a:rPr lang="ja-JP" altLang="en-US" sz="3200" dirty="0" smtClean="0">
                <a:ea typeface="HG丸ｺﾞｼｯｸM-PRO" pitchFamily="50" charset="-128"/>
              </a:rPr>
              <a:t>措置（３）</a:t>
            </a:r>
            <a:endParaRPr lang="ja-JP" altLang="en-US" sz="3200" dirty="0">
              <a:ea typeface="HG丸ｺﾞｼｯｸM-PRO" pitchFamily="50" charset="-128"/>
            </a:endParaRPr>
          </a:p>
        </p:txBody>
      </p:sp>
      <p:sp>
        <p:nvSpPr>
          <p:cNvPr id="2" name="テキスト ボックス 1"/>
          <p:cNvSpPr txBox="1"/>
          <p:nvPr/>
        </p:nvSpPr>
        <p:spPr>
          <a:xfrm>
            <a:off x="2267744" y="1187460"/>
            <a:ext cx="6865982" cy="369332"/>
          </a:xfrm>
          <a:prstGeom prst="rect">
            <a:avLst/>
          </a:prstGeom>
          <a:noFill/>
        </p:spPr>
        <p:txBody>
          <a:bodyPr wrap="none" rtlCol="0">
            <a:spAutoFit/>
          </a:bodyPr>
          <a:lstStyle/>
          <a:p>
            <a:r>
              <a:rPr lang="ja-JP" altLang="en-US" dirty="0" smtClean="0"/>
              <a:t>～健康</a:t>
            </a:r>
            <a:r>
              <a:rPr lang="ja-JP" altLang="en-US" dirty="0"/>
              <a:t>診断結果に基づき事業者が講ずべき措置に関する</a:t>
            </a:r>
            <a:r>
              <a:rPr lang="ja-JP" altLang="en-US" dirty="0" smtClean="0"/>
              <a:t>指針より～</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131D2561-B5A7-4079-B49E-C58E22A1DF2C}"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sz="quarter" idx="1"/>
          </p:nvPr>
        </p:nvSpPr>
        <p:spPr>
          <a:xfrm>
            <a:off x="287338" y="1697038"/>
            <a:ext cx="8846388" cy="4828306"/>
          </a:xfrm>
        </p:spPr>
        <p:txBody>
          <a:bodyPr lIns="90488" tIns="44450" rIns="90488" bIns="44450"/>
          <a:lstStyle/>
          <a:p>
            <a:pPr eaLnBrk="1" hangingPunct="1">
              <a:buFontTx/>
              <a:buNone/>
            </a:pPr>
            <a:r>
              <a:rPr lang="ja-JP" altLang="en-US" sz="2400" dirty="0" smtClean="0">
                <a:latin typeface="ＭＳ Ｐゴシック" pitchFamily="50" charset="-128"/>
              </a:rPr>
              <a:t>（３</a:t>
            </a:r>
            <a:r>
              <a:rPr lang="ja-JP" altLang="en-US" sz="2400" dirty="0">
                <a:latin typeface="ＭＳ Ｐゴシック" pitchFamily="50" charset="-128"/>
              </a:rPr>
              <a:t>）健康診断の結果についての医師等からの意見の聴取</a:t>
            </a:r>
            <a:endParaRPr lang="en-US" altLang="ja-JP" sz="2400" dirty="0" smtClean="0">
              <a:latin typeface="ＭＳ Ｐゴシック" pitchFamily="50" charset="-128"/>
            </a:endParaRPr>
          </a:p>
          <a:p>
            <a:pPr marL="0" indent="0" eaLnBrk="1" hangingPunct="1">
              <a:buFontTx/>
              <a:buNone/>
            </a:pPr>
            <a:r>
              <a:rPr lang="ja-JP" altLang="en-US" sz="2400" dirty="0" smtClean="0">
                <a:latin typeface="ＭＳ Ｐゴシック" pitchFamily="50" charset="-128"/>
              </a:rPr>
              <a:t>　事</a:t>
            </a:r>
            <a:r>
              <a:rPr lang="ja-JP" altLang="en-US" sz="2400" dirty="0">
                <a:latin typeface="ＭＳ Ｐゴシック" pitchFamily="50" charset="-128"/>
              </a:rPr>
              <a:t>業者は、労働安全衛生法第６６条の４の規定に基づき、健康診断の結果（当該健康診断</a:t>
            </a:r>
            <a:r>
              <a:rPr lang="ja-JP" altLang="en-US" sz="2400" dirty="0" smtClean="0">
                <a:latin typeface="ＭＳ Ｐゴシック" pitchFamily="50" charset="-128"/>
              </a:rPr>
              <a:t>の項目</a:t>
            </a:r>
            <a:r>
              <a:rPr lang="ja-JP" altLang="en-US" sz="2400" dirty="0">
                <a:latin typeface="ＭＳ Ｐゴシック" pitchFamily="50" charset="-128"/>
              </a:rPr>
              <a:t>に</a:t>
            </a:r>
            <a:r>
              <a:rPr lang="ja-JP" altLang="en-US" sz="2400" dirty="0">
                <a:solidFill>
                  <a:srgbClr val="FF0000"/>
                </a:solidFill>
                <a:latin typeface="ＭＳ Ｐゴシック" pitchFamily="50" charset="-128"/>
              </a:rPr>
              <a:t>異常の所見があると診断</a:t>
            </a:r>
            <a:r>
              <a:rPr lang="ja-JP" altLang="en-US" sz="2400" dirty="0">
                <a:latin typeface="ＭＳ Ｐゴシック" pitchFamily="50" charset="-128"/>
              </a:rPr>
              <a:t>された労働者に係るものに限る。）について、医師等の意見</a:t>
            </a:r>
            <a:r>
              <a:rPr lang="ja-JP" altLang="en-US" sz="2400" dirty="0" smtClean="0">
                <a:latin typeface="ＭＳ Ｐゴシック" pitchFamily="50" charset="-128"/>
              </a:rPr>
              <a:t>を聴かなければ</a:t>
            </a:r>
            <a:r>
              <a:rPr lang="ja-JP" altLang="en-US" sz="2400" dirty="0">
                <a:latin typeface="ＭＳ Ｐゴシック" pitchFamily="50" charset="-128"/>
              </a:rPr>
              <a:t>ならない</a:t>
            </a:r>
            <a:r>
              <a:rPr lang="ja-JP" altLang="en-US" sz="2400" dirty="0" smtClean="0">
                <a:latin typeface="ＭＳ Ｐゴシック" pitchFamily="50" charset="-128"/>
              </a:rPr>
              <a:t>。</a:t>
            </a:r>
            <a:endParaRPr lang="en-US" altLang="ja-JP" sz="2400" dirty="0" smtClean="0">
              <a:latin typeface="ＭＳ Ｐゴシック" pitchFamily="50" charset="-128"/>
            </a:endParaRPr>
          </a:p>
          <a:p>
            <a:pPr marL="0" indent="0" eaLnBrk="1" hangingPunct="1">
              <a:buFontTx/>
              <a:buNone/>
            </a:pPr>
            <a:r>
              <a:rPr lang="ja-JP" altLang="en-US" sz="2400" dirty="0" smtClean="0">
                <a:latin typeface="ＭＳ Ｐゴシック" pitchFamily="50" charset="-128"/>
              </a:rPr>
              <a:t>＊意見の内容：</a:t>
            </a:r>
            <a:r>
              <a:rPr lang="ja-JP" altLang="en-US" sz="2400" dirty="0" smtClean="0">
                <a:solidFill>
                  <a:srgbClr val="FF0000"/>
                </a:solidFill>
                <a:latin typeface="ＭＳ Ｐゴシック" pitchFamily="50" charset="-128"/>
              </a:rPr>
              <a:t>就業区分及びその</a:t>
            </a:r>
            <a:r>
              <a:rPr lang="ja-JP" altLang="en-US" sz="2400" dirty="0">
                <a:solidFill>
                  <a:srgbClr val="FF0000"/>
                </a:solidFill>
                <a:latin typeface="ＭＳ Ｐゴシック" pitchFamily="50" charset="-128"/>
              </a:rPr>
              <a:t>内容</a:t>
            </a:r>
            <a:r>
              <a:rPr lang="ja-JP" altLang="en-US" sz="2400" dirty="0">
                <a:latin typeface="ＭＳ Ｐゴシック" pitchFamily="50" charset="-128"/>
              </a:rPr>
              <a:t>、</a:t>
            </a:r>
            <a:r>
              <a:rPr lang="ja-JP" altLang="en-US" sz="2400" dirty="0">
                <a:solidFill>
                  <a:srgbClr val="FF0000"/>
                </a:solidFill>
                <a:latin typeface="ＭＳ Ｐゴシック" pitchFamily="50" charset="-128"/>
              </a:rPr>
              <a:t>作業環境管理及び</a:t>
            </a:r>
            <a:r>
              <a:rPr lang="ja-JP" altLang="en-US" sz="2400" dirty="0" smtClean="0">
                <a:solidFill>
                  <a:srgbClr val="FF0000"/>
                </a:solidFill>
                <a:latin typeface="ＭＳ Ｐゴシック" pitchFamily="50" charset="-128"/>
              </a:rPr>
              <a:t>作業管理</a:t>
            </a:r>
            <a:r>
              <a:rPr lang="ja-JP" altLang="en-US" sz="2400" dirty="0">
                <a:latin typeface="ＭＳ Ｐゴシック" pitchFamily="50" charset="-128"/>
              </a:rPr>
              <a:t>についての意見</a:t>
            </a:r>
            <a:endParaRPr lang="en-US" altLang="ja-JP" sz="2400" dirty="0" smtClean="0">
              <a:latin typeface="ＭＳ Ｐゴシック" pitchFamily="50" charset="-128"/>
            </a:endParaRPr>
          </a:p>
          <a:p>
            <a:pPr marL="0" indent="0" eaLnBrk="1" hangingPunct="1">
              <a:buFontTx/>
              <a:buNone/>
            </a:pPr>
            <a:r>
              <a:rPr lang="ja-JP" altLang="en-US" sz="2400" dirty="0" smtClean="0">
                <a:latin typeface="ＭＳ Ｐゴシック" pitchFamily="50" charset="-128"/>
              </a:rPr>
              <a:t>（４</a:t>
            </a:r>
            <a:r>
              <a:rPr lang="ja-JP" altLang="en-US" sz="2400" dirty="0">
                <a:latin typeface="ＭＳ Ｐゴシック" pitchFamily="50" charset="-128"/>
              </a:rPr>
              <a:t>）就業上の措置の決定等</a:t>
            </a:r>
            <a:endParaRPr lang="ja-JP" altLang="en-US" sz="2400" dirty="0" smtClean="0">
              <a:latin typeface="ＭＳ Ｐゴシック" pitchFamily="50" charset="-128"/>
            </a:endParaRPr>
          </a:p>
          <a:p>
            <a:pPr marL="0" indent="0" eaLnBrk="1" hangingPunct="1">
              <a:buFontTx/>
              <a:buNone/>
            </a:pPr>
            <a:r>
              <a:rPr lang="ja-JP" altLang="en-US" sz="2400" dirty="0">
                <a:latin typeface="ＭＳ Ｐゴシック" pitchFamily="50" charset="-128"/>
              </a:rPr>
              <a:t>事業者は、（３）の医師等の意見に基づいて、</a:t>
            </a:r>
            <a:r>
              <a:rPr lang="ja-JP" altLang="en-US" sz="2400" dirty="0">
                <a:solidFill>
                  <a:srgbClr val="FF0000"/>
                </a:solidFill>
                <a:latin typeface="ＭＳ Ｐゴシック" pitchFamily="50" charset="-128"/>
              </a:rPr>
              <a:t>就業区分に応じた就業上の措置を決定</a:t>
            </a:r>
            <a:r>
              <a:rPr lang="ja-JP" altLang="en-US" sz="2400" dirty="0" smtClean="0">
                <a:latin typeface="ＭＳ Ｐゴシック" pitchFamily="50" charset="-128"/>
              </a:rPr>
              <a:t>する場合</a:t>
            </a:r>
            <a:r>
              <a:rPr lang="ja-JP" altLang="en-US" sz="2400" dirty="0">
                <a:latin typeface="ＭＳ Ｐゴシック" pitchFamily="50" charset="-128"/>
              </a:rPr>
              <a:t>には、あらかじめ当該労働者の意見を聴き、十分な話合いを通じてその労働者の了解</a:t>
            </a:r>
            <a:r>
              <a:rPr lang="ja-JP" altLang="en-US" sz="2400" dirty="0" smtClean="0">
                <a:latin typeface="ＭＳ Ｐゴシック" pitchFamily="50" charset="-128"/>
              </a:rPr>
              <a:t>が得られる</a:t>
            </a:r>
            <a:r>
              <a:rPr lang="ja-JP" altLang="en-US" sz="2400" dirty="0">
                <a:latin typeface="ＭＳ Ｐゴシック" pitchFamily="50" charset="-128"/>
              </a:rPr>
              <a:t>よう努めることが適当である。</a:t>
            </a:r>
            <a:endParaRPr lang="ja-JP" altLang="en-US" sz="2400" dirty="0" smtClean="0">
              <a:latin typeface="ＭＳ Ｐゴシック" pitchFamily="50" charset="-128"/>
            </a:endParaRPr>
          </a:p>
        </p:txBody>
      </p:sp>
      <p:sp>
        <p:nvSpPr>
          <p:cNvPr id="25603" name="Text Box 6"/>
          <p:cNvSpPr txBox="1">
            <a:spLocks noChangeArrowheads="1"/>
          </p:cNvSpPr>
          <p:nvPr/>
        </p:nvSpPr>
        <p:spPr bwMode="auto">
          <a:xfrm>
            <a:off x="1983189" y="404664"/>
            <a:ext cx="5109091" cy="584775"/>
          </a:xfrm>
          <a:prstGeom prst="rect">
            <a:avLst/>
          </a:prstGeom>
          <a:noFill/>
          <a:ln w="9525">
            <a:noFill/>
            <a:miter lim="800000"/>
            <a:headEnd/>
            <a:tailEnd/>
          </a:ln>
        </p:spPr>
        <p:txBody>
          <a:bodyPr wrap="none">
            <a:spAutoFit/>
          </a:bodyPr>
          <a:lstStyle/>
          <a:p>
            <a:r>
              <a:rPr lang="ja-JP" altLang="en-US" sz="3200" dirty="0">
                <a:ea typeface="HG丸ｺﾞｼｯｸM-PRO" pitchFamily="50" charset="-128"/>
              </a:rPr>
              <a:t>健康診断の事後</a:t>
            </a:r>
            <a:r>
              <a:rPr lang="ja-JP" altLang="en-US" sz="3200" dirty="0" smtClean="0">
                <a:ea typeface="HG丸ｺﾞｼｯｸM-PRO" pitchFamily="50" charset="-128"/>
              </a:rPr>
              <a:t>措置（４）</a:t>
            </a:r>
            <a:endParaRPr lang="ja-JP" altLang="en-US" sz="3200" dirty="0">
              <a:ea typeface="HG丸ｺﾞｼｯｸM-PRO" pitchFamily="50" charset="-128"/>
            </a:endParaRPr>
          </a:p>
        </p:txBody>
      </p:sp>
      <p:sp>
        <p:nvSpPr>
          <p:cNvPr id="2" name="テキスト ボックス 1"/>
          <p:cNvSpPr txBox="1"/>
          <p:nvPr/>
        </p:nvSpPr>
        <p:spPr>
          <a:xfrm>
            <a:off x="2267744" y="1187460"/>
            <a:ext cx="6865982" cy="369332"/>
          </a:xfrm>
          <a:prstGeom prst="rect">
            <a:avLst/>
          </a:prstGeom>
          <a:noFill/>
        </p:spPr>
        <p:txBody>
          <a:bodyPr wrap="none" rtlCol="0">
            <a:spAutoFit/>
          </a:bodyPr>
          <a:lstStyle/>
          <a:p>
            <a:r>
              <a:rPr lang="ja-JP" altLang="en-US" dirty="0" smtClean="0"/>
              <a:t>～健康</a:t>
            </a:r>
            <a:r>
              <a:rPr lang="ja-JP" altLang="en-US" dirty="0"/>
              <a:t>診断結果に基づき事業者が講ずべき措置に関する</a:t>
            </a:r>
            <a:r>
              <a:rPr lang="ja-JP" altLang="en-US" dirty="0" smtClean="0"/>
              <a:t>指針より～</a:t>
            </a:r>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131D2561-B5A7-4079-B49E-C58E22A1DF2C}" type="slidenum">
              <a:rPr lang="en-US" altLang="ja-JP" smtClean="0"/>
              <a:pPr>
                <a:defRPr/>
              </a:pPr>
              <a:t>16</a:t>
            </a:fld>
            <a:endParaRPr lang="en-US" altLang="ja-JP"/>
          </a:p>
        </p:txBody>
      </p:sp>
    </p:spTree>
    <p:extLst>
      <p:ext uri="{BB962C8B-B14F-4D97-AF65-F5344CB8AC3E}">
        <p14:creationId xmlns:p14="http://schemas.microsoft.com/office/powerpoint/2010/main" val="308196689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ＭＳ Ｐゴシック" charset="-128"/>
              </a:defRPr>
            </a:lvl1pPr>
            <a:lvl2pPr marL="742950" indent="-285750" eaLnBrk="0" hangingPunct="0">
              <a:defRPr kumimoji="1">
                <a:solidFill>
                  <a:schemeClr val="tx1"/>
                </a:solidFill>
                <a:latin typeface="Comic Sans MS" pitchFamily="66" charset="0"/>
                <a:ea typeface="ＭＳ Ｐゴシック" charset="-128"/>
              </a:defRPr>
            </a:lvl2pPr>
            <a:lvl3pPr marL="1143000" indent="-228600" eaLnBrk="0" hangingPunct="0">
              <a:defRPr kumimoji="1">
                <a:solidFill>
                  <a:schemeClr val="tx1"/>
                </a:solidFill>
                <a:latin typeface="Comic Sans MS" pitchFamily="66" charset="0"/>
                <a:ea typeface="ＭＳ Ｐゴシック" charset="-128"/>
              </a:defRPr>
            </a:lvl3pPr>
            <a:lvl4pPr marL="1600200" indent="-228600" eaLnBrk="0" hangingPunct="0">
              <a:defRPr kumimoji="1">
                <a:solidFill>
                  <a:schemeClr val="tx1"/>
                </a:solidFill>
                <a:latin typeface="Comic Sans MS" pitchFamily="66" charset="0"/>
                <a:ea typeface="ＭＳ Ｐゴシック" charset="-128"/>
              </a:defRPr>
            </a:lvl4pPr>
            <a:lvl5pPr marL="2057400" indent="-228600" eaLnBrk="0" hangingPunct="0">
              <a:defRPr kumimoji="1">
                <a:solidFill>
                  <a:schemeClr val="tx1"/>
                </a:solidFill>
                <a:latin typeface="Comic Sans MS" pitchFamily="66" charset="0"/>
                <a:ea typeface="ＭＳ Ｐゴシック" charset="-128"/>
              </a:defRPr>
            </a:lvl5pPr>
            <a:lvl6pPr marL="2514600" indent="-228600" eaLnBrk="0" fontAlgn="base" hangingPunct="0">
              <a:spcBef>
                <a:spcPct val="0"/>
              </a:spcBef>
              <a:spcAft>
                <a:spcPct val="0"/>
              </a:spcAft>
              <a:defRPr kumimoji="1">
                <a:solidFill>
                  <a:schemeClr val="tx1"/>
                </a:solidFill>
                <a:latin typeface="Comic Sans MS" pitchFamily="66" charset="0"/>
                <a:ea typeface="ＭＳ Ｐゴシック" charset="-128"/>
              </a:defRPr>
            </a:lvl6pPr>
            <a:lvl7pPr marL="2971800" indent="-228600" eaLnBrk="0" fontAlgn="base" hangingPunct="0">
              <a:spcBef>
                <a:spcPct val="0"/>
              </a:spcBef>
              <a:spcAft>
                <a:spcPct val="0"/>
              </a:spcAft>
              <a:defRPr kumimoji="1">
                <a:solidFill>
                  <a:schemeClr val="tx1"/>
                </a:solidFill>
                <a:latin typeface="Comic Sans MS" pitchFamily="66" charset="0"/>
                <a:ea typeface="ＭＳ Ｐゴシック" charset="-128"/>
              </a:defRPr>
            </a:lvl7pPr>
            <a:lvl8pPr marL="3429000" indent="-228600" eaLnBrk="0" fontAlgn="base" hangingPunct="0">
              <a:spcBef>
                <a:spcPct val="0"/>
              </a:spcBef>
              <a:spcAft>
                <a:spcPct val="0"/>
              </a:spcAft>
              <a:defRPr kumimoji="1">
                <a:solidFill>
                  <a:schemeClr val="tx1"/>
                </a:solidFill>
                <a:latin typeface="Comic Sans MS" pitchFamily="66" charset="0"/>
                <a:ea typeface="ＭＳ Ｐゴシック" charset="-128"/>
              </a:defRPr>
            </a:lvl8pPr>
            <a:lvl9pPr marL="3886200" indent="-228600" eaLnBrk="0" fontAlgn="base" hangingPunct="0">
              <a:spcBef>
                <a:spcPct val="0"/>
              </a:spcBef>
              <a:spcAft>
                <a:spcPct val="0"/>
              </a:spcAft>
              <a:defRPr kumimoji="1">
                <a:solidFill>
                  <a:schemeClr val="tx1"/>
                </a:solidFill>
                <a:latin typeface="Comic Sans MS" pitchFamily="66" charset="0"/>
                <a:ea typeface="ＭＳ Ｐゴシック" charset="-128"/>
              </a:defRPr>
            </a:lvl9pPr>
          </a:lstStyle>
          <a:p>
            <a:pPr eaLnBrk="1" hangingPunct="1"/>
            <a:fld id="{FF5F20B9-8B41-4F27-822F-C3CD8BC3A824}" type="slidenum">
              <a:rPr kumimoji="0" lang="en-US" altLang="ja-JP" smtClean="0"/>
              <a:pPr eaLnBrk="1" hangingPunct="1"/>
              <a:t>17</a:t>
            </a:fld>
            <a:endParaRPr kumimoji="0" lang="en-US" altLang="ja-JP" smtClean="0"/>
          </a:p>
        </p:txBody>
      </p:sp>
      <p:sp>
        <p:nvSpPr>
          <p:cNvPr id="37891" name="Rectangle 2"/>
          <p:cNvSpPr>
            <a:spLocks noGrp="1" noChangeArrowheads="1"/>
          </p:cNvSpPr>
          <p:nvPr>
            <p:ph type="title"/>
          </p:nvPr>
        </p:nvSpPr>
        <p:spPr>
          <a:xfrm>
            <a:off x="0" y="-27384"/>
            <a:ext cx="9144000" cy="1600200"/>
          </a:xfrm>
        </p:spPr>
        <p:txBody>
          <a:bodyPr/>
          <a:lstStyle/>
          <a:p>
            <a:pPr eaLnBrk="1" hangingPunct="1"/>
            <a:r>
              <a:rPr lang="ja-JP" altLang="en-US" dirty="0" smtClean="0"/>
              <a:t>就業区分</a:t>
            </a:r>
            <a:endParaRPr lang="ja-JP" altLang="ja-JP" dirty="0" smtClean="0"/>
          </a:p>
        </p:txBody>
      </p:sp>
      <p:graphicFrame>
        <p:nvGraphicFramePr>
          <p:cNvPr id="224259" name="Group 3"/>
          <p:cNvGraphicFramePr>
            <a:graphicFrameLocks noGrp="1"/>
          </p:cNvGraphicFramePr>
          <p:nvPr>
            <p:ph idx="1"/>
            <p:extLst>
              <p:ext uri="{D42A27DB-BD31-4B8C-83A1-F6EECF244321}">
                <p14:modId xmlns:p14="http://schemas.microsoft.com/office/powerpoint/2010/main" val="278174539"/>
              </p:ext>
            </p:extLst>
          </p:nvPr>
        </p:nvGraphicFramePr>
        <p:xfrm>
          <a:off x="0" y="1268760"/>
          <a:ext cx="9144000" cy="4738420"/>
        </p:xfrm>
        <a:graphic>
          <a:graphicData uri="http://schemas.openxmlformats.org/drawingml/2006/table">
            <a:tbl>
              <a:tblPr/>
              <a:tblGrid>
                <a:gridCol w="1475656"/>
                <a:gridCol w="1944216"/>
                <a:gridCol w="5724128"/>
              </a:tblGrid>
              <a:tr h="504056">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rgbClr val="000000"/>
                          </a:solidFill>
                          <a:effectLst/>
                          <a:latin typeface="Comic Sans MS" pitchFamily="66" charset="0"/>
                          <a:ea typeface="ＭＳ Ｐゴシック" pitchFamily="50" charset="-128"/>
                        </a:rPr>
                        <a:t>就　業　区　分</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CC"/>
                    </a:solidFill>
                  </a:tcPr>
                </a:tc>
                <a:tc h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rgbClr val="000000"/>
                          </a:solidFill>
                          <a:effectLst/>
                          <a:latin typeface="Comic Sans MS" pitchFamily="66" charset="0"/>
                          <a:ea typeface="ＭＳ Ｐゴシック" pitchFamily="50" charset="-128"/>
                        </a:rPr>
                        <a:t>就業上の措置の内容</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CC"/>
                    </a:solidFill>
                  </a:tcPr>
                </a:tc>
              </a:tr>
              <a:tr h="4899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rgbClr val="000000"/>
                          </a:solidFill>
                          <a:effectLst/>
                          <a:latin typeface="Comic Sans MS" pitchFamily="66" charset="0"/>
                          <a:ea typeface="ＭＳ Ｐゴシック" pitchFamily="50" charset="-128"/>
                        </a:rPr>
                        <a:t>区　分</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rgbClr val="000000"/>
                          </a:solidFill>
                          <a:effectLst/>
                          <a:latin typeface="Comic Sans MS" pitchFamily="66" charset="0"/>
                          <a:ea typeface="ＭＳ Ｐゴシック" pitchFamily="50" charset="-128"/>
                        </a:rPr>
                        <a:t>内　容</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CC"/>
                    </a:solidFill>
                  </a:tcPr>
                </a:tc>
                <a:tc vMerge="1">
                  <a:txBody>
                    <a:bodyPr/>
                    <a:lstStyle/>
                    <a:p>
                      <a:endParaRPr kumimoji="1" lang="ja-JP" altLang="en-US"/>
                    </a:p>
                  </a:txBody>
                  <a:tcPr/>
                </a:tc>
              </a:tr>
              <a:tr h="12241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dirty="0" smtClean="0">
                          <a:ln>
                            <a:noFill/>
                          </a:ln>
                          <a:solidFill>
                            <a:srgbClr val="000000"/>
                          </a:solidFill>
                          <a:effectLst/>
                          <a:latin typeface="Comic Sans MS" pitchFamily="66" charset="0"/>
                          <a:ea typeface="ＭＳ Ｐゴシック" pitchFamily="50" charset="-128"/>
                        </a:rPr>
                        <a:t> </a:t>
                      </a:r>
                      <a:r>
                        <a:rPr kumimoji="1" lang="ja-JP" altLang="en-US" sz="2000" b="1" i="0" u="none" strike="noStrike" cap="none" normalizeH="0" baseline="0" dirty="0" smtClean="0">
                          <a:ln>
                            <a:noFill/>
                          </a:ln>
                          <a:solidFill>
                            <a:srgbClr val="000000"/>
                          </a:solidFill>
                          <a:effectLst/>
                          <a:latin typeface="Comic Sans MS" pitchFamily="66" charset="0"/>
                          <a:ea typeface="ＭＳ Ｐゴシック" pitchFamily="50" charset="-128"/>
                        </a:rPr>
                        <a:t>通常勤務</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00"/>
                          </a:solidFill>
                          <a:effectLst/>
                          <a:latin typeface="Comic Sans MS" pitchFamily="66" charset="0"/>
                          <a:ea typeface="ＭＳ Ｐゴシック" pitchFamily="50" charset="-128"/>
                        </a:rPr>
                        <a:t>通常の勤務でよいもの</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Comic Sans MS" pitchFamily="66" charset="0"/>
                          <a:ea typeface="ＭＳ Ｐゴシック" pitchFamily="50" charset="-128"/>
                        </a:rPr>
                        <a:t>　</a:t>
                      </a:r>
                      <a:endParaRPr kumimoji="1" lang="ja-JP" altLang="en-US" sz="2800" b="0" i="0" u="none" strike="noStrike" cap="none" normalizeH="0" baseline="0" dirty="0" smtClean="0">
                        <a:ln>
                          <a:noFill/>
                        </a:ln>
                        <a:solidFill>
                          <a:srgbClr val="000000"/>
                        </a:solidFill>
                        <a:effectLst/>
                        <a:latin typeface="Comic Sans MS" pitchFamily="66" charset="0"/>
                        <a:ea typeface="ＭＳ Ｐゴシック" pitchFamily="50" charset="-128"/>
                      </a:endParaRP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14401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rgbClr val="000000"/>
                          </a:solidFill>
                          <a:effectLst/>
                          <a:latin typeface="Comic Sans MS" pitchFamily="66" charset="0"/>
                          <a:ea typeface="ＭＳ Ｐゴシック" pitchFamily="50" charset="-128"/>
                        </a:rPr>
                        <a:t>  </a:t>
                      </a:r>
                      <a:r>
                        <a:rPr kumimoji="1" lang="ja-JP" altLang="en-US" sz="2000" b="1" i="0" u="none" strike="noStrike" cap="none" normalizeH="0" baseline="0" dirty="0" smtClean="0">
                          <a:ln>
                            <a:noFill/>
                          </a:ln>
                          <a:solidFill>
                            <a:srgbClr val="000000"/>
                          </a:solidFill>
                          <a:effectLst/>
                          <a:latin typeface="Comic Sans MS" pitchFamily="66" charset="0"/>
                          <a:ea typeface="ＭＳ Ｐゴシック" pitchFamily="50" charset="-128"/>
                        </a:rPr>
                        <a:t>就業制限</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00"/>
                          </a:solidFill>
                          <a:effectLst/>
                          <a:latin typeface="Comic Sans MS" pitchFamily="66" charset="0"/>
                          <a:ea typeface="ＭＳ Ｐゴシック" pitchFamily="50" charset="-128"/>
                        </a:rPr>
                        <a:t>勤務に制限を加える必要あり</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rgbClr val="000000"/>
                          </a:solidFill>
                          <a:effectLst/>
                          <a:latin typeface="Comic Sans MS" pitchFamily="66" charset="0"/>
                          <a:ea typeface="ＭＳ Ｐゴシック" pitchFamily="50" charset="-128"/>
                        </a:rPr>
                        <a:t>勤務による負荷を軽減するため、労働時間の短縮、出張の制限、時間外労働の制限、労働負荷の制限、作業の転換、就業場所の変更、深夜業の回数の減少、昼間勤務への転換などの措置を講じる。</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1080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smtClean="0">
                          <a:ln>
                            <a:noFill/>
                          </a:ln>
                          <a:solidFill>
                            <a:srgbClr val="000000"/>
                          </a:solidFill>
                          <a:effectLst/>
                          <a:latin typeface="Comic Sans MS" pitchFamily="66" charset="0"/>
                          <a:ea typeface="ＭＳ Ｐゴシック" pitchFamily="50" charset="-128"/>
                        </a:rPr>
                        <a:t> </a:t>
                      </a:r>
                      <a:r>
                        <a:rPr kumimoji="1" lang="en-US" altLang="ja-JP" sz="1000" b="0" i="0" u="none" strike="noStrike" cap="none" normalizeH="0" baseline="0" dirty="0" smtClean="0">
                          <a:ln>
                            <a:noFill/>
                          </a:ln>
                          <a:solidFill>
                            <a:srgbClr val="000000"/>
                          </a:solidFill>
                          <a:effectLst/>
                          <a:latin typeface="Comic Sans MS" pitchFamily="66" charset="0"/>
                          <a:ea typeface="ＭＳ Ｐゴシック" pitchFamily="50" charset="-128"/>
                        </a:rPr>
                        <a:t>  </a:t>
                      </a:r>
                      <a:r>
                        <a:rPr kumimoji="1" lang="ja-JP" altLang="en-US" sz="2000" b="1" i="0" u="none" strike="noStrike" cap="none" normalizeH="0" baseline="0" dirty="0" smtClean="0">
                          <a:ln>
                            <a:noFill/>
                          </a:ln>
                          <a:solidFill>
                            <a:srgbClr val="000000"/>
                          </a:solidFill>
                          <a:effectLst/>
                          <a:latin typeface="Comic Sans MS" pitchFamily="66" charset="0"/>
                          <a:ea typeface="ＭＳ Ｐゴシック" pitchFamily="50" charset="-128"/>
                        </a:rPr>
                        <a:t>要休業</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00"/>
                          </a:solidFill>
                          <a:effectLst/>
                          <a:latin typeface="Comic Sans MS" pitchFamily="66" charset="0"/>
                          <a:ea typeface="ＭＳ Ｐゴシック" pitchFamily="50" charset="-128"/>
                        </a:rPr>
                        <a:t>勤務を休む</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00"/>
                          </a:solidFill>
                          <a:effectLst/>
                          <a:latin typeface="Comic Sans MS" pitchFamily="66" charset="0"/>
                          <a:ea typeface="ＭＳ Ｐゴシック" pitchFamily="50" charset="-128"/>
                        </a:rPr>
                        <a:t>必要あり</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rgbClr val="000000"/>
                          </a:solidFill>
                          <a:effectLst/>
                          <a:latin typeface="Comic Sans MS" pitchFamily="66" charset="0"/>
                          <a:ea typeface="ＭＳ Ｐゴシック" pitchFamily="50" charset="-128"/>
                        </a:rPr>
                        <a:t>療養のため、休暇、休職などにより一定期間勤務させない措置を講じる。</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6" name="角丸四角形吹き出し 5"/>
          <p:cNvSpPr/>
          <p:nvPr/>
        </p:nvSpPr>
        <p:spPr>
          <a:xfrm>
            <a:off x="3419872" y="6309320"/>
            <a:ext cx="2808312" cy="476672"/>
          </a:xfrm>
          <a:prstGeom prst="wedgeRoundRectCallout">
            <a:avLst>
              <a:gd name="adj1" fmla="val -81725"/>
              <a:gd name="adj2" fmla="val -77153"/>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「現場を回せるのか！？」</a:t>
            </a:r>
            <a:endParaRPr kumimoji="1" lang="ja-JP" altLang="en-US" dirty="0"/>
          </a:p>
        </p:txBody>
      </p:sp>
    </p:spTree>
    <p:extLst>
      <p:ext uri="{BB962C8B-B14F-4D97-AF65-F5344CB8AC3E}">
        <p14:creationId xmlns:p14="http://schemas.microsoft.com/office/powerpoint/2010/main" val="86967952"/>
      </p:ext>
    </p:extLst>
  </p:cSld>
  <p:clrMapOvr>
    <a:masterClrMapping/>
  </p:clrMapOvr>
  <p:transition spd="slow">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コンテンツ プレースホルダ 7"/>
          <p:cNvSpPr>
            <a:spLocks noGrp="1"/>
          </p:cNvSpPr>
          <p:nvPr>
            <p:ph sz="quarter" idx="1"/>
          </p:nvPr>
        </p:nvSpPr>
        <p:spPr>
          <a:xfrm>
            <a:off x="467544" y="1340768"/>
            <a:ext cx="8186738" cy="5135562"/>
          </a:xfrm>
        </p:spPr>
        <p:txBody>
          <a:bodyPr/>
          <a:lstStyle/>
          <a:p>
            <a:pPr marL="447675" indent="-382588" eaLnBrk="1" hangingPunct="1">
              <a:lnSpc>
                <a:spcPct val="90000"/>
              </a:lnSpc>
            </a:pPr>
            <a:r>
              <a:rPr lang="ja-JP" altLang="en-US" dirty="0" smtClean="0"/>
              <a:t>労働安全衛生法第</a:t>
            </a:r>
            <a:r>
              <a:rPr lang="en-US" altLang="ja-JP" dirty="0" smtClean="0"/>
              <a:t>68</a:t>
            </a:r>
            <a:r>
              <a:rPr lang="ja-JP" altLang="en-US" dirty="0" smtClean="0"/>
              <a:t>条（病者の就業禁止）</a:t>
            </a:r>
          </a:p>
          <a:p>
            <a:pPr marL="742950" lvl="1" indent="-285750" eaLnBrk="1" hangingPunct="1">
              <a:lnSpc>
                <a:spcPct val="90000"/>
              </a:lnSpc>
            </a:pPr>
            <a:r>
              <a:rPr lang="ja-JP" altLang="en-US" sz="2100" dirty="0" smtClean="0"/>
              <a:t>事業者は、伝染性の疾病その他の疾病で、厚生労働省</a:t>
            </a:r>
            <a:r>
              <a:rPr lang="ja-JP" altLang="en-US" sz="2100" dirty="0"/>
              <a:t>令</a:t>
            </a:r>
            <a:r>
              <a:rPr lang="ja-JP" altLang="en-US" sz="2100" dirty="0" smtClean="0"/>
              <a:t>で定めるものにかかった労働者については、厚生労働省令で定めるところにより、その就業を禁止しなければならない。</a:t>
            </a:r>
          </a:p>
          <a:p>
            <a:pPr marL="742950" lvl="1" indent="-285750" eaLnBrk="1" hangingPunct="1">
              <a:lnSpc>
                <a:spcPct val="90000"/>
              </a:lnSpc>
              <a:buFontTx/>
              <a:buNone/>
            </a:pPr>
            <a:endParaRPr lang="ja-JP" altLang="en-US" sz="2100" dirty="0" smtClean="0"/>
          </a:p>
          <a:p>
            <a:pPr marL="447675" indent="-382588" eaLnBrk="1" hangingPunct="1">
              <a:lnSpc>
                <a:spcPct val="90000"/>
              </a:lnSpc>
            </a:pPr>
            <a:r>
              <a:rPr lang="ja-JP" altLang="en-US" dirty="0" smtClean="0"/>
              <a:t>労働安全衛生規則第</a:t>
            </a:r>
            <a:r>
              <a:rPr lang="en-US" altLang="ja-JP" dirty="0" smtClean="0"/>
              <a:t>61</a:t>
            </a:r>
            <a:r>
              <a:rPr lang="ja-JP" altLang="en-US" dirty="0" smtClean="0"/>
              <a:t>条（病者の就業禁止）</a:t>
            </a:r>
          </a:p>
          <a:p>
            <a:pPr marL="742950" lvl="1" indent="-285750" eaLnBrk="1" hangingPunct="1">
              <a:lnSpc>
                <a:spcPct val="90000"/>
              </a:lnSpc>
            </a:pPr>
            <a:r>
              <a:rPr lang="ja-JP" altLang="en-US" sz="2100" dirty="0" smtClean="0"/>
              <a:t>１　事業者は、次の各号のいずれかに該当する者については、その就業を禁止しなければならない。ただし、第一号に掲げる者について伝染予防の措置をした場合は、この限りでない。</a:t>
            </a:r>
          </a:p>
          <a:p>
            <a:pPr marL="742950" lvl="1" indent="-285750" eaLnBrk="1" hangingPunct="1">
              <a:lnSpc>
                <a:spcPct val="90000"/>
              </a:lnSpc>
            </a:pPr>
            <a:r>
              <a:rPr lang="ja-JP" altLang="en-US" sz="2000" dirty="0" smtClean="0"/>
              <a:t>一  病毒伝ぱのおそれのある伝染性の疾病にかかった者</a:t>
            </a:r>
          </a:p>
          <a:p>
            <a:pPr marL="742950" lvl="1" indent="-285750" eaLnBrk="1" hangingPunct="1">
              <a:lnSpc>
                <a:spcPct val="90000"/>
              </a:lnSpc>
            </a:pPr>
            <a:r>
              <a:rPr lang="ja-JP" altLang="en-US" sz="2000" dirty="0" smtClean="0"/>
              <a:t>二  心臓、腎臓、肺等の疾病で労働のため病勢が著しく増悪するおそれのあるものにかかった者</a:t>
            </a:r>
          </a:p>
          <a:p>
            <a:pPr marL="742950" lvl="1" indent="-285750" eaLnBrk="1" hangingPunct="1">
              <a:lnSpc>
                <a:spcPct val="90000"/>
              </a:lnSpc>
            </a:pPr>
            <a:r>
              <a:rPr lang="ja-JP" altLang="en-US" sz="2000" dirty="0" smtClean="0"/>
              <a:t>三  前各号に準ずる疾病で厚生労働大臣が定めるものにかかった者</a:t>
            </a:r>
            <a:r>
              <a:rPr lang="en-US" altLang="ja-JP" sz="2000" dirty="0" smtClean="0"/>
              <a:t/>
            </a:r>
            <a:br>
              <a:rPr lang="en-US" altLang="ja-JP" sz="2000" dirty="0" smtClean="0"/>
            </a:br>
            <a:r>
              <a:rPr lang="ja-JP" altLang="en-US" sz="2000" dirty="0" smtClean="0"/>
              <a:t>　　                               　　　</a:t>
            </a:r>
            <a:r>
              <a:rPr lang="ja-JP" altLang="en-US" sz="1800" dirty="0" smtClean="0"/>
              <a:t>（鉛則</a:t>
            </a:r>
            <a:r>
              <a:rPr lang="en-US" altLang="ja-JP" sz="1800" dirty="0" smtClean="0"/>
              <a:t>57</a:t>
            </a:r>
            <a:r>
              <a:rPr lang="ja-JP" altLang="en-US" sz="1800" dirty="0" err="1" smtClean="0"/>
              <a:t>、</a:t>
            </a:r>
            <a:r>
              <a:rPr lang="ja-JP" altLang="en-US" sz="1800" dirty="0" smtClean="0"/>
              <a:t>四アルキル鉛則</a:t>
            </a:r>
            <a:r>
              <a:rPr lang="en-US" altLang="ja-JP" sz="1800" dirty="0" smtClean="0"/>
              <a:t>26</a:t>
            </a:r>
            <a:r>
              <a:rPr lang="ja-JP" altLang="en-US" sz="1800" dirty="0" err="1" smtClean="0"/>
              <a:t>、</a:t>
            </a:r>
            <a:r>
              <a:rPr lang="ja-JP" altLang="en-US" sz="1800" dirty="0" smtClean="0"/>
              <a:t>高圧則</a:t>
            </a:r>
            <a:r>
              <a:rPr lang="en-US" altLang="ja-JP" sz="1800" dirty="0" smtClean="0"/>
              <a:t>41</a:t>
            </a:r>
            <a:r>
              <a:rPr lang="ja-JP" altLang="en-US" sz="1800" dirty="0" smtClean="0"/>
              <a:t>）</a:t>
            </a:r>
          </a:p>
          <a:p>
            <a:pPr marL="742950" lvl="1" indent="-285750" eaLnBrk="1" hangingPunct="1">
              <a:lnSpc>
                <a:spcPct val="90000"/>
              </a:lnSpc>
            </a:pPr>
            <a:r>
              <a:rPr lang="ja-JP" altLang="en-US" sz="2000" dirty="0" smtClean="0"/>
              <a:t>２　事業者は、前項の規定により、就業を禁止しようとするときは、あらかじめ、産業医その他専門の医師の意見をきかなければならない。</a:t>
            </a:r>
          </a:p>
        </p:txBody>
      </p:sp>
      <p:sp>
        <p:nvSpPr>
          <p:cNvPr id="32771" name="Text Box 6"/>
          <p:cNvSpPr txBox="1">
            <a:spLocks noChangeArrowheads="1"/>
          </p:cNvSpPr>
          <p:nvPr/>
        </p:nvSpPr>
        <p:spPr bwMode="auto">
          <a:xfrm>
            <a:off x="3563938" y="620713"/>
            <a:ext cx="1809750" cy="579437"/>
          </a:xfrm>
          <a:prstGeom prst="rect">
            <a:avLst/>
          </a:prstGeom>
          <a:noFill/>
          <a:ln w="9525">
            <a:noFill/>
            <a:miter lim="800000"/>
            <a:headEnd/>
            <a:tailEnd/>
          </a:ln>
        </p:spPr>
        <p:txBody>
          <a:bodyPr wrap="none">
            <a:spAutoFit/>
          </a:bodyPr>
          <a:lstStyle/>
          <a:p>
            <a:r>
              <a:rPr lang="ja-JP" altLang="en-US" sz="3200">
                <a:ea typeface="HG丸ｺﾞｼｯｸM-PRO" pitchFamily="50" charset="-128"/>
              </a:rPr>
              <a:t>法的根拠</a:t>
            </a:r>
          </a:p>
        </p:txBody>
      </p:sp>
      <p:sp>
        <p:nvSpPr>
          <p:cNvPr id="2" name="スライド番号プレースホルダー 1"/>
          <p:cNvSpPr>
            <a:spLocks noGrp="1"/>
          </p:cNvSpPr>
          <p:nvPr>
            <p:ph type="sldNum" sz="quarter" idx="12"/>
          </p:nvPr>
        </p:nvSpPr>
        <p:spPr/>
        <p:txBody>
          <a:bodyPr/>
          <a:lstStyle/>
          <a:p>
            <a:pPr>
              <a:defRPr/>
            </a:pPr>
            <a:fld id="{69603180-E0E0-4C4F-ADB1-FE2EC2D75748}"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sz="quarter" idx="1"/>
          </p:nvPr>
        </p:nvSpPr>
        <p:spPr>
          <a:xfrm>
            <a:off x="142875" y="1557338"/>
            <a:ext cx="8858250" cy="4167187"/>
          </a:xfrm>
        </p:spPr>
        <p:txBody>
          <a:bodyPr lIns="90488" tIns="44450" rIns="90488" bIns="44450"/>
          <a:lstStyle/>
          <a:p>
            <a:pPr marL="0" indent="0">
              <a:buNone/>
            </a:pPr>
            <a:r>
              <a:rPr lang="ja-JP" altLang="en-US" dirty="0"/>
              <a:t>（保健指導等） </a:t>
            </a:r>
          </a:p>
          <a:p>
            <a:pPr marL="0" indent="0">
              <a:buNone/>
            </a:pPr>
            <a:r>
              <a:rPr lang="ja-JP" altLang="en-US" b="1" dirty="0"/>
              <a:t>第六十六条の七</a:t>
            </a:r>
            <a:r>
              <a:rPr lang="ja-JP" altLang="en-US" dirty="0"/>
              <a:t> 　事業者は、第六十六条第一項の規定による健康</a:t>
            </a:r>
            <a:r>
              <a:rPr lang="ja-JP" altLang="en-US" dirty="0" smtClean="0"/>
              <a:t>診断（中略）の</a:t>
            </a:r>
            <a:r>
              <a:rPr lang="ja-JP" altLang="en-US" dirty="0"/>
              <a:t>結果、特に健康の保持に努める必要があると認める労働者に対し、医師又は保健師による</a:t>
            </a:r>
            <a:r>
              <a:rPr lang="ja-JP" altLang="en-US" dirty="0">
                <a:solidFill>
                  <a:srgbClr val="FF0000"/>
                </a:solidFill>
              </a:rPr>
              <a:t>保健指導を行うように努めなければならない</a:t>
            </a:r>
            <a:r>
              <a:rPr lang="ja-JP" altLang="en-US" dirty="0"/>
              <a:t>。 </a:t>
            </a:r>
          </a:p>
          <a:p>
            <a:pPr marL="0" indent="0">
              <a:buNone/>
            </a:pPr>
            <a:r>
              <a:rPr lang="ja-JP" altLang="en-US" b="1" dirty="0"/>
              <a:t>２ </a:t>
            </a:r>
            <a:r>
              <a:rPr lang="ja-JP" altLang="en-US" dirty="0"/>
              <a:t>　労働者は、前条の規定により通知された健康診断の結果及び前項の規定による保健指導を利用して、その健康の保持に努めるものとする。</a:t>
            </a:r>
          </a:p>
          <a:p>
            <a:pPr marL="0" indent="0" eaLnBrk="1" hangingPunct="1">
              <a:lnSpc>
                <a:spcPct val="120000"/>
              </a:lnSpc>
              <a:buNone/>
            </a:pPr>
            <a:endParaRPr lang="en-US" altLang="ja-JP" dirty="0" smtClean="0">
              <a:latin typeface="ＭＳ Ｐゴシック" pitchFamily="50" charset="-128"/>
            </a:endParaRPr>
          </a:p>
          <a:p>
            <a:pPr eaLnBrk="1" hangingPunct="1">
              <a:lnSpc>
                <a:spcPct val="120000"/>
              </a:lnSpc>
              <a:buFontTx/>
              <a:buNone/>
            </a:pPr>
            <a:endParaRPr lang="ja-JP" altLang="en-US" dirty="0" smtClean="0">
              <a:latin typeface="ＭＳ Ｐゴシック" pitchFamily="50" charset="-128"/>
            </a:endParaRPr>
          </a:p>
          <a:p>
            <a:pPr eaLnBrk="1" hangingPunct="1">
              <a:lnSpc>
                <a:spcPct val="120000"/>
              </a:lnSpc>
              <a:buFontTx/>
              <a:buNone/>
            </a:pPr>
            <a:endParaRPr lang="ja-JP" altLang="en-US" dirty="0" smtClean="0">
              <a:latin typeface="ＭＳ Ｐゴシック" pitchFamily="50" charset="-128"/>
            </a:endParaRPr>
          </a:p>
        </p:txBody>
      </p:sp>
      <p:sp>
        <p:nvSpPr>
          <p:cNvPr id="12291" name="Text Box 6"/>
          <p:cNvSpPr txBox="1">
            <a:spLocks noChangeArrowheads="1"/>
          </p:cNvSpPr>
          <p:nvPr/>
        </p:nvSpPr>
        <p:spPr bwMode="auto">
          <a:xfrm>
            <a:off x="2411413" y="473075"/>
            <a:ext cx="4288353" cy="584775"/>
          </a:xfrm>
          <a:prstGeom prst="rect">
            <a:avLst/>
          </a:prstGeom>
          <a:noFill/>
          <a:ln w="9525">
            <a:noFill/>
            <a:miter lim="800000"/>
            <a:headEnd/>
            <a:tailEnd/>
          </a:ln>
        </p:spPr>
        <p:txBody>
          <a:bodyPr wrap="none">
            <a:spAutoFit/>
          </a:bodyPr>
          <a:lstStyle/>
          <a:p>
            <a:r>
              <a:rPr lang="ja-JP" altLang="en-US" sz="3200" dirty="0">
                <a:ea typeface="HG丸ｺﾞｼｯｸM-PRO" pitchFamily="50" charset="-128"/>
              </a:rPr>
              <a:t>健康</a:t>
            </a:r>
            <a:r>
              <a:rPr lang="ja-JP" altLang="en-US" sz="3200" dirty="0" smtClean="0">
                <a:ea typeface="HG丸ｺﾞｼｯｸM-PRO" pitchFamily="50" charset="-128"/>
              </a:rPr>
              <a:t>診断</a:t>
            </a:r>
            <a:r>
              <a:rPr lang="ja-JP" altLang="en-US" sz="3200" dirty="0">
                <a:ea typeface="HG丸ｺﾞｼｯｸM-PRO" pitchFamily="50" charset="-128"/>
              </a:rPr>
              <a:t>後</a:t>
            </a:r>
            <a:r>
              <a:rPr lang="ja-JP" altLang="en-US" sz="3200" dirty="0" smtClean="0">
                <a:ea typeface="HG丸ｺﾞｼｯｸM-PRO" pitchFamily="50" charset="-128"/>
              </a:rPr>
              <a:t>の保健指導</a:t>
            </a:r>
            <a:endParaRPr lang="ja-JP" altLang="en-US" sz="3200" dirty="0">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pPr>
              <a:defRPr/>
            </a:pPr>
            <a:fld id="{131D2561-B5A7-4079-B49E-C58E22A1DF2C}" type="slidenum">
              <a:rPr lang="en-US" altLang="ja-JP" smtClean="0"/>
              <a:pPr>
                <a:defRPr/>
              </a:pPr>
              <a:t>19</a:t>
            </a:fld>
            <a:endParaRPr lang="en-US" altLang="ja-JP"/>
          </a:p>
        </p:txBody>
      </p:sp>
    </p:spTree>
    <p:extLst>
      <p:ext uri="{BB962C8B-B14F-4D97-AF65-F5344CB8AC3E}">
        <p14:creationId xmlns:p14="http://schemas.microsoft.com/office/powerpoint/2010/main" val="165689542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対応のために</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solidFill>
                  <a:schemeClr val="accent1"/>
                </a:solidFill>
              </a:rPr>
              <a:t>視点①：</a:t>
            </a:r>
            <a:r>
              <a:rPr lang="ja-JP" altLang="en-US" sz="2800" dirty="0" smtClean="0">
                <a:solidFill>
                  <a:prstClr val="black"/>
                </a:solidFill>
              </a:rPr>
              <a:t>（過去の発生）</a:t>
            </a:r>
            <a:r>
              <a:rPr lang="ja-JP" altLang="en-US" sz="2800" dirty="0" smtClean="0"/>
              <a:t>事例の教訓共有</a:t>
            </a:r>
            <a:endParaRPr lang="en-US" altLang="ja-JP" sz="2800" dirty="0" smtClean="0"/>
          </a:p>
          <a:p>
            <a:pPr lvl="1"/>
            <a:r>
              <a:rPr lang="ja-JP" altLang="en-US" sz="2400" dirty="0" smtClean="0"/>
              <a:t>元請の産業医</a:t>
            </a:r>
            <a:r>
              <a:rPr lang="en-US" altLang="ja-JP" sz="2400" dirty="0" smtClean="0"/>
              <a:t>/</a:t>
            </a:r>
            <a:r>
              <a:rPr lang="ja-JP" altLang="en-US" sz="2400" dirty="0" smtClean="0"/>
              <a:t>担当者に連絡、協力が得られる範囲で、</a:t>
            </a:r>
            <a:r>
              <a:rPr lang="ja-JP" altLang="en-US" sz="2400" u="sng" dirty="0" smtClean="0">
                <a:solidFill>
                  <a:srgbClr val="FF0000"/>
                </a:solidFill>
              </a:rPr>
              <a:t>職務適性判断</a:t>
            </a:r>
            <a:r>
              <a:rPr lang="ja-JP" altLang="en-US" sz="2400" dirty="0" smtClean="0"/>
              <a:t>の実施状況確認</a:t>
            </a:r>
            <a:endParaRPr lang="en-US" altLang="ja-JP" sz="2400" dirty="0" smtClean="0"/>
          </a:p>
          <a:p>
            <a:r>
              <a:rPr lang="ja-JP" altLang="en-US" sz="2800" dirty="0" smtClean="0">
                <a:solidFill>
                  <a:schemeClr val="accent1"/>
                </a:solidFill>
              </a:rPr>
              <a:t>視点②：</a:t>
            </a:r>
            <a:r>
              <a:rPr lang="ja-JP" altLang="en-US" sz="2800" dirty="0" smtClean="0"/>
              <a:t>（発生させない）発生予防の取り組み</a:t>
            </a:r>
            <a:endParaRPr lang="en-US" altLang="ja-JP" sz="2800" dirty="0" smtClean="0"/>
          </a:p>
          <a:p>
            <a:pPr lvl="1"/>
            <a:r>
              <a:rPr lang="ja-JP" altLang="en-US" sz="2400" dirty="0" smtClean="0"/>
              <a:t>各社に</a:t>
            </a:r>
            <a:r>
              <a:rPr lang="ja-JP" altLang="en-US" sz="2400" u="sng" dirty="0" smtClean="0">
                <a:solidFill>
                  <a:srgbClr val="FF0000"/>
                </a:solidFill>
              </a:rPr>
              <a:t>健診事後措置</a:t>
            </a:r>
            <a:r>
              <a:rPr lang="ja-JP" altLang="en-US" sz="2400" dirty="0" smtClean="0"/>
              <a:t>として、期待される判断の手続きを説明し、理解と協力の継続を依頼</a:t>
            </a:r>
            <a:endParaRPr lang="en-US" altLang="ja-JP" sz="2400" dirty="0" smtClean="0"/>
          </a:p>
          <a:p>
            <a:r>
              <a:rPr lang="ja-JP" altLang="en-US" sz="2800" dirty="0" smtClean="0">
                <a:solidFill>
                  <a:schemeClr val="accent1"/>
                </a:solidFill>
              </a:rPr>
              <a:t>視点③：</a:t>
            </a:r>
            <a:r>
              <a:rPr lang="ja-JP" altLang="en-US" sz="2800" dirty="0" smtClean="0">
                <a:solidFill>
                  <a:prstClr val="black"/>
                </a:solidFill>
              </a:rPr>
              <a:t>（将来の発生</a:t>
            </a:r>
            <a:r>
              <a:rPr lang="ja-JP" altLang="en-US" sz="2800" dirty="0" smtClean="0"/>
              <a:t>）発生時の急患対応</a:t>
            </a:r>
            <a:endParaRPr lang="en-US" altLang="ja-JP" sz="2800" dirty="0" smtClean="0"/>
          </a:p>
          <a:p>
            <a:pPr lvl="1"/>
            <a:r>
              <a:rPr lang="ja-JP" altLang="en-US" sz="2400" dirty="0" smtClean="0"/>
              <a:t>関連連絡会議でルール整理・共有</a:t>
            </a:r>
            <a:endParaRPr lang="en-US" altLang="ja-JP" sz="2400" dirty="0" smtClean="0"/>
          </a:p>
        </p:txBody>
      </p:sp>
      <p:sp>
        <p:nvSpPr>
          <p:cNvPr id="4" name="正方形/長方形 3"/>
          <p:cNvSpPr/>
          <p:nvPr/>
        </p:nvSpPr>
        <p:spPr>
          <a:xfrm>
            <a:off x="971600" y="5373216"/>
            <a:ext cx="7632848" cy="1200329"/>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buNone/>
            </a:pPr>
            <a:r>
              <a:rPr lang="ja-JP" altLang="en-US" sz="2400" dirty="0" smtClean="0"/>
              <a:t>基本的な課題認識</a:t>
            </a:r>
            <a:endParaRPr lang="en-US" altLang="ja-JP" sz="2400" dirty="0" smtClean="0"/>
          </a:p>
          <a:p>
            <a:pPr marL="342900" indent="-342900">
              <a:buFont typeface="+mj-lt"/>
              <a:buAutoNum type="arabicPeriod"/>
            </a:pPr>
            <a:r>
              <a:rPr lang="en-US" altLang="ja-JP" sz="2400" dirty="0" smtClean="0"/>
              <a:t>20</a:t>
            </a:r>
            <a:r>
              <a:rPr lang="ja-JP" altLang="en-US" sz="2400" dirty="0" smtClean="0"/>
              <a:t>キロ圏内の医療提供体制には制限（予防の重要性）</a:t>
            </a:r>
            <a:endParaRPr lang="en-US" altLang="ja-JP" sz="2400" dirty="0" smtClean="0"/>
          </a:p>
          <a:p>
            <a:pPr marL="342900" indent="-342900">
              <a:buFont typeface="+mj-lt"/>
              <a:buAutoNum type="arabicPeriod"/>
            </a:pPr>
            <a:r>
              <a:rPr lang="ja-JP" altLang="en-US" sz="2400" dirty="0" smtClean="0"/>
              <a:t>予防対応に関する情報共有の仕組み強化が必要</a:t>
            </a:r>
            <a:endParaRPr lang="en-US" altLang="ja-JP" sz="2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吹き出し 7"/>
          <p:cNvSpPr/>
          <p:nvPr/>
        </p:nvSpPr>
        <p:spPr>
          <a:xfrm>
            <a:off x="5940152" y="4149080"/>
            <a:ext cx="2592288" cy="720080"/>
          </a:xfrm>
          <a:prstGeom prst="wedgeRoundRectCallout">
            <a:avLst>
              <a:gd name="adj1" fmla="val -69561"/>
              <a:gd name="adj2" fmla="val -255409"/>
              <a:gd name="adj3" fmla="val 16667"/>
            </a:avLst>
          </a:prstGeom>
          <a:solidFill>
            <a:schemeClr val="bg1">
              <a:lumMod val="95000"/>
            </a:schemeClr>
          </a:solidFill>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ＭＳ Ｐゴシック" pitchFamily="50" charset="-128"/>
                <a:ea typeface="ＭＳ Ｐゴシック" pitchFamily="50" charset="-128"/>
              </a:rPr>
              <a:t>明確な判断基準はなし</a:t>
            </a:r>
            <a:endParaRPr kumimoji="1" lang="en-US" altLang="ja-JP" dirty="0" smtClean="0">
              <a:latin typeface="ＭＳ Ｐゴシック" pitchFamily="50" charset="-128"/>
              <a:ea typeface="ＭＳ Ｐゴシック" pitchFamily="50" charset="-128"/>
            </a:endParaRPr>
          </a:p>
          <a:p>
            <a:pPr algn="ctr"/>
            <a:r>
              <a:rPr lang="ja-JP" altLang="en-US" dirty="0" smtClean="0"/>
              <a:t>医師の判断</a:t>
            </a:r>
            <a:endParaRPr kumimoji="1" lang="ja-JP" altLang="en-US" dirty="0"/>
          </a:p>
        </p:txBody>
      </p:sp>
      <p:sp>
        <p:nvSpPr>
          <p:cNvPr id="2" name="タイトル 1"/>
          <p:cNvSpPr>
            <a:spLocks noGrp="1"/>
          </p:cNvSpPr>
          <p:nvPr>
            <p:ph type="title"/>
          </p:nvPr>
        </p:nvSpPr>
        <p:spPr/>
        <p:txBody>
          <a:bodyPr/>
          <a:lstStyle/>
          <a:p>
            <a:pPr algn="ctr"/>
            <a:r>
              <a:rPr kumimoji="1" lang="ja-JP" altLang="en-US" dirty="0" smtClean="0"/>
              <a:t>まとめ</a:t>
            </a:r>
            <a:endParaRPr kumimoji="1" lang="ja-JP" altLang="en-US" dirty="0"/>
          </a:p>
        </p:txBody>
      </p:sp>
      <p:sp>
        <p:nvSpPr>
          <p:cNvPr id="3" name="コンテンツ プレースホルダー 2"/>
          <p:cNvSpPr>
            <a:spLocks noGrp="1"/>
          </p:cNvSpPr>
          <p:nvPr>
            <p:ph sz="quarter" idx="1"/>
          </p:nvPr>
        </p:nvSpPr>
        <p:spPr>
          <a:xfrm>
            <a:off x="467544" y="1279301"/>
            <a:ext cx="8229600" cy="4021907"/>
          </a:xfrm>
        </p:spPr>
        <p:txBody>
          <a:bodyPr/>
          <a:lstStyle/>
          <a:p>
            <a:r>
              <a:rPr kumimoji="1" lang="ja-JP" altLang="en-US" sz="2800" dirty="0" smtClean="0"/>
              <a:t>健診の実施（</a:t>
            </a:r>
            <a:r>
              <a:rPr kumimoji="1" lang="ja-JP" altLang="en-US" sz="2800" dirty="0" smtClean="0">
                <a:solidFill>
                  <a:srgbClr val="FF0000"/>
                </a:solidFill>
              </a:rPr>
              <a:t>法的義務</a:t>
            </a:r>
            <a:r>
              <a:rPr kumimoji="1" lang="ja-JP" altLang="en-US" sz="2800" dirty="0" smtClean="0"/>
              <a:t>）</a:t>
            </a:r>
            <a:endParaRPr kumimoji="1" lang="en-US" altLang="ja-JP" sz="2800" dirty="0" smtClean="0"/>
          </a:p>
          <a:p>
            <a:r>
              <a:rPr lang="ja-JP" altLang="en-US" sz="2800" dirty="0"/>
              <a:t>就業</a:t>
            </a:r>
            <a:r>
              <a:rPr lang="ja-JP" altLang="en-US" sz="2800" dirty="0" smtClean="0"/>
              <a:t>判定（</a:t>
            </a:r>
            <a:r>
              <a:rPr lang="ja-JP" altLang="en-US" sz="2800" dirty="0" smtClean="0">
                <a:solidFill>
                  <a:srgbClr val="FF0000"/>
                </a:solidFill>
              </a:rPr>
              <a:t>法的義務</a:t>
            </a:r>
            <a:r>
              <a:rPr lang="ja-JP" altLang="en-US" sz="2800" dirty="0" smtClean="0"/>
              <a:t>）</a:t>
            </a:r>
            <a:endParaRPr lang="en-US" altLang="ja-JP" sz="2800" dirty="0" smtClean="0"/>
          </a:p>
          <a:p>
            <a:pPr lvl="1"/>
            <a:r>
              <a:rPr lang="ja-JP" altLang="en-US" sz="2400" dirty="0"/>
              <a:t>通常</a:t>
            </a:r>
            <a:r>
              <a:rPr lang="ja-JP" altLang="en-US" sz="2400" dirty="0" smtClean="0"/>
              <a:t>勤務、就業制限、就業禁止</a:t>
            </a:r>
            <a:endParaRPr lang="en-US" altLang="ja-JP" sz="2400" dirty="0" smtClean="0"/>
          </a:p>
          <a:p>
            <a:r>
              <a:rPr lang="ja-JP" altLang="en-US" sz="2800" dirty="0" smtClean="0"/>
              <a:t>保健指導（</a:t>
            </a:r>
            <a:r>
              <a:rPr lang="ja-JP" altLang="en-US" sz="2800" dirty="0" smtClean="0">
                <a:solidFill>
                  <a:srgbClr val="FF0000"/>
                </a:solidFill>
              </a:rPr>
              <a:t>努力義務</a:t>
            </a:r>
            <a:r>
              <a:rPr lang="ja-JP" altLang="en-US" sz="2800" dirty="0" smtClean="0"/>
              <a:t>←必要に応じて対応）</a:t>
            </a:r>
            <a:endParaRPr lang="en-US" altLang="ja-JP" sz="2800" dirty="0" smtClean="0"/>
          </a:p>
          <a:p>
            <a:pPr lvl="1"/>
            <a:r>
              <a:rPr lang="ja-JP" altLang="en-US" sz="2400" dirty="0"/>
              <a:t>日常生活の</a:t>
            </a:r>
            <a:r>
              <a:rPr lang="ja-JP" altLang="en-US" sz="2400" dirty="0" smtClean="0"/>
              <a:t>注意</a:t>
            </a:r>
            <a:endParaRPr lang="en-US" altLang="ja-JP" sz="2400" dirty="0" smtClean="0"/>
          </a:p>
          <a:p>
            <a:pPr lvl="1"/>
            <a:r>
              <a:rPr lang="ja-JP" altLang="en-US" sz="2400" dirty="0"/>
              <a:t>運動</a:t>
            </a:r>
            <a:r>
              <a:rPr lang="ja-JP" altLang="en-US" sz="2400" dirty="0" smtClean="0"/>
              <a:t>指導</a:t>
            </a:r>
            <a:endParaRPr lang="en-US" altLang="ja-JP" sz="2400" dirty="0" smtClean="0"/>
          </a:p>
          <a:p>
            <a:pPr lvl="1"/>
            <a:r>
              <a:rPr lang="ja-JP" altLang="en-US" sz="2400" dirty="0"/>
              <a:t>食事</a:t>
            </a:r>
            <a:r>
              <a:rPr lang="ja-JP" altLang="en-US" sz="2400" dirty="0" smtClean="0"/>
              <a:t>指導</a:t>
            </a:r>
            <a:endParaRPr lang="en-US" altLang="ja-JP" sz="2400" dirty="0" smtClean="0"/>
          </a:p>
          <a:p>
            <a:pPr lvl="1"/>
            <a:r>
              <a:rPr lang="ja-JP" altLang="en-US" sz="2400" dirty="0"/>
              <a:t>受診</a:t>
            </a:r>
            <a:r>
              <a:rPr lang="ja-JP" altLang="en-US" sz="2400" dirty="0" smtClean="0"/>
              <a:t>勧奨</a:t>
            </a:r>
            <a:endParaRPr kumimoji="1" lang="ja-JP" altLang="en-US" sz="2000" dirty="0"/>
          </a:p>
        </p:txBody>
      </p:sp>
      <p:sp>
        <p:nvSpPr>
          <p:cNvPr id="4" name="スライド番号プレースホルダー 3"/>
          <p:cNvSpPr>
            <a:spLocks noGrp="1"/>
          </p:cNvSpPr>
          <p:nvPr>
            <p:ph type="sldNum" sz="quarter" idx="12"/>
          </p:nvPr>
        </p:nvSpPr>
        <p:spPr/>
        <p:txBody>
          <a:bodyPr/>
          <a:lstStyle/>
          <a:p>
            <a:pPr>
              <a:defRPr/>
            </a:pPr>
            <a:fld id="{131D2561-B5A7-4079-B49E-C58E22A1DF2C}" type="slidenum">
              <a:rPr lang="en-US" altLang="ja-JP" smtClean="0"/>
              <a:pPr>
                <a:defRPr/>
              </a:pPr>
              <a:t>20</a:t>
            </a:fld>
            <a:endParaRPr lang="en-US" altLang="ja-JP"/>
          </a:p>
        </p:txBody>
      </p:sp>
      <p:sp>
        <p:nvSpPr>
          <p:cNvPr id="7" name="正方形/長方形 6"/>
          <p:cNvSpPr/>
          <p:nvPr/>
        </p:nvSpPr>
        <p:spPr>
          <a:xfrm>
            <a:off x="899592" y="5085184"/>
            <a:ext cx="7416824"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buFont typeface="Wingdings" pitchFamily="2" charset="2"/>
              <a:buChar char="ü"/>
            </a:pPr>
            <a:r>
              <a:rPr lang="ja-JP" altLang="en-US" dirty="0" smtClean="0"/>
              <a:t>就業判定が必要な人は必ず面談</a:t>
            </a:r>
            <a:endParaRPr lang="en-US" altLang="ja-JP" dirty="0" smtClean="0"/>
          </a:p>
          <a:p>
            <a:pPr>
              <a:buFont typeface="Wingdings" pitchFamily="2" charset="2"/>
              <a:buChar char="ü"/>
            </a:pPr>
            <a:r>
              <a:rPr lang="ja-JP" altLang="en-US" dirty="0" smtClean="0"/>
              <a:t>すべての検査項目異常に関して「会社」や「産業医」が責任を持って対応することを求められているわけではない</a:t>
            </a:r>
          </a:p>
          <a:p>
            <a:pPr>
              <a:buFont typeface="Wingdings" pitchFamily="2" charset="2"/>
              <a:buChar char="ü"/>
            </a:pPr>
            <a:r>
              <a:rPr lang="ja-JP" altLang="en-US" dirty="0" smtClean="0"/>
              <a:t>保健指導に関しては周辺状況（保健師の有無、契約時間、ほかの仕事との優先順位）による</a:t>
            </a:r>
            <a:endParaRPr lang="en-US" altLang="ja-JP" sz="2400" dirty="0" smtClean="0"/>
          </a:p>
        </p:txBody>
      </p:sp>
    </p:spTree>
    <p:extLst>
      <p:ext uri="{BB962C8B-B14F-4D97-AF65-F5344CB8AC3E}">
        <p14:creationId xmlns:p14="http://schemas.microsoft.com/office/powerpoint/2010/main" val="216040402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医師が</a:t>
            </a:r>
            <a:r>
              <a:rPr kumimoji="1" lang="ja-JP" altLang="en-US" dirty="0" smtClean="0"/>
              <a:t>就業措置の対象とする</a:t>
            </a:r>
            <a:r>
              <a:rPr kumimoji="1" lang="en-US" altLang="ja-JP" dirty="0" smtClean="0"/>
              <a:t/>
            </a:r>
            <a:br>
              <a:rPr kumimoji="1" lang="en-US" altLang="ja-JP" dirty="0" smtClean="0"/>
            </a:br>
            <a:r>
              <a:rPr kumimoji="1" lang="ja-JP" altLang="en-US" dirty="0" smtClean="0"/>
              <a:t>健診項目</a:t>
            </a:r>
            <a:endParaRPr kumimoji="1" lang="ja-JP" altLang="en-US" dirty="0"/>
          </a:p>
        </p:txBody>
      </p:sp>
      <p:pic>
        <p:nvPicPr>
          <p:cNvPr id="3074" name="Picture 2"/>
          <p:cNvPicPr>
            <a:picLocks noChangeAspect="1" noChangeArrowheads="1"/>
          </p:cNvPicPr>
          <p:nvPr/>
        </p:nvPicPr>
        <p:blipFill>
          <a:blip r:embed="rId3" cstate="print"/>
          <a:srcRect/>
          <a:stretch>
            <a:fillRect/>
          </a:stretch>
        </p:blipFill>
        <p:spPr bwMode="auto">
          <a:xfrm>
            <a:off x="827584" y="1556792"/>
            <a:ext cx="7488832" cy="4977430"/>
          </a:xfrm>
          <a:prstGeom prst="rect">
            <a:avLst/>
          </a:prstGeom>
          <a:noFill/>
          <a:ln w="9525">
            <a:noFill/>
            <a:miter lim="800000"/>
            <a:headEnd/>
            <a:tailEnd/>
          </a:ln>
          <a:effectLst/>
        </p:spPr>
      </p:pic>
      <p:sp>
        <p:nvSpPr>
          <p:cNvPr id="20" name="正方形/長方形 19"/>
          <p:cNvSpPr/>
          <p:nvPr/>
        </p:nvSpPr>
        <p:spPr>
          <a:xfrm>
            <a:off x="4572000" y="6469886"/>
            <a:ext cx="4572000" cy="415498"/>
          </a:xfrm>
          <a:prstGeom prst="rect">
            <a:avLst/>
          </a:prstGeom>
        </p:spPr>
        <p:txBody>
          <a:bodyPr>
            <a:spAutoFit/>
          </a:bodyPr>
          <a:lstStyle/>
          <a:p>
            <a:pPr algn="r"/>
            <a:r>
              <a:rPr lang="ja-JP" altLang="en-US" sz="700" dirty="0" smtClean="0"/>
              <a:t>健康診断後の事後措置 デルファイ法を用いた コンセンサス調査 </a:t>
            </a:r>
            <a:r>
              <a:rPr lang="en-US" altLang="ja-JP" sz="700" dirty="0" smtClean="0"/>
              <a:t>(</a:t>
            </a:r>
            <a:r>
              <a:rPr lang="ja-JP" altLang="en-US" sz="700" dirty="0" smtClean="0"/>
              <a:t>２０１３</a:t>
            </a:r>
            <a:r>
              <a:rPr lang="en-US" altLang="ja-JP" sz="700" dirty="0" smtClean="0"/>
              <a:t>)</a:t>
            </a:r>
          </a:p>
          <a:p>
            <a:pPr algn="r"/>
            <a:r>
              <a:rPr lang="zh-TW" altLang="en-US" sz="700" dirty="0" smtClean="0"/>
              <a:t>渡瀬真梨子、立石清一郎、藤野善久、森晃爾</a:t>
            </a:r>
            <a:endParaRPr lang="en-US" altLang="zh-TW" sz="700" dirty="0" smtClean="0"/>
          </a:p>
          <a:p>
            <a:pPr algn="r"/>
            <a:r>
              <a:rPr lang="ja-JP" altLang="en-US" sz="700" dirty="0" smtClean="0"/>
              <a:t>日本産業衛生学会口演より</a:t>
            </a:r>
            <a:endParaRPr lang="ja-JP" altLang="en-US" sz="7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医師が就業措置を検討する目安</a:t>
            </a:r>
          </a:p>
        </p:txBody>
      </p:sp>
      <p:pic>
        <p:nvPicPr>
          <p:cNvPr id="1027" name="Picture 3"/>
          <p:cNvPicPr>
            <a:picLocks noChangeAspect="1" noChangeArrowheads="1"/>
          </p:cNvPicPr>
          <p:nvPr/>
        </p:nvPicPr>
        <p:blipFill>
          <a:blip r:embed="rId3" cstate="print"/>
          <a:srcRect/>
          <a:stretch>
            <a:fillRect/>
          </a:stretch>
        </p:blipFill>
        <p:spPr bwMode="auto">
          <a:xfrm>
            <a:off x="107504" y="1628800"/>
            <a:ext cx="8968720" cy="4248472"/>
          </a:xfrm>
          <a:prstGeom prst="rect">
            <a:avLst/>
          </a:prstGeom>
          <a:noFill/>
          <a:ln w="9525">
            <a:noFill/>
            <a:miter lim="800000"/>
            <a:headEnd/>
            <a:tailEnd/>
          </a:ln>
          <a:effectLst/>
        </p:spPr>
      </p:pic>
      <p:sp>
        <p:nvSpPr>
          <p:cNvPr id="8" name="正方形/長方形 7"/>
          <p:cNvSpPr/>
          <p:nvPr/>
        </p:nvSpPr>
        <p:spPr>
          <a:xfrm>
            <a:off x="4572000" y="6093296"/>
            <a:ext cx="4572000" cy="577081"/>
          </a:xfrm>
          <a:prstGeom prst="rect">
            <a:avLst/>
          </a:prstGeom>
        </p:spPr>
        <p:txBody>
          <a:bodyPr>
            <a:spAutoFit/>
          </a:bodyPr>
          <a:lstStyle/>
          <a:p>
            <a:pPr algn="r"/>
            <a:r>
              <a:rPr lang="ja-JP" altLang="en-US" sz="1050" dirty="0" smtClean="0"/>
              <a:t>健康診断後の事後措置 デルファイ法を用いた コンセンサス調査 </a:t>
            </a:r>
            <a:r>
              <a:rPr lang="en-US" altLang="ja-JP" sz="1050" dirty="0" smtClean="0"/>
              <a:t>(</a:t>
            </a:r>
            <a:r>
              <a:rPr lang="ja-JP" altLang="en-US" sz="1050" dirty="0" smtClean="0"/>
              <a:t>２０１３</a:t>
            </a:r>
            <a:r>
              <a:rPr lang="en-US" altLang="ja-JP" sz="1050" dirty="0" smtClean="0"/>
              <a:t>)</a:t>
            </a:r>
          </a:p>
          <a:p>
            <a:pPr algn="r"/>
            <a:r>
              <a:rPr lang="zh-TW" altLang="en-US" sz="1050" dirty="0" smtClean="0"/>
              <a:t>渡瀬真梨子、立石清一郎、藤野善久、森晃爾</a:t>
            </a:r>
            <a:endParaRPr lang="en-US" altLang="zh-TW" sz="1050" dirty="0" smtClean="0"/>
          </a:p>
          <a:p>
            <a:pPr algn="r"/>
            <a:r>
              <a:rPr lang="ja-JP" altLang="en-US" sz="1050" dirty="0" smtClean="0"/>
              <a:t>日本産業衛生学会口演より</a:t>
            </a:r>
            <a:endParaRPr lang="ja-JP" altLang="en-US" sz="105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sz="quarter" idx="1"/>
          </p:nvPr>
        </p:nvSpPr>
        <p:spPr>
          <a:xfrm>
            <a:off x="0" y="1672803"/>
            <a:ext cx="9001125" cy="5185197"/>
          </a:xfrm>
        </p:spPr>
        <p:txBody>
          <a:bodyPr lIns="90488" tIns="44450" rIns="90488" bIns="44450"/>
          <a:lstStyle/>
          <a:p>
            <a:pPr marL="65087" indent="0" eaLnBrk="1" hangingPunct="1">
              <a:buFont typeface="Arial" charset="0"/>
              <a:buNone/>
              <a:defRPr/>
            </a:pPr>
            <a:r>
              <a:rPr lang="ja-JP" altLang="en-US" sz="2800" dirty="0" smtClean="0">
                <a:solidFill>
                  <a:srgbClr val="FF0000"/>
                </a:solidFill>
                <a:latin typeface="ＭＳ Ｐゴシック" pitchFamily="50" charset="-128"/>
              </a:rPr>
              <a:t>類型</a:t>
            </a:r>
            <a:r>
              <a:rPr lang="ja-JP" altLang="en-US" sz="2800" dirty="0">
                <a:solidFill>
                  <a:srgbClr val="FF0000"/>
                </a:solidFill>
                <a:latin typeface="ＭＳ Ｐゴシック" pitchFamily="50" charset="-128"/>
              </a:rPr>
              <a:t>１</a:t>
            </a:r>
            <a:r>
              <a:rPr lang="ja-JP" altLang="en-US" sz="2800" dirty="0" smtClean="0">
                <a:latin typeface="ＭＳ Ｐゴシック" pitchFamily="50" charset="-128"/>
              </a:rPr>
              <a:t>：就業が持病の</a:t>
            </a:r>
            <a:r>
              <a:rPr lang="ja-JP" altLang="en-US" sz="2800" dirty="0" smtClean="0">
                <a:solidFill>
                  <a:srgbClr val="FF0000"/>
                </a:solidFill>
                <a:latin typeface="ＭＳ Ｐゴシック" pitchFamily="50" charset="-128"/>
              </a:rPr>
              <a:t>疾病経過</a:t>
            </a:r>
            <a:r>
              <a:rPr lang="ja-JP" altLang="en-US" sz="2800" dirty="0" smtClean="0">
                <a:latin typeface="ＭＳ Ｐゴシック" pitchFamily="50" charset="-128"/>
              </a:rPr>
              <a:t>に悪影響を与える恐れ</a:t>
            </a:r>
            <a:endParaRPr lang="en-US" altLang="ja-JP" sz="2800" dirty="0">
              <a:latin typeface="ＭＳ Ｐゴシック" pitchFamily="50" charset="-128"/>
            </a:endParaRPr>
          </a:p>
          <a:p>
            <a:pPr marL="809625" lvl="1" indent="-346075" eaLnBrk="1" hangingPunct="1">
              <a:buFont typeface="Arial" charset="0"/>
              <a:buNone/>
              <a:defRPr/>
            </a:pPr>
            <a:r>
              <a:rPr lang="ja-JP" altLang="en-US" sz="2400" dirty="0" smtClean="0">
                <a:latin typeface="ＭＳ Ｐゴシック" pitchFamily="50" charset="-128"/>
              </a:rPr>
              <a:t>例）腰痛保持者の重量物運搬の禁止、心不全や貧血を持つ労働者の重筋作業</a:t>
            </a:r>
            <a:endParaRPr lang="en-US" altLang="ja-JP" sz="2400" dirty="0">
              <a:latin typeface="ＭＳ Ｐゴシック" pitchFamily="50" charset="-128"/>
            </a:endParaRPr>
          </a:p>
          <a:p>
            <a:pPr marL="1076325" indent="-1012825" eaLnBrk="1" hangingPunct="1">
              <a:buFont typeface="Arial" charset="0"/>
              <a:buNone/>
              <a:defRPr/>
            </a:pPr>
            <a:r>
              <a:rPr lang="ja-JP" altLang="en-US" sz="2800" b="1" u="sng" dirty="0" smtClean="0">
                <a:solidFill>
                  <a:srgbClr val="FF0000"/>
                </a:solidFill>
                <a:latin typeface="ＭＳ Ｐゴシック" pitchFamily="50" charset="-128"/>
              </a:rPr>
              <a:t>類型２</a:t>
            </a:r>
            <a:r>
              <a:rPr lang="ja-JP" altLang="en-US" sz="2800" dirty="0" smtClean="0">
                <a:latin typeface="ＭＳ Ｐゴシック" pitchFamily="50" charset="-128"/>
              </a:rPr>
              <a:t>：健康状態が原因で</a:t>
            </a:r>
            <a:r>
              <a:rPr lang="ja-JP" altLang="en-US" sz="2800" dirty="0" smtClean="0">
                <a:solidFill>
                  <a:srgbClr val="FF0000"/>
                </a:solidFill>
                <a:latin typeface="ＭＳ Ｐゴシック" pitchFamily="50" charset="-128"/>
              </a:rPr>
              <a:t>事故</a:t>
            </a:r>
            <a:r>
              <a:rPr lang="ja-JP" altLang="en-US" sz="2800" dirty="0" smtClean="0">
                <a:latin typeface="ＭＳ Ｐゴシック" pitchFamily="50" charset="-128"/>
              </a:rPr>
              <a:t>につながる恐れ</a:t>
            </a:r>
            <a:endParaRPr lang="en-US" altLang="ja-JP" sz="2800" dirty="0" smtClean="0">
              <a:latin typeface="ＭＳ Ｐゴシック" pitchFamily="50" charset="-128"/>
            </a:endParaRPr>
          </a:p>
          <a:p>
            <a:pPr marL="809625" lvl="1" indent="-346075" eaLnBrk="1" hangingPunct="1">
              <a:buFont typeface="Arial" charset="0"/>
              <a:buNone/>
              <a:defRPr/>
            </a:pPr>
            <a:r>
              <a:rPr lang="ja-JP" altLang="en-US" sz="2400" dirty="0" smtClean="0">
                <a:latin typeface="ＭＳ Ｐゴシック" pitchFamily="50" charset="-128"/>
              </a:rPr>
              <a:t>例）</a:t>
            </a:r>
            <a:r>
              <a:rPr lang="ja-JP" altLang="en-US" sz="2400" dirty="0" smtClean="0">
                <a:solidFill>
                  <a:prstClr val="black"/>
                </a:solidFill>
              </a:rPr>
              <a:t>一過性</a:t>
            </a:r>
            <a:r>
              <a:rPr lang="ja-JP" altLang="en-US" sz="2400" dirty="0" smtClean="0"/>
              <a:t>意識障害</a:t>
            </a:r>
            <a:r>
              <a:rPr lang="ja-JP" altLang="en-US" sz="2400" dirty="0" smtClean="0">
                <a:solidFill>
                  <a:prstClr val="black"/>
                </a:solidFill>
              </a:rPr>
              <a:t>をきたす恐れのある就業者の危険業務禁止（運転業務や危険作業場な ど）</a:t>
            </a:r>
            <a:endParaRPr lang="en-US" altLang="ja-JP" sz="2400" dirty="0" smtClean="0">
              <a:latin typeface="ＭＳ Ｐゴシック" pitchFamily="50" charset="-128"/>
            </a:endParaRPr>
          </a:p>
          <a:p>
            <a:pPr marL="1076325" indent="-1012825" eaLnBrk="1" hangingPunct="1">
              <a:buFont typeface="Arial" charset="0"/>
              <a:buNone/>
              <a:defRPr/>
            </a:pPr>
            <a:r>
              <a:rPr lang="ja-JP" altLang="en-US" sz="2800" dirty="0" smtClean="0">
                <a:solidFill>
                  <a:srgbClr val="FF0000"/>
                </a:solidFill>
                <a:latin typeface="ＭＳ Ｐゴシック" pitchFamily="50" charset="-128"/>
              </a:rPr>
              <a:t>類型３</a:t>
            </a:r>
            <a:r>
              <a:rPr lang="ja-JP" altLang="en-US" sz="2800" dirty="0" smtClean="0">
                <a:latin typeface="ＭＳ Ｐゴシック" pitchFamily="50" charset="-128"/>
              </a:rPr>
              <a:t>：就業制限をかけることによって、受診行動を促したり、労働者の</a:t>
            </a:r>
            <a:r>
              <a:rPr lang="ja-JP" altLang="en-US" sz="2800" dirty="0" smtClean="0">
                <a:solidFill>
                  <a:srgbClr val="FF0000"/>
                </a:solidFill>
                <a:latin typeface="ＭＳ Ｐゴシック" pitchFamily="50" charset="-128"/>
              </a:rPr>
              <a:t>自己健康管理</a:t>
            </a:r>
            <a:r>
              <a:rPr lang="ja-JP" altLang="en-US" sz="2800" dirty="0" smtClean="0">
                <a:latin typeface="ＭＳ Ｐゴシック" pitchFamily="50" charset="-128"/>
              </a:rPr>
              <a:t>を啓発する必要</a:t>
            </a:r>
            <a:r>
              <a:rPr lang="ja-JP" altLang="en-US" sz="2800" dirty="0">
                <a:latin typeface="ＭＳ Ｐゴシック" pitchFamily="50" charset="-128"/>
              </a:rPr>
              <a:t>性</a:t>
            </a:r>
            <a:endParaRPr lang="en-US" altLang="ja-JP" sz="2800" dirty="0" smtClean="0">
              <a:latin typeface="ＭＳ Ｐゴシック" pitchFamily="50" charset="-128"/>
            </a:endParaRPr>
          </a:p>
          <a:p>
            <a:pPr marL="809625" lvl="1" indent="-346075" eaLnBrk="1" hangingPunct="1">
              <a:buFont typeface="Arial" charset="0"/>
              <a:buNone/>
              <a:defRPr/>
            </a:pPr>
            <a:r>
              <a:rPr lang="ja-JP" altLang="en-US" sz="2400" dirty="0" smtClean="0">
                <a:latin typeface="ＭＳ Ｐゴシック" pitchFamily="50" charset="-128"/>
              </a:rPr>
              <a:t>例）</a:t>
            </a:r>
            <a:r>
              <a:rPr lang="ja-JP" altLang="en-US" sz="2400" dirty="0">
                <a:solidFill>
                  <a:prstClr val="black"/>
                </a:solidFill>
              </a:rPr>
              <a:t>高血圧を放置している労働者に対して、運転作業の禁止や、残業</a:t>
            </a:r>
            <a:r>
              <a:rPr lang="ja-JP" altLang="en-US" sz="2400" dirty="0" smtClean="0">
                <a:solidFill>
                  <a:prstClr val="black"/>
                </a:solidFill>
              </a:rPr>
              <a:t>禁止⇒受診</a:t>
            </a:r>
            <a:r>
              <a:rPr lang="ja-JP" altLang="en-US" sz="2400" dirty="0">
                <a:solidFill>
                  <a:prstClr val="black"/>
                </a:solidFill>
              </a:rPr>
              <a:t>行動を促す場合</a:t>
            </a:r>
            <a:r>
              <a:rPr lang="ja-JP" altLang="en-US" sz="2400" dirty="0" smtClean="0">
                <a:solidFill>
                  <a:prstClr val="black"/>
                </a:solidFill>
              </a:rPr>
              <a:t>など</a:t>
            </a:r>
            <a:endParaRPr lang="en-US" altLang="ja-JP" sz="2400" dirty="0" smtClean="0">
              <a:latin typeface="ＭＳ Ｐゴシック" pitchFamily="50" charset="-128"/>
            </a:endParaRPr>
          </a:p>
        </p:txBody>
      </p:sp>
      <p:sp>
        <p:nvSpPr>
          <p:cNvPr id="3" name="タイトル 1"/>
          <p:cNvSpPr>
            <a:spLocks noGrp="1"/>
          </p:cNvSpPr>
          <p:nvPr>
            <p:ph type="title"/>
          </p:nvPr>
        </p:nvSpPr>
        <p:spPr>
          <a:xfrm>
            <a:off x="457200" y="274638"/>
            <a:ext cx="8229600" cy="1143000"/>
          </a:xfrm>
        </p:spPr>
        <p:txBody>
          <a:bodyPr/>
          <a:lstStyle/>
          <a:p>
            <a:r>
              <a:rPr kumimoji="1" lang="ja-JP" altLang="en-US" dirty="0" smtClean="0"/>
              <a:t>就業措置の類型化</a:t>
            </a:r>
            <a:endParaRPr kumimoji="1" lang="ja-JP" altLang="en-US" dirty="0"/>
          </a:p>
        </p:txBody>
      </p:sp>
      <p:sp>
        <p:nvSpPr>
          <p:cNvPr id="4" name="角丸四角形吹き出し 3"/>
          <p:cNvSpPr/>
          <p:nvPr/>
        </p:nvSpPr>
        <p:spPr>
          <a:xfrm>
            <a:off x="683568" y="188640"/>
            <a:ext cx="1080120" cy="576064"/>
          </a:xfrm>
          <a:prstGeom prst="wedgeRoundRectCallout">
            <a:avLst>
              <a:gd name="adj1" fmla="val 91310"/>
              <a:gd name="adj2" fmla="val 7280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医師の判断</a:t>
            </a:r>
            <a:endParaRPr kumimoji="1" lang="ja-JP" altLang="en-US" dirty="0"/>
          </a:p>
        </p:txBody>
      </p:sp>
      <p:sp>
        <p:nvSpPr>
          <p:cNvPr id="5" name="正方形/長方形 4"/>
          <p:cNvSpPr/>
          <p:nvPr/>
        </p:nvSpPr>
        <p:spPr>
          <a:xfrm>
            <a:off x="3275856" y="6211669"/>
            <a:ext cx="5868144" cy="461665"/>
          </a:xfrm>
          <a:prstGeom prst="rect">
            <a:avLst/>
          </a:prstGeom>
        </p:spPr>
        <p:txBody>
          <a:bodyPr wrap="square">
            <a:spAutoFit/>
          </a:bodyPr>
          <a:lstStyle/>
          <a:p>
            <a:pPr algn="r"/>
            <a:r>
              <a:rPr lang="ja-JP" altLang="en-US" sz="1200" dirty="0" smtClean="0">
                <a:hlinkClick r:id="rId3"/>
              </a:rPr>
              <a:t>産業医が実施する就業措置の文脈に関する質的調査</a:t>
            </a:r>
            <a:endParaRPr lang="en-US" altLang="ja-JP" sz="1200" dirty="0" smtClean="0"/>
          </a:p>
          <a:p>
            <a:pPr algn="r"/>
            <a:r>
              <a:rPr lang="ja-JP" altLang="en-US" sz="1200" dirty="0" smtClean="0"/>
              <a:t>藤野善久　立石清一郎　森晃爾ら　</a:t>
            </a:r>
            <a:r>
              <a:rPr lang="zh-TW" altLang="en-US" sz="1200" dirty="0" smtClean="0"/>
              <a:t>産衛誌 </a:t>
            </a:r>
            <a:r>
              <a:rPr lang="en-US" altLang="zh-TW" sz="1200" dirty="0" smtClean="0"/>
              <a:t>2012; 54 (6): 267–275</a:t>
            </a:r>
            <a:endParaRPr lang="ja-JP" altLang="en-US" sz="1200" dirty="0"/>
          </a:p>
        </p:txBody>
      </p:sp>
    </p:spTree>
    <p:extLst>
      <p:ext uri="{BB962C8B-B14F-4D97-AF65-F5344CB8AC3E}">
        <p14:creationId xmlns:p14="http://schemas.microsoft.com/office/powerpoint/2010/main" val="1433488544"/>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ローチャート : 判断 3"/>
          <p:cNvSpPr/>
          <p:nvPr/>
        </p:nvSpPr>
        <p:spPr>
          <a:xfrm>
            <a:off x="1547664" y="800128"/>
            <a:ext cx="2232248" cy="612648"/>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2000" dirty="0" smtClean="0">
                <a:solidFill>
                  <a:srgbClr val="FF0000"/>
                </a:solidFill>
              </a:rPr>
              <a:t>有所見</a:t>
            </a:r>
            <a:endParaRPr lang="ja-JP" altLang="en-US" sz="2000" dirty="0">
              <a:solidFill>
                <a:srgbClr val="FF0000"/>
              </a:solidFill>
            </a:endParaRPr>
          </a:p>
        </p:txBody>
      </p:sp>
      <p:sp>
        <p:nvSpPr>
          <p:cNvPr id="5" name="フローチャート: 処理 4"/>
          <p:cNvSpPr/>
          <p:nvPr/>
        </p:nvSpPr>
        <p:spPr>
          <a:xfrm>
            <a:off x="107504" y="1484784"/>
            <a:ext cx="1440160" cy="612648"/>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2000" dirty="0" smtClean="0">
                <a:solidFill>
                  <a:schemeClr val="tx1"/>
                </a:solidFill>
              </a:rPr>
              <a:t>意見なし</a:t>
            </a:r>
            <a:endParaRPr lang="ja-JP" altLang="en-US" sz="2000" dirty="0">
              <a:solidFill>
                <a:schemeClr val="tx1"/>
              </a:solidFill>
            </a:endParaRPr>
          </a:p>
        </p:txBody>
      </p:sp>
      <p:cxnSp>
        <p:nvCxnSpPr>
          <p:cNvPr id="7" name="カギ線コネクタ 6"/>
          <p:cNvCxnSpPr>
            <a:stCxn id="4" idx="1"/>
            <a:endCxn id="5" idx="0"/>
          </p:cNvCxnSpPr>
          <p:nvPr/>
        </p:nvCxnSpPr>
        <p:spPr>
          <a:xfrm rot="10800000" flipV="1">
            <a:off x="827584" y="1106452"/>
            <a:ext cx="720080" cy="378332"/>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550137" y="703684"/>
            <a:ext cx="899605" cy="400110"/>
          </a:xfrm>
          <a:prstGeom prst="rect">
            <a:avLst/>
          </a:prstGeom>
          <a:noFill/>
        </p:spPr>
        <p:txBody>
          <a:bodyPr wrap="none" rtlCol="0">
            <a:spAutoFit/>
          </a:bodyPr>
          <a:lstStyle/>
          <a:p>
            <a:pPr fontAlgn="auto">
              <a:spcBef>
                <a:spcPts val="0"/>
              </a:spcBef>
              <a:spcAft>
                <a:spcPts val="0"/>
              </a:spcAft>
            </a:pPr>
            <a:r>
              <a:rPr lang="ja-JP" altLang="en-US" sz="2000" dirty="0">
                <a:solidFill>
                  <a:prstClr val="black"/>
                </a:solidFill>
                <a:latin typeface="Calibri"/>
                <a:ea typeface="ＭＳ Ｐゴシック"/>
              </a:rPr>
              <a:t>いいえ</a:t>
            </a:r>
          </a:p>
        </p:txBody>
      </p:sp>
      <p:sp>
        <p:nvSpPr>
          <p:cNvPr id="11" name="フローチャート : 判断 10"/>
          <p:cNvSpPr/>
          <p:nvPr/>
        </p:nvSpPr>
        <p:spPr>
          <a:xfrm>
            <a:off x="3851920" y="1556793"/>
            <a:ext cx="4536504" cy="792087"/>
          </a:xfrm>
          <a:prstGeom prst="flowChartDecision">
            <a:avLst/>
          </a:prstGeom>
        </p:spPr>
        <p:style>
          <a:lnRef idx="3">
            <a:schemeClr val="lt1"/>
          </a:lnRef>
          <a:fillRef idx="1">
            <a:schemeClr val="accent2"/>
          </a:fillRef>
          <a:effectRef idx="1">
            <a:schemeClr val="accent2"/>
          </a:effectRef>
          <a:fontRef idx="minor">
            <a:schemeClr val="lt1"/>
          </a:fontRef>
        </p:style>
        <p:txBody>
          <a:bodyPr rtlCol="0" anchor="ctr"/>
          <a:lstStyle/>
          <a:p>
            <a:pPr algn="ctr" fontAlgn="auto">
              <a:spcBef>
                <a:spcPts val="0"/>
              </a:spcBef>
              <a:spcAft>
                <a:spcPts val="0"/>
              </a:spcAft>
            </a:pPr>
            <a:r>
              <a:rPr lang="ja-JP" altLang="en-US" sz="2000" b="1" dirty="0" smtClean="0">
                <a:solidFill>
                  <a:schemeClr val="bg1"/>
                </a:solidFill>
              </a:rPr>
              <a:t>主治医</a:t>
            </a:r>
            <a:endParaRPr lang="en-US" altLang="ja-JP" sz="2000" b="1" dirty="0" smtClean="0">
              <a:solidFill>
                <a:schemeClr val="bg1"/>
              </a:solidFill>
            </a:endParaRPr>
          </a:p>
          <a:p>
            <a:pPr algn="ctr" fontAlgn="auto">
              <a:spcBef>
                <a:spcPts val="0"/>
              </a:spcBef>
              <a:spcAft>
                <a:spcPts val="0"/>
              </a:spcAft>
            </a:pPr>
            <a:r>
              <a:rPr lang="ja-JP" altLang="en-US" sz="2000" b="1" dirty="0" smtClean="0">
                <a:solidFill>
                  <a:schemeClr val="bg1"/>
                </a:solidFill>
              </a:rPr>
              <a:t>定期</a:t>
            </a:r>
            <a:r>
              <a:rPr lang="ja-JP" altLang="en-US" sz="2000" b="1" dirty="0">
                <a:solidFill>
                  <a:schemeClr val="bg1"/>
                </a:solidFill>
              </a:rPr>
              <a:t>受診</a:t>
            </a:r>
          </a:p>
        </p:txBody>
      </p:sp>
      <p:cxnSp>
        <p:nvCxnSpPr>
          <p:cNvPr id="13" name="カギ線コネクタ 12"/>
          <p:cNvCxnSpPr>
            <a:stCxn id="11" idx="1"/>
            <a:endCxn id="17" idx="0"/>
          </p:cNvCxnSpPr>
          <p:nvPr/>
        </p:nvCxnSpPr>
        <p:spPr>
          <a:xfrm rot="10800000" flipV="1">
            <a:off x="3019276" y="1952837"/>
            <a:ext cx="832645" cy="16201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7" name="フローチャート : 判断 16"/>
          <p:cNvSpPr/>
          <p:nvPr/>
        </p:nvSpPr>
        <p:spPr>
          <a:xfrm>
            <a:off x="1259631" y="2114855"/>
            <a:ext cx="3519287" cy="1026114"/>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600" b="1" dirty="0" smtClean="0">
                <a:solidFill>
                  <a:srgbClr val="FF0000"/>
                </a:solidFill>
              </a:rPr>
              <a:t>コントロール良好</a:t>
            </a:r>
            <a:endParaRPr lang="ja-JP" altLang="en-US" sz="1600" b="1" dirty="0">
              <a:solidFill>
                <a:srgbClr val="FF0000"/>
              </a:solidFill>
            </a:endParaRPr>
          </a:p>
        </p:txBody>
      </p:sp>
      <p:cxnSp>
        <p:nvCxnSpPr>
          <p:cNvPr id="23" name="カギ線コネクタ 22"/>
          <p:cNvCxnSpPr>
            <a:endCxn id="17" idx="1"/>
          </p:cNvCxnSpPr>
          <p:nvPr/>
        </p:nvCxnSpPr>
        <p:spPr>
          <a:xfrm rot="5400000" flipH="1" flipV="1">
            <a:off x="-529042" y="3800570"/>
            <a:ext cx="2961330" cy="616015"/>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3851920" y="692696"/>
            <a:ext cx="683200" cy="400110"/>
          </a:xfrm>
          <a:prstGeom prst="rect">
            <a:avLst/>
          </a:prstGeom>
          <a:noFill/>
        </p:spPr>
        <p:txBody>
          <a:bodyPr wrap="none" rtlCol="0">
            <a:spAutoFit/>
          </a:bodyPr>
          <a:lstStyle/>
          <a:p>
            <a:pPr fontAlgn="auto">
              <a:spcBef>
                <a:spcPts val="0"/>
              </a:spcBef>
              <a:spcAft>
                <a:spcPts val="0"/>
              </a:spcAft>
            </a:pPr>
            <a:r>
              <a:rPr lang="ja-JP" altLang="en-US" sz="2000" dirty="0">
                <a:solidFill>
                  <a:prstClr val="black"/>
                </a:solidFill>
                <a:latin typeface="Calibri"/>
                <a:ea typeface="ＭＳ Ｐゴシック"/>
              </a:rPr>
              <a:t>はい</a:t>
            </a:r>
          </a:p>
        </p:txBody>
      </p:sp>
      <p:cxnSp>
        <p:nvCxnSpPr>
          <p:cNvPr id="46" name="カギ線コネクタ 45"/>
          <p:cNvCxnSpPr>
            <a:stCxn id="17" idx="3"/>
            <a:endCxn id="80" idx="0"/>
          </p:cNvCxnSpPr>
          <p:nvPr/>
        </p:nvCxnSpPr>
        <p:spPr>
          <a:xfrm>
            <a:off x="4778918" y="2627912"/>
            <a:ext cx="909206" cy="58506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2" name="カギ線コネクタ 51"/>
          <p:cNvCxnSpPr>
            <a:stCxn id="4" idx="3"/>
            <a:endCxn id="11" idx="0"/>
          </p:cNvCxnSpPr>
          <p:nvPr/>
        </p:nvCxnSpPr>
        <p:spPr>
          <a:xfrm>
            <a:off x="3779912" y="1106452"/>
            <a:ext cx="2340260" cy="450341"/>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80" name="フローチャート: 処理 79"/>
          <p:cNvSpPr/>
          <p:nvPr/>
        </p:nvSpPr>
        <p:spPr>
          <a:xfrm>
            <a:off x="2411760" y="3212977"/>
            <a:ext cx="6552728" cy="1440159"/>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altLang="ja-JP" sz="1600" dirty="0" smtClean="0">
              <a:solidFill>
                <a:srgbClr val="FF0000"/>
              </a:solidFill>
            </a:endParaRPr>
          </a:p>
          <a:p>
            <a:pPr fontAlgn="auto">
              <a:spcBef>
                <a:spcPts val="0"/>
              </a:spcBef>
              <a:spcAft>
                <a:spcPts val="0"/>
              </a:spcAft>
            </a:pPr>
            <a:endParaRPr lang="en-US" altLang="ja-JP" sz="1600" dirty="0">
              <a:solidFill>
                <a:srgbClr val="FF0000"/>
              </a:solidFill>
            </a:endParaRPr>
          </a:p>
          <a:p>
            <a:pPr fontAlgn="auto">
              <a:spcBef>
                <a:spcPts val="0"/>
              </a:spcBef>
              <a:spcAft>
                <a:spcPts val="0"/>
              </a:spcAft>
            </a:pPr>
            <a:r>
              <a:rPr lang="ja-JP" altLang="en-US" dirty="0" smtClean="0">
                <a:solidFill>
                  <a:srgbClr val="FF0000"/>
                </a:solidFill>
              </a:rPr>
              <a:t>チェック</a:t>
            </a:r>
            <a:endParaRPr lang="en-US" altLang="ja-JP" dirty="0" smtClean="0">
              <a:solidFill>
                <a:srgbClr val="FF0000"/>
              </a:solidFill>
            </a:endParaRPr>
          </a:p>
          <a:p>
            <a:pPr marL="285750" indent="-285750" fontAlgn="auto">
              <a:spcBef>
                <a:spcPts val="0"/>
              </a:spcBef>
              <a:spcAft>
                <a:spcPts val="0"/>
              </a:spcAft>
              <a:buFont typeface="Wingdings" pitchFamily="2" charset="2"/>
              <a:buChar char="p"/>
              <a:tabLst>
                <a:tab pos="6275388" algn="r"/>
              </a:tabLst>
            </a:pPr>
            <a:r>
              <a:rPr lang="ja-JP" altLang="en-US" sz="2000" dirty="0" smtClean="0">
                <a:solidFill>
                  <a:srgbClr val="FF0000"/>
                </a:solidFill>
              </a:rPr>
              <a:t>働き続けて</a:t>
            </a:r>
            <a:r>
              <a:rPr lang="ja-JP" altLang="en-US" sz="2000" dirty="0">
                <a:solidFill>
                  <a:srgbClr val="FF0000"/>
                </a:solidFill>
              </a:rPr>
              <a:t>持病</a:t>
            </a:r>
            <a:r>
              <a:rPr lang="ja-JP" altLang="en-US" sz="2000" dirty="0" smtClean="0">
                <a:solidFill>
                  <a:srgbClr val="FF0000"/>
                </a:solidFill>
              </a:rPr>
              <a:t>が</a:t>
            </a:r>
            <a:r>
              <a:rPr lang="ja-JP" altLang="en-US" sz="2000" dirty="0">
                <a:solidFill>
                  <a:srgbClr val="FF0000"/>
                </a:solidFill>
              </a:rPr>
              <a:t>悪化する</a:t>
            </a:r>
            <a:r>
              <a:rPr lang="ja-JP" altLang="en-US" sz="2000" dirty="0" smtClean="0">
                <a:solidFill>
                  <a:srgbClr val="FF0000"/>
                </a:solidFill>
              </a:rPr>
              <a:t>恐れ</a:t>
            </a:r>
            <a:r>
              <a:rPr lang="en-US" altLang="ja-JP" sz="2000" dirty="0" smtClean="0">
                <a:solidFill>
                  <a:srgbClr val="FF0000"/>
                </a:solidFill>
              </a:rPr>
              <a:t>	</a:t>
            </a:r>
            <a:r>
              <a:rPr lang="ja-JP" altLang="en-US" sz="2000" dirty="0" smtClean="0">
                <a:solidFill>
                  <a:srgbClr val="FF0000"/>
                </a:solidFill>
              </a:rPr>
              <a:t>→</a:t>
            </a:r>
            <a:r>
              <a:rPr lang="ja-JP" altLang="en-US" sz="2000" dirty="0">
                <a:solidFill>
                  <a:srgbClr val="FF0000"/>
                </a:solidFill>
              </a:rPr>
              <a:t>類型</a:t>
            </a:r>
            <a:r>
              <a:rPr lang="en-US" altLang="ja-JP" sz="2000" dirty="0" smtClean="0">
                <a:solidFill>
                  <a:srgbClr val="FF0000"/>
                </a:solidFill>
              </a:rPr>
              <a:t>1</a:t>
            </a:r>
          </a:p>
          <a:p>
            <a:pPr marL="285750" indent="-285750" fontAlgn="auto">
              <a:spcBef>
                <a:spcPts val="0"/>
              </a:spcBef>
              <a:spcAft>
                <a:spcPts val="0"/>
              </a:spcAft>
              <a:buFont typeface="Wingdings" pitchFamily="2" charset="2"/>
              <a:buChar char="p"/>
              <a:tabLst>
                <a:tab pos="6275388" algn="r"/>
              </a:tabLst>
            </a:pPr>
            <a:r>
              <a:rPr lang="ja-JP" altLang="en-US" sz="2000" dirty="0">
                <a:solidFill>
                  <a:srgbClr val="FF0000"/>
                </a:solidFill>
              </a:rPr>
              <a:t>持病</a:t>
            </a:r>
            <a:r>
              <a:rPr lang="ja-JP" altLang="en-US" sz="2000" dirty="0" smtClean="0">
                <a:solidFill>
                  <a:srgbClr val="FF0000"/>
                </a:solidFill>
              </a:rPr>
              <a:t>が重大事故を引き起こす恐れ</a:t>
            </a:r>
            <a:r>
              <a:rPr lang="en-US" altLang="ja-JP" sz="2000" dirty="0" smtClean="0">
                <a:solidFill>
                  <a:srgbClr val="FF0000"/>
                </a:solidFill>
              </a:rPr>
              <a:t>	</a:t>
            </a:r>
            <a:r>
              <a:rPr lang="ja-JP" altLang="en-US" sz="2000" dirty="0" smtClean="0">
                <a:solidFill>
                  <a:srgbClr val="FF0000"/>
                </a:solidFill>
              </a:rPr>
              <a:t>→類型</a:t>
            </a:r>
            <a:r>
              <a:rPr lang="en-US" altLang="ja-JP" sz="2000" dirty="0" smtClean="0">
                <a:solidFill>
                  <a:srgbClr val="FF0000"/>
                </a:solidFill>
              </a:rPr>
              <a:t>2</a:t>
            </a:r>
          </a:p>
          <a:p>
            <a:pPr marL="285750" indent="-285750" fontAlgn="auto">
              <a:spcBef>
                <a:spcPts val="0"/>
              </a:spcBef>
              <a:spcAft>
                <a:spcPts val="0"/>
              </a:spcAft>
              <a:buFont typeface="Wingdings" pitchFamily="2" charset="2"/>
              <a:buChar char="p"/>
              <a:tabLst>
                <a:tab pos="6275388" algn="r"/>
              </a:tabLst>
            </a:pPr>
            <a:r>
              <a:rPr lang="ja-JP" altLang="en-US" sz="2000" dirty="0" smtClean="0">
                <a:solidFill>
                  <a:srgbClr val="FF0000"/>
                </a:solidFill>
              </a:rPr>
              <a:t>夜勤や残業で生活習慣が乱れている</a:t>
            </a:r>
            <a:r>
              <a:rPr lang="en-US" altLang="ja-JP" sz="2000" dirty="0" smtClean="0">
                <a:solidFill>
                  <a:srgbClr val="FF0000"/>
                </a:solidFill>
              </a:rPr>
              <a:t>	</a:t>
            </a:r>
            <a:r>
              <a:rPr lang="ja-JP" altLang="en-US" sz="2000" dirty="0" smtClean="0">
                <a:solidFill>
                  <a:srgbClr val="FF0000"/>
                </a:solidFill>
              </a:rPr>
              <a:t>→類型</a:t>
            </a:r>
            <a:r>
              <a:rPr lang="en-US" altLang="ja-JP" sz="2000" dirty="0" smtClean="0">
                <a:solidFill>
                  <a:srgbClr val="FF0000"/>
                </a:solidFill>
              </a:rPr>
              <a:t>3</a:t>
            </a:r>
          </a:p>
          <a:p>
            <a:pPr marL="285750" indent="-285750" algn="ctr" fontAlgn="auto">
              <a:spcBef>
                <a:spcPts val="0"/>
              </a:spcBef>
              <a:spcAft>
                <a:spcPts val="0"/>
              </a:spcAft>
              <a:buFont typeface="Wingdings" pitchFamily="2" charset="2"/>
              <a:buChar char="p"/>
            </a:pPr>
            <a:endParaRPr lang="en-US" altLang="ja-JP" sz="1600" dirty="0" smtClean="0">
              <a:solidFill>
                <a:srgbClr val="FF0000"/>
              </a:solidFill>
            </a:endParaRPr>
          </a:p>
          <a:p>
            <a:pPr algn="ctr" fontAlgn="auto">
              <a:spcBef>
                <a:spcPts val="0"/>
              </a:spcBef>
              <a:spcAft>
                <a:spcPts val="0"/>
              </a:spcAft>
            </a:pPr>
            <a:endParaRPr lang="en-US" altLang="ja-JP" sz="1600" dirty="0" smtClean="0">
              <a:solidFill>
                <a:srgbClr val="FF0000"/>
              </a:solidFill>
            </a:endParaRPr>
          </a:p>
        </p:txBody>
      </p:sp>
      <p:sp>
        <p:nvSpPr>
          <p:cNvPr id="97" name="フローチャート : 判断 96"/>
          <p:cNvSpPr/>
          <p:nvPr/>
        </p:nvSpPr>
        <p:spPr>
          <a:xfrm>
            <a:off x="2843808" y="5661248"/>
            <a:ext cx="4209368" cy="908720"/>
          </a:xfrm>
          <a:prstGeom prst="flowChartDecisi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2000" dirty="0" smtClean="0">
                <a:solidFill>
                  <a:srgbClr val="FF0000"/>
                </a:solidFill>
              </a:rPr>
              <a:t>問題の程度</a:t>
            </a:r>
            <a:endParaRPr lang="en-US" altLang="ja-JP" sz="2000" dirty="0" smtClean="0">
              <a:solidFill>
                <a:srgbClr val="FF0000"/>
              </a:solidFill>
            </a:endParaRPr>
          </a:p>
        </p:txBody>
      </p:sp>
      <p:sp>
        <p:nvSpPr>
          <p:cNvPr id="102" name="フローチャート: 処理 101"/>
          <p:cNvSpPr/>
          <p:nvPr/>
        </p:nvSpPr>
        <p:spPr>
          <a:xfrm>
            <a:off x="107504" y="5589240"/>
            <a:ext cx="2232248" cy="115212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2000" dirty="0">
                <a:solidFill>
                  <a:prstClr val="white"/>
                </a:solidFill>
              </a:rPr>
              <a:t>経過</a:t>
            </a:r>
            <a:r>
              <a:rPr lang="ja-JP" altLang="en-US" sz="2000" dirty="0" smtClean="0">
                <a:solidFill>
                  <a:prstClr val="white"/>
                </a:solidFill>
              </a:rPr>
              <a:t>観察</a:t>
            </a:r>
            <a:endParaRPr lang="en-US" altLang="ja-JP" sz="2000" dirty="0" smtClean="0">
              <a:solidFill>
                <a:prstClr val="white"/>
              </a:solidFill>
            </a:endParaRPr>
          </a:p>
          <a:p>
            <a:pPr algn="ctr" fontAlgn="auto">
              <a:spcBef>
                <a:spcPts val="0"/>
              </a:spcBef>
              <a:spcAft>
                <a:spcPts val="0"/>
              </a:spcAft>
            </a:pPr>
            <a:r>
              <a:rPr lang="ja-JP" altLang="en-US" sz="2000" dirty="0" smtClean="0">
                <a:solidFill>
                  <a:prstClr val="white"/>
                </a:solidFill>
              </a:rPr>
              <a:t>（要管理）</a:t>
            </a:r>
            <a:endParaRPr lang="en-US" altLang="ja-JP" sz="2000" dirty="0" smtClean="0">
              <a:solidFill>
                <a:prstClr val="white"/>
              </a:solidFill>
            </a:endParaRPr>
          </a:p>
        </p:txBody>
      </p:sp>
      <p:sp>
        <p:nvSpPr>
          <p:cNvPr id="106" name="フローチャート: 処理 105"/>
          <p:cNvSpPr/>
          <p:nvPr/>
        </p:nvSpPr>
        <p:spPr>
          <a:xfrm>
            <a:off x="7236296" y="5589243"/>
            <a:ext cx="1805464" cy="1152125"/>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2000" dirty="0" smtClean="0">
                <a:solidFill>
                  <a:prstClr val="white"/>
                </a:solidFill>
              </a:rPr>
              <a:t>就業配慮を検討する</a:t>
            </a:r>
            <a:endParaRPr lang="en-US" altLang="ja-JP" sz="2000" dirty="0" smtClean="0">
              <a:solidFill>
                <a:prstClr val="white"/>
              </a:solidFill>
            </a:endParaRPr>
          </a:p>
        </p:txBody>
      </p:sp>
      <p:cxnSp>
        <p:nvCxnSpPr>
          <p:cNvPr id="111" name="直線コネクタ 110"/>
          <p:cNvCxnSpPr>
            <a:stCxn id="97" idx="3"/>
            <a:endCxn id="106" idx="1"/>
          </p:cNvCxnSpPr>
          <p:nvPr/>
        </p:nvCxnSpPr>
        <p:spPr>
          <a:xfrm>
            <a:off x="7053176" y="6115608"/>
            <a:ext cx="183120" cy="49698"/>
          </a:xfrm>
          <a:prstGeom prst="line">
            <a:avLst/>
          </a:prstGeom>
        </p:spPr>
        <p:style>
          <a:lnRef idx="1">
            <a:schemeClr val="accent1"/>
          </a:lnRef>
          <a:fillRef idx="0">
            <a:schemeClr val="accent1"/>
          </a:fillRef>
          <a:effectRef idx="0">
            <a:schemeClr val="accent1"/>
          </a:effectRef>
          <a:fontRef idx="minor">
            <a:schemeClr val="tx1"/>
          </a:fontRef>
        </p:style>
      </p:cxnSp>
      <p:sp>
        <p:nvSpPr>
          <p:cNvPr id="113" name="テキスト ボックス 112"/>
          <p:cNvSpPr txBox="1"/>
          <p:nvPr/>
        </p:nvSpPr>
        <p:spPr>
          <a:xfrm>
            <a:off x="2411760" y="5733256"/>
            <a:ext cx="441146" cy="400110"/>
          </a:xfrm>
          <a:prstGeom prst="rect">
            <a:avLst/>
          </a:prstGeom>
          <a:noFill/>
        </p:spPr>
        <p:txBody>
          <a:bodyPr wrap="none" rtlCol="0">
            <a:spAutoFit/>
          </a:bodyPr>
          <a:lstStyle/>
          <a:p>
            <a:pPr fontAlgn="auto">
              <a:spcBef>
                <a:spcPts val="0"/>
              </a:spcBef>
              <a:spcAft>
                <a:spcPts val="0"/>
              </a:spcAft>
            </a:pPr>
            <a:r>
              <a:rPr lang="ja-JP" altLang="en-US" sz="2000" dirty="0" smtClean="0">
                <a:solidFill>
                  <a:prstClr val="black"/>
                </a:solidFill>
                <a:latin typeface="Calibri"/>
                <a:ea typeface="ＭＳ Ｐゴシック"/>
              </a:rPr>
              <a:t>低</a:t>
            </a:r>
            <a:endParaRPr lang="ja-JP" altLang="en-US" sz="2000" dirty="0">
              <a:solidFill>
                <a:prstClr val="black"/>
              </a:solidFill>
              <a:latin typeface="Calibri"/>
              <a:ea typeface="ＭＳ Ｐゴシック"/>
            </a:endParaRPr>
          </a:p>
        </p:txBody>
      </p:sp>
      <p:cxnSp>
        <p:nvCxnSpPr>
          <p:cNvPr id="19" name="直線コネクタ 18"/>
          <p:cNvCxnSpPr>
            <a:endCxn id="97" idx="0"/>
          </p:cNvCxnSpPr>
          <p:nvPr/>
        </p:nvCxnSpPr>
        <p:spPr>
          <a:xfrm flipH="1">
            <a:off x="4948492" y="4653136"/>
            <a:ext cx="1596" cy="1008112"/>
          </a:xfrm>
          <a:prstGeom prst="line">
            <a:avLst/>
          </a:prstGeom>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3275856" y="1491172"/>
            <a:ext cx="683200" cy="400110"/>
          </a:xfrm>
          <a:prstGeom prst="rect">
            <a:avLst/>
          </a:prstGeom>
          <a:noFill/>
        </p:spPr>
        <p:txBody>
          <a:bodyPr wrap="none" rtlCol="0">
            <a:spAutoFit/>
          </a:bodyPr>
          <a:lstStyle/>
          <a:p>
            <a:pPr fontAlgn="auto">
              <a:spcBef>
                <a:spcPts val="0"/>
              </a:spcBef>
              <a:spcAft>
                <a:spcPts val="0"/>
              </a:spcAft>
            </a:pPr>
            <a:r>
              <a:rPr lang="ja-JP" altLang="en-US" sz="2000" dirty="0" smtClean="0">
                <a:solidFill>
                  <a:prstClr val="black"/>
                </a:solidFill>
                <a:latin typeface="Calibri"/>
                <a:ea typeface="ＭＳ Ｐゴシック"/>
              </a:rPr>
              <a:t>はい</a:t>
            </a:r>
            <a:endParaRPr lang="ja-JP" altLang="en-US" sz="2000" dirty="0">
              <a:solidFill>
                <a:prstClr val="black"/>
              </a:solidFill>
              <a:latin typeface="Calibri"/>
              <a:ea typeface="ＭＳ Ｐゴシック"/>
            </a:endParaRPr>
          </a:p>
        </p:txBody>
      </p:sp>
      <p:sp>
        <p:nvSpPr>
          <p:cNvPr id="63" name="テキスト ボックス 62"/>
          <p:cNvSpPr txBox="1"/>
          <p:nvPr/>
        </p:nvSpPr>
        <p:spPr>
          <a:xfrm>
            <a:off x="4644008" y="2276872"/>
            <a:ext cx="899605" cy="400110"/>
          </a:xfrm>
          <a:prstGeom prst="rect">
            <a:avLst/>
          </a:prstGeom>
          <a:noFill/>
        </p:spPr>
        <p:txBody>
          <a:bodyPr wrap="none" rtlCol="0">
            <a:spAutoFit/>
          </a:bodyPr>
          <a:lstStyle/>
          <a:p>
            <a:pPr fontAlgn="auto">
              <a:spcBef>
                <a:spcPts val="0"/>
              </a:spcBef>
              <a:spcAft>
                <a:spcPts val="0"/>
              </a:spcAft>
            </a:pPr>
            <a:r>
              <a:rPr lang="ja-JP" altLang="en-US" sz="2000" dirty="0">
                <a:solidFill>
                  <a:prstClr val="black"/>
                </a:solidFill>
                <a:latin typeface="Calibri"/>
                <a:ea typeface="ＭＳ Ｐゴシック"/>
              </a:rPr>
              <a:t>いいえ</a:t>
            </a:r>
          </a:p>
        </p:txBody>
      </p:sp>
      <p:cxnSp>
        <p:nvCxnSpPr>
          <p:cNvPr id="49" name="直線コネクタ 48"/>
          <p:cNvCxnSpPr>
            <a:stCxn id="102" idx="3"/>
            <a:endCxn id="97" idx="1"/>
          </p:cNvCxnSpPr>
          <p:nvPr/>
        </p:nvCxnSpPr>
        <p:spPr>
          <a:xfrm flipV="1">
            <a:off x="2339752" y="6115608"/>
            <a:ext cx="504056" cy="49696"/>
          </a:xfrm>
          <a:prstGeom prst="line">
            <a:avLst/>
          </a:prstGeom>
        </p:spPr>
        <p:style>
          <a:lnRef idx="1">
            <a:schemeClr val="accent1"/>
          </a:lnRef>
          <a:fillRef idx="0">
            <a:schemeClr val="accent1"/>
          </a:fillRef>
          <a:effectRef idx="0">
            <a:schemeClr val="accent1"/>
          </a:effectRef>
          <a:fontRef idx="minor">
            <a:schemeClr val="tx1"/>
          </a:fontRef>
        </p:style>
      </p:cxnSp>
      <p:sp>
        <p:nvSpPr>
          <p:cNvPr id="85" name="テキスト ボックス 84"/>
          <p:cNvSpPr txBox="1"/>
          <p:nvPr/>
        </p:nvSpPr>
        <p:spPr>
          <a:xfrm>
            <a:off x="6190817" y="2500207"/>
            <a:ext cx="899605" cy="400110"/>
          </a:xfrm>
          <a:prstGeom prst="rect">
            <a:avLst/>
          </a:prstGeom>
          <a:noFill/>
        </p:spPr>
        <p:txBody>
          <a:bodyPr wrap="none" rtlCol="0">
            <a:spAutoFit/>
          </a:bodyPr>
          <a:lstStyle/>
          <a:p>
            <a:pPr fontAlgn="auto">
              <a:spcBef>
                <a:spcPts val="0"/>
              </a:spcBef>
              <a:spcAft>
                <a:spcPts val="0"/>
              </a:spcAft>
            </a:pPr>
            <a:r>
              <a:rPr lang="ja-JP" altLang="en-US" sz="2000" dirty="0" smtClean="0">
                <a:solidFill>
                  <a:prstClr val="black"/>
                </a:solidFill>
                <a:latin typeface="Calibri"/>
                <a:ea typeface="ＭＳ Ｐゴシック"/>
              </a:rPr>
              <a:t>いいえ</a:t>
            </a:r>
            <a:endParaRPr lang="ja-JP" altLang="en-US" sz="2000" dirty="0">
              <a:solidFill>
                <a:prstClr val="black"/>
              </a:solidFill>
              <a:latin typeface="Calibri"/>
              <a:ea typeface="ＭＳ Ｐゴシック"/>
            </a:endParaRPr>
          </a:p>
        </p:txBody>
      </p:sp>
      <p:sp>
        <p:nvSpPr>
          <p:cNvPr id="86" name="テキスト ボックス 85"/>
          <p:cNvSpPr txBox="1"/>
          <p:nvPr/>
        </p:nvSpPr>
        <p:spPr>
          <a:xfrm>
            <a:off x="547451" y="2276872"/>
            <a:ext cx="683200" cy="400110"/>
          </a:xfrm>
          <a:prstGeom prst="rect">
            <a:avLst/>
          </a:prstGeom>
          <a:noFill/>
        </p:spPr>
        <p:txBody>
          <a:bodyPr wrap="none" rtlCol="0">
            <a:spAutoFit/>
          </a:bodyPr>
          <a:lstStyle/>
          <a:p>
            <a:pPr fontAlgn="auto">
              <a:spcBef>
                <a:spcPts val="0"/>
              </a:spcBef>
              <a:spcAft>
                <a:spcPts val="0"/>
              </a:spcAft>
            </a:pPr>
            <a:r>
              <a:rPr lang="ja-JP" altLang="en-US" sz="2000" dirty="0">
                <a:solidFill>
                  <a:prstClr val="black"/>
                </a:solidFill>
                <a:latin typeface="Calibri"/>
                <a:ea typeface="ＭＳ Ｐゴシック"/>
              </a:rPr>
              <a:t>はい</a:t>
            </a:r>
          </a:p>
        </p:txBody>
      </p:sp>
      <p:sp>
        <p:nvSpPr>
          <p:cNvPr id="98" name="タイトル 1"/>
          <p:cNvSpPr txBox="1">
            <a:spLocks/>
          </p:cNvSpPr>
          <p:nvPr/>
        </p:nvSpPr>
        <p:spPr>
          <a:xfrm>
            <a:off x="4788024" y="115852"/>
            <a:ext cx="4253736" cy="807676"/>
          </a:xfrm>
          <a:prstGeom prst="rect">
            <a:avLst/>
          </a:prstGeom>
          <a:solidFill>
            <a:schemeClr val="accent2">
              <a:lumMod val="20000"/>
              <a:lumOff val="80000"/>
            </a:schemeClr>
          </a:solidFill>
          <a:ln>
            <a:solidFill>
              <a:schemeClr val="accent1"/>
            </a:solidFill>
          </a:ln>
        </p:spPr>
        <p:txBody>
          <a:bodyPr vert="horz" lIns="91440" tIns="45720" rIns="91440" bIns="45720" rtlCol="0" anchor="ctr">
            <a:normAutofit fontScale="6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dirty="0" smtClean="0"/>
              <a:t>健診有所見者に対する</a:t>
            </a:r>
            <a:endParaRPr lang="en-US" altLang="ja-JP" dirty="0" smtClean="0"/>
          </a:p>
          <a:p>
            <a:pPr fontAlgn="auto">
              <a:spcAft>
                <a:spcPts val="0"/>
              </a:spcAft>
            </a:pPr>
            <a:r>
              <a:rPr lang="ja-JP" altLang="en-US" dirty="0"/>
              <a:t>就業判定</a:t>
            </a:r>
            <a:r>
              <a:rPr lang="ja-JP" altLang="en-US" dirty="0" smtClean="0"/>
              <a:t>ストラテジー</a:t>
            </a:r>
            <a:endParaRPr lang="ja-JP" altLang="en-US" dirty="0"/>
          </a:p>
        </p:txBody>
      </p:sp>
      <p:sp>
        <p:nvSpPr>
          <p:cNvPr id="118" name="テキスト ボックス 117"/>
          <p:cNvSpPr txBox="1"/>
          <p:nvPr/>
        </p:nvSpPr>
        <p:spPr>
          <a:xfrm>
            <a:off x="6804248" y="5733256"/>
            <a:ext cx="441146" cy="400110"/>
          </a:xfrm>
          <a:prstGeom prst="rect">
            <a:avLst/>
          </a:prstGeom>
          <a:noFill/>
        </p:spPr>
        <p:txBody>
          <a:bodyPr wrap="none" rtlCol="0">
            <a:spAutoFit/>
          </a:bodyPr>
          <a:lstStyle/>
          <a:p>
            <a:pPr fontAlgn="auto">
              <a:spcBef>
                <a:spcPts val="0"/>
              </a:spcBef>
              <a:spcAft>
                <a:spcPts val="0"/>
              </a:spcAft>
            </a:pPr>
            <a:r>
              <a:rPr lang="ja-JP" altLang="en-US" sz="2000" dirty="0" smtClean="0">
                <a:solidFill>
                  <a:prstClr val="black"/>
                </a:solidFill>
                <a:latin typeface="Calibri"/>
                <a:ea typeface="ＭＳ Ｐゴシック"/>
              </a:rPr>
              <a:t>高</a:t>
            </a:r>
            <a:endParaRPr lang="ja-JP" altLang="en-US" sz="2000" dirty="0">
              <a:solidFill>
                <a:prstClr val="black"/>
              </a:solidFill>
              <a:latin typeface="Calibri"/>
              <a:ea typeface="ＭＳ Ｐゴシック"/>
            </a:endParaRPr>
          </a:p>
        </p:txBody>
      </p:sp>
      <p:sp>
        <p:nvSpPr>
          <p:cNvPr id="124" name="四角形吹き出し 123"/>
          <p:cNvSpPr/>
          <p:nvPr/>
        </p:nvSpPr>
        <p:spPr>
          <a:xfrm>
            <a:off x="1187624" y="4832576"/>
            <a:ext cx="3168352" cy="612648"/>
          </a:xfrm>
          <a:prstGeom prst="wedgeRectCallout">
            <a:avLst>
              <a:gd name="adj1" fmla="val 68516"/>
              <a:gd name="adj2" fmla="val -906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必要に応じて</a:t>
            </a:r>
            <a:endParaRPr lang="en-US" altLang="ja-JP" sz="1600" dirty="0">
              <a:solidFill>
                <a:schemeClr val="tx1"/>
              </a:solidFill>
            </a:endParaRPr>
          </a:p>
          <a:p>
            <a:r>
              <a:rPr lang="ja-JP" altLang="en-US" sz="1600" dirty="0">
                <a:solidFill>
                  <a:schemeClr val="tx1"/>
                </a:solidFill>
              </a:rPr>
              <a:t>主治医とコミュニケーション</a:t>
            </a:r>
          </a:p>
        </p:txBody>
      </p:sp>
      <p:cxnSp>
        <p:nvCxnSpPr>
          <p:cNvPr id="6" name="直線コネクタ 5"/>
          <p:cNvCxnSpPr>
            <a:stCxn id="11" idx="2"/>
          </p:cNvCxnSpPr>
          <p:nvPr/>
        </p:nvCxnSpPr>
        <p:spPr>
          <a:xfrm>
            <a:off x="6120172" y="2348880"/>
            <a:ext cx="0" cy="864097"/>
          </a:xfrm>
          <a:prstGeom prst="line">
            <a:avLst/>
          </a:prstGeom>
        </p:spPr>
        <p:style>
          <a:lnRef idx="1">
            <a:schemeClr val="accent1"/>
          </a:lnRef>
          <a:fillRef idx="0">
            <a:schemeClr val="accent1"/>
          </a:fillRef>
          <a:effectRef idx="0">
            <a:schemeClr val="accent1"/>
          </a:effectRef>
          <a:fontRef idx="minor">
            <a:schemeClr val="tx1"/>
          </a:fontRef>
        </p:style>
      </p:cxnSp>
      <p:sp>
        <p:nvSpPr>
          <p:cNvPr id="29" name="角丸四角形吹き出し 28"/>
          <p:cNvSpPr/>
          <p:nvPr/>
        </p:nvSpPr>
        <p:spPr>
          <a:xfrm>
            <a:off x="1979712" y="44624"/>
            <a:ext cx="2160240" cy="576064"/>
          </a:xfrm>
          <a:prstGeom prst="wedgeRoundRectCallout">
            <a:avLst>
              <a:gd name="adj1" fmla="val 83504"/>
              <a:gd name="adj2" fmla="val 5631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医師の思考回路</a:t>
            </a:r>
            <a:endParaRPr kumimoji="1" lang="ja-JP" altLang="en-US" dirty="0"/>
          </a:p>
        </p:txBody>
      </p:sp>
      <p:sp>
        <p:nvSpPr>
          <p:cNvPr id="31" name="フローチャート : 代替処理 30"/>
          <p:cNvSpPr/>
          <p:nvPr/>
        </p:nvSpPr>
        <p:spPr>
          <a:xfrm>
            <a:off x="7164288" y="1484784"/>
            <a:ext cx="1224136" cy="360040"/>
          </a:xfrm>
          <a:prstGeom prst="flowChartAlternateProcess">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dirty="0" smtClean="0"/>
              <a:t>分岐点！</a:t>
            </a:r>
            <a:endParaRPr lang="ja-JP" altLang="en-US" dirty="0"/>
          </a:p>
        </p:txBody>
      </p:sp>
    </p:spTree>
    <p:extLst>
      <p:ext uri="{BB962C8B-B14F-4D97-AF65-F5344CB8AC3E}">
        <p14:creationId xmlns:p14="http://schemas.microsoft.com/office/powerpoint/2010/main" val="13029960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タイトル 1"/>
          <p:cNvSpPr>
            <a:spLocks noGrp="1"/>
          </p:cNvSpPr>
          <p:nvPr>
            <p:ph type="title"/>
          </p:nvPr>
        </p:nvSpPr>
        <p:spPr/>
        <p:txBody>
          <a:bodyPr/>
          <a:lstStyle/>
          <a:p>
            <a:r>
              <a:rPr lang="ja-JP" altLang="en-US" dirty="0" smtClean="0"/>
              <a:t>まとめ</a:t>
            </a:r>
          </a:p>
        </p:txBody>
      </p:sp>
      <p:sp>
        <p:nvSpPr>
          <p:cNvPr id="133122" name="コンテンツ プレースホルダ 2"/>
          <p:cNvSpPr>
            <a:spLocks noGrp="1"/>
          </p:cNvSpPr>
          <p:nvPr>
            <p:ph idx="1"/>
          </p:nvPr>
        </p:nvSpPr>
        <p:spPr>
          <a:xfrm>
            <a:off x="457200" y="1412875"/>
            <a:ext cx="8362950" cy="4525963"/>
          </a:xfrm>
        </p:spPr>
        <p:txBody>
          <a:bodyPr/>
          <a:lstStyle/>
          <a:p>
            <a:pPr>
              <a:buFont typeface="Wingdings" pitchFamily="2" charset="2"/>
              <a:buChar char="u"/>
            </a:pPr>
            <a:r>
              <a:rPr lang="ja-JP" altLang="en-US" sz="2800" dirty="0" smtClean="0"/>
              <a:t>本年</a:t>
            </a:r>
            <a:r>
              <a:rPr lang="en-US" altLang="ja-JP" sz="2800" dirty="0" smtClean="0"/>
              <a:t>5</a:t>
            </a:r>
            <a:r>
              <a:rPr lang="ja-JP" altLang="en-US" sz="2800" dirty="0" smtClean="0"/>
              <a:t>月以降、急患発生事例が連続</a:t>
            </a:r>
          </a:p>
          <a:p>
            <a:pPr>
              <a:buFont typeface="Wingdings" pitchFamily="2" charset="2"/>
              <a:buChar char="u"/>
            </a:pPr>
            <a:r>
              <a:rPr lang="en-US" altLang="ja-JP" sz="2800" dirty="0" smtClean="0"/>
              <a:t>20</a:t>
            </a:r>
            <a:r>
              <a:rPr lang="ja-JP" altLang="en-US" sz="2800" dirty="0" smtClean="0"/>
              <a:t>キロ圏内の医療提供体制には制限</a:t>
            </a:r>
          </a:p>
          <a:p>
            <a:pPr>
              <a:buFont typeface="Wingdings" pitchFamily="2" charset="2"/>
              <a:buChar char="u"/>
            </a:pPr>
            <a:r>
              <a:rPr lang="ja-JP" altLang="en-US" sz="2800" dirty="0" smtClean="0"/>
              <a:t>対策の急所は健診事後措置</a:t>
            </a:r>
          </a:p>
          <a:p>
            <a:pPr>
              <a:buFont typeface="Wingdings" pitchFamily="2" charset="2"/>
              <a:buChar char="u"/>
            </a:pPr>
            <a:r>
              <a:rPr lang="ja-JP" altLang="en-US" sz="2800" dirty="0" smtClean="0"/>
              <a:t>健診事後措置は法令に基づく事業者義務</a:t>
            </a:r>
          </a:p>
          <a:p>
            <a:pPr>
              <a:buFont typeface="Wingdings" pitchFamily="2" charset="2"/>
              <a:buChar char="u"/>
            </a:pPr>
            <a:r>
              <a:rPr lang="ja-JP" altLang="en-US" sz="2800" dirty="0" smtClean="0"/>
              <a:t>就業措置、医師の頭のなかには３つのパタン</a:t>
            </a:r>
          </a:p>
          <a:p>
            <a:pPr>
              <a:buFont typeface="Wingdings" pitchFamily="2" charset="2"/>
              <a:buChar char="u"/>
            </a:pPr>
            <a:r>
              <a:rPr lang="ja-JP" altLang="en-US" sz="2800" dirty="0" smtClean="0"/>
              <a:t>医師判断の分岐点に「主治医受診有無」がある</a:t>
            </a:r>
          </a:p>
          <a:p>
            <a:pPr>
              <a:buFont typeface="Wingdings" pitchFamily="2" charset="2"/>
              <a:buChar char="u"/>
            </a:pPr>
            <a:r>
              <a:rPr lang="ja-JP" altLang="en-US" sz="2800" dirty="0" smtClean="0"/>
              <a:t>対策推進の鍵は現場を知る各社の情報共有の仕組み強化（⇒グループワークへ）</a:t>
            </a:r>
            <a:endParaRPr lang="en-US" altLang="ja-JP" sz="2800" dirty="0" smtClean="0"/>
          </a:p>
          <a:p>
            <a:pPr>
              <a:buNone/>
            </a:pPr>
            <a:endParaRPr lang="ja-JP" altLang="en-US"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本日のねらい</a:t>
            </a:r>
            <a:endParaRPr kumimoji="1" lang="ja-JP" altLang="en-US" dirty="0"/>
          </a:p>
        </p:txBody>
      </p:sp>
      <p:sp>
        <p:nvSpPr>
          <p:cNvPr id="3" name="コンテンツ プレースホルダ 2"/>
          <p:cNvSpPr>
            <a:spLocks noGrp="1"/>
          </p:cNvSpPr>
          <p:nvPr>
            <p:ph idx="1"/>
          </p:nvPr>
        </p:nvSpPr>
        <p:spPr>
          <a:xfrm>
            <a:off x="457200" y="4116213"/>
            <a:ext cx="8229600" cy="2121099"/>
          </a:xfrm>
        </p:spPr>
        <p:txBody>
          <a:bodyPr/>
          <a:lstStyle/>
          <a:p>
            <a:r>
              <a:rPr lang="ja-JP" altLang="en-US" sz="2800" dirty="0" smtClean="0">
                <a:solidFill>
                  <a:schemeClr val="accent1"/>
                </a:solidFill>
              </a:rPr>
              <a:t>課題①：</a:t>
            </a:r>
            <a:r>
              <a:rPr lang="ja-JP" altLang="en-US" sz="2800" dirty="0" smtClean="0"/>
              <a:t>健康診断について基礎的事項確認</a:t>
            </a:r>
            <a:endParaRPr lang="en-US" altLang="ja-JP" sz="2800" dirty="0" smtClean="0"/>
          </a:p>
          <a:p>
            <a:pPr lvl="1"/>
            <a:r>
              <a:rPr lang="ja-JP" altLang="en-US" sz="2400" dirty="0" smtClean="0">
                <a:solidFill>
                  <a:srgbClr val="FF0000"/>
                </a:solidFill>
              </a:rPr>
              <a:t>職務適性判断</a:t>
            </a:r>
            <a:r>
              <a:rPr lang="ja-JP" altLang="en-US" sz="2400" dirty="0" smtClean="0"/>
              <a:t>、</a:t>
            </a:r>
            <a:r>
              <a:rPr lang="ja-JP" altLang="en-US" sz="2400" dirty="0" smtClean="0">
                <a:solidFill>
                  <a:srgbClr val="FF0000"/>
                </a:solidFill>
              </a:rPr>
              <a:t>健診事後措置</a:t>
            </a:r>
            <a:r>
              <a:rPr lang="ja-JP" altLang="en-US" sz="2400" dirty="0" smtClean="0"/>
              <a:t>の場として</a:t>
            </a:r>
            <a:endParaRPr lang="en-US" altLang="ja-JP" sz="2400" dirty="0" smtClean="0"/>
          </a:p>
          <a:p>
            <a:r>
              <a:rPr lang="ja-JP" altLang="en-US" sz="2800" dirty="0" smtClean="0">
                <a:solidFill>
                  <a:schemeClr val="accent1"/>
                </a:solidFill>
              </a:rPr>
              <a:t>課題②：</a:t>
            </a:r>
            <a:r>
              <a:rPr lang="ja-JP" altLang="en-US" sz="2800" dirty="0" smtClean="0"/>
              <a:t>関係各社の情報共有</a:t>
            </a:r>
            <a:endParaRPr lang="en-US" altLang="ja-JP" sz="2400" dirty="0" smtClean="0"/>
          </a:p>
        </p:txBody>
      </p:sp>
      <p:sp>
        <p:nvSpPr>
          <p:cNvPr id="4" name="正方形/長方形 3"/>
          <p:cNvSpPr/>
          <p:nvPr/>
        </p:nvSpPr>
        <p:spPr>
          <a:xfrm>
            <a:off x="827584" y="1772816"/>
            <a:ext cx="7632848" cy="1200329"/>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buNone/>
            </a:pPr>
            <a:r>
              <a:rPr lang="ja-JP" altLang="en-US" sz="2400" dirty="0" smtClean="0"/>
              <a:t>基本的な課題認識</a:t>
            </a:r>
            <a:endParaRPr lang="en-US" altLang="ja-JP" sz="2400" dirty="0" smtClean="0"/>
          </a:p>
          <a:p>
            <a:pPr marL="342900" indent="-342900">
              <a:buFont typeface="+mj-lt"/>
              <a:buAutoNum type="arabicPeriod"/>
            </a:pPr>
            <a:r>
              <a:rPr lang="en-US" altLang="ja-JP" sz="2400" dirty="0" smtClean="0"/>
              <a:t>20</a:t>
            </a:r>
            <a:r>
              <a:rPr lang="ja-JP" altLang="en-US" sz="2400" dirty="0" smtClean="0"/>
              <a:t>キロ圏内の医療提供体制には制限（予防の重要性）</a:t>
            </a:r>
            <a:endParaRPr lang="en-US" altLang="ja-JP" sz="2400" dirty="0" smtClean="0"/>
          </a:p>
          <a:p>
            <a:pPr marL="342900" indent="-342900">
              <a:buFont typeface="+mj-lt"/>
              <a:buAutoNum type="arabicPeriod"/>
            </a:pPr>
            <a:r>
              <a:rPr lang="ja-JP" altLang="en-US" sz="2400" dirty="0" smtClean="0"/>
              <a:t>予防対応に関する情報共有の仕組み強化が必要</a:t>
            </a:r>
            <a:endParaRPr lang="en-US" altLang="ja-JP" sz="2400" dirty="0" smtClean="0"/>
          </a:p>
        </p:txBody>
      </p:sp>
      <p:sp>
        <p:nvSpPr>
          <p:cNvPr id="5" name="下矢印 4"/>
          <p:cNvSpPr/>
          <p:nvPr/>
        </p:nvSpPr>
        <p:spPr>
          <a:xfrm>
            <a:off x="3995936" y="3068960"/>
            <a:ext cx="1008112" cy="864096"/>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sz="quarter" idx="1"/>
          </p:nvPr>
        </p:nvSpPr>
        <p:spPr>
          <a:xfrm>
            <a:off x="178246" y="1268760"/>
            <a:ext cx="8858250" cy="1583630"/>
          </a:xfrm>
        </p:spPr>
        <p:txBody>
          <a:bodyPr lIns="90488" tIns="44450" rIns="90488" bIns="44450"/>
          <a:lstStyle/>
          <a:p>
            <a:pPr marL="274638" indent="-274638" eaLnBrk="1" hangingPunct="1">
              <a:lnSpc>
                <a:spcPct val="120000"/>
              </a:lnSpc>
              <a:buFont typeface="Wingdings" pitchFamily="2" charset="2"/>
              <a:buChar char="Ø"/>
            </a:pPr>
            <a:r>
              <a:rPr lang="ja-JP" altLang="en-US" sz="2400" dirty="0" smtClean="0">
                <a:latin typeface="ＭＳ Ｐゴシック" pitchFamily="50" charset="-128"/>
              </a:rPr>
              <a:t>健康診断とは、診察および各種検査で健康状態を評価することで健康の維持や疾患の予防・早期発見に役立てるもの</a:t>
            </a:r>
            <a:endParaRPr lang="en-US" altLang="ja-JP" sz="2400" dirty="0" smtClean="0">
              <a:latin typeface="ＭＳ Ｐゴシック" pitchFamily="50" charset="-128"/>
            </a:endParaRPr>
          </a:p>
          <a:p>
            <a:pPr marL="274638" indent="-274638" eaLnBrk="1" hangingPunct="1">
              <a:lnSpc>
                <a:spcPct val="120000"/>
              </a:lnSpc>
              <a:buFont typeface="Wingdings" pitchFamily="2" charset="2"/>
              <a:buChar char="Ø"/>
            </a:pPr>
            <a:r>
              <a:rPr lang="ja-JP" altLang="en-US" sz="2400" dirty="0" smtClean="0"/>
              <a:t>実施の場：学校、</a:t>
            </a:r>
            <a:r>
              <a:rPr lang="ja-JP" altLang="en-US" sz="2400" dirty="0" smtClean="0">
                <a:solidFill>
                  <a:srgbClr val="FF0000"/>
                </a:solidFill>
              </a:rPr>
              <a:t>職場</a:t>
            </a:r>
            <a:r>
              <a:rPr lang="ja-JP" altLang="en-US" sz="2400" dirty="0" smtClean="0"/>
              <a:t>、地方公共団体、個人として</a:t>
            </a:r>
            <a:endParaRPr lang="en-US" altLang="ja-JP" sz="2400" dirty="0" smtClean="0"/>
          </a:p>
        </p:txBody>
      </p:sp>
      <p:sp>
        <p:nvSpPr>
          <p:cNvPr id="12291" name="Text Box 6"/>
          <p:cNvSpPr txBox="1">
            <a:spLocks noChangeArrowheads="1"/>
          </p:cNvSpPr>
          <p:nvPr/>
        </p:nvSpPr>
        <p:spPr bwMode="auto">
          <a:xfrm>
            <a:off x="0" y="473075"/>
            <a:ext cx="9144000" cy="646331"/>
          </a:xfrm>
          <a:prstGeom prst="rect">
            <a:avLst/>
          </a:prstGeom>
          <a:noFill/>
          <a:ln w="9525">
            <a:noFill/>
            <a:miter lim="800000"/>
            <a:headEnd/>
            <a:tailEnd/>
          </a:ln>
        </p:spPr>
        <p:txBody>
          <a:bodyPr wrap="square">
            <a:spAutoFit/>
          </a:bodyPr>
          <a:lstStyle/>
          <a:p>
            <a:pPr algn="ctr"/>
            <a:r>
              <a:rPr lang="ja-JP" altLang="en-US" sz="3600" dirty="0" smtClean="0">
                <a:latin typeface="+mn-ea"/>
                <a:ea typeface="+mn-ea"/>
              </a:rPr>
              <a:t>健康</a:t>
            </a:r>
            <a:r>
              <a:rPr lang="ja-JP" altLang="en-US" sz="3600" dirty="0">
                <a:latin typeface="+mn-ea"/>
                <a:ea typeface="+mn-ea"/>
              </a:rPr>
              <a:t>診断</a:t>
            </a:r>
          </a:p>
        </p:txBody>
      </p:sp>
      <p:sp>
        <p:nvSpPr>
          <p:cNvPr id="2" name="スライド番号プレースホルダー 1"/>
          <p:cNvSpPr>
            <a:spLocks noGrp="1"/>
          </p:cNvSpPr>
          <p:nvPr>
            <p:ph type="sldNum" sz="quarter" idx="12"/>
          </p:nvPr>
        </p:nvSpPr>
        <p:spPr/>
        <p:txBody>
          <a:bodyPr/>
          <a:lstStyle/>
          <a:p>
            <a:pPr>
              <a:defRPr/>
            </a:pPr>
            <a:fld id="{131D2561-B5A7-4079-B49E-C58E22A1DF2C}" type="slidenum">
              <a:rPr lang="en-US" altLang="ja-JP" smtClean="0"/>
              <a:pPr>
                <a:defRPr/>
              </a:pPr>
              <a:t>4</a:t>
            </a:fld>
            <a:endParaRPr lang="en-US" altLang="ja-JP"/>
          </a:p>
        </p:txBody>
      </p:sp>
      <p:sp>
        <p:nvSpPr>
          <p:cNvPr id="5" name="正方形/長方形 4"/>
          <p:cNvSpPr/>
          <p:nvPr/>
        </p:nvSpPr>
        <p:spPr>
          <a:xfrm>
            <a:off x="611560" y="2924944"/>
            <a:ext cx="7992888" cy="371178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eaLnBrk="1" hangingPunct="1">
              <a:lnSpc>
                <a:spcPct val="120000"/>
              </a:lnSpc>
              <a:buNone/>
            </a:pPr>
            <a:r>
              <a:rPr lang="ja-JP" altLang="en-US" sz="2800" dirty="0" smtClean="0">
                <a:solidFill>
                  <a:srgbClr val="00B050"/>
                </a:solidFill>
                <a:latin typeface="ＭＳ Ｐゴシック" pitchFamily="50" charset="-128"/>
              </a:rPr>
              <a:t>職域における健康診断</a:t>
            </a:r>
            <a:endParaRPr lang="en-US" altLang="ja-JP" sz="2800" dirty="0" smtClean="0">
              <a:solidFill>
                <a:srgbClr val="00B050"/>
              </a:solidFill>
              <a:latin typeface="ＭＳ Ｐゴシック" pitchFamily="50" charset="-128"/>
            </a:endParaRPr>
          </a:p>
          <a:p>
            <a:pPr eaLnBrk="1" hangingPunct="1">
              <a:lnSpc>
                <a:spcPct val="120000"/>
              </a:lnSpc>
              <a:buFontTx/>
              <a:buNone/>
            </a:pPr>
            <a:r>
              <a:rPr lang="ja-JP" altLang="en-US" sz="2800" dirty="0" smtClean="0">
                <a:latin typeface="ＭＳ Ｐゴシック" pitchFamily="50" charset="-128"/>
              </a:rPr>
              <a:t>１</a:t>
            </a:r>
            <a:r>
              <a:rPr lang="en-US" altLang="ja-JP" sz="2800" dirty="0" smtClean="0">
                <a:latin typeface="ＭＳ Ｐゴシック" pitchFamily="50" charset="-128"/>
              </a:rPr>
              <a:t>. </a:t>
            </a:r>
            <a:r>
              <a:rPr lang="ja-JP" altLang="en-US" sz="2800" u="sng" dirty="0" smtClean="0">
                <a:latin typeface="ＭＳ Ｐゴシック" pitchFamily="50" charset="-128"/>
              </a:rPr>
              <a:t>法律</a:t>
            </a:r>
            <a:r>
              <a:rPr lang="ja-JP" altLang="en-US" sz="2800" dirty="0" smtClean="0">
                <a:latin typeface="ＭＳ Ｐゴシック" pitchFamily="50" charset="-128"/>
              </a:rPr>
              <a:t>で義務づけられているもの</a:t>
            </a:r>
            <a:endParaRPr lang="en-US" altLang="ja-JP" sz="2800" dirty="0" smtClean="0">
              <a:latin typeface="ＭＳ Ｐゴシック" pitchFamily="50" charset="-128"/>
            </a:endParaRPr>
          </a:p>
          <a:p>
            <a:pPr eaLnBrk="1" hangingPunct="1">
              <a:lnSpc>
                <a:spcPct val="120000"/>
              </a:lnSpc>
              <a:buFontTx/>
              <a:buNone/>
            </a:pPr>
            <a:r>
              <a:rPr lang="ja-JP" altLang="en-US" sz="2800" dirty="0" smtClean="0">
                <a:latin typeface="ＭＳ Ｐゴシック" pitchFamily="50" charset="-128"/>
              </a:rPr>
              <a:t>　　一般健康診断</a:t>
            </a:r>
            <a:endParaRPr lang="en-US" altLang="ja-JP" sz="2800" dirty="0" smtClean="0">
              <a:latin typeface="ＭＳ Ｐゴシック" pitchFamily="50" charset="-128"/>
            </a:endParaRPr>
          </a:p>
          <a:p>
            <a:pPr eaLnBrk="1" hangingPunct="1">
              <a:lnSpc>
                <a:spcPct val="120000"/>
              </a:lnSpc>
              <a:buFontTx/>
              <a:buNone/>
            </a:pPr>
            <a:r>
              <a:rPr lang="ja-JP" altLang="en-US" sz="2800" dirty="0" smtClean="0">
                <a:latin typeface="ＭＳ Ｐゴシック" pitchFamily="50" charset="-128"/>
              </a:rPr>
              <a:t>　　特殊健康診断</a:t>
            </a:r>
          </a:p>
          <a:p>
            <a:pPr eaLnBrk="1" hangingPunct="1">
              <a:lnSpc>
                <a:spcPct val="120000"/>
              </a:lnSpc>
              <a:buFontTx/>
              <a:buNone/>
            </a:pPr>
            <a:r>
              <a:rPr lang="ja-JP" altLang="en-US" sz="2800" dirty="0" smtClean="0">
                <a:latin typeface="ＭＳ Ｐゴシック" pitchFamily="50" charset="-128"/>
              </a:rPr>
              <a:t>２</a:t>
            </a:r>
            <a:r>
              <a:rPr lang="en-US" altLang="ja-JP" sz="2800" dirty="0" smtClean="0">
                <a:latin typeface="ＭＳ Ｐゴシック" pitchFamily="50" charset="-128"/>
              </a:rPr>
              <a:t>. </a:t>
            </a:r>
            <a:r>
              <a:rPr lang="ja-JP" altLang="en-US" sz="2800" dirty="0" smtClean="0">
                <a:latin typeface="ＭＳ Ｐゴシック" pitchFamily="50" charset="-128"/>
              </a:rPr>
              <a:t>行政指導としてその実施を要請しているもの</a:t>
            </a:r>
          </a:p>
          <a:p>
            <a:pPr eaLnBrk="1" hangingPunct="1">
              <a:lnSpc>
                <a:spcPct val="120000"/>
              </a:lnSpc>
              <a:buFontTx/>
              <a:buNone/>
            </a:pPr>
            <a:r>
              <a:rPr lang="ja-JP" altLang="en-US" sz="2800" dirty="0" smtClean="0">
                <a:latin typeface="ＭＳ Ｐゴシック" pitchFamily="50" charset="-128"/>
              </a:rPr>
              <a:t>３</a:t>
            </a:r>
            <a:r>
              <a:rPr lang="en-US" altLang="ja-JP" sz="2800" dirty="0" smtClean="0">
                <a:latin typeface="ＭＳ Ｐゴシック" pitchFamily="50" charset="-128"/>
              </a:rPr>
              <a:t>. </a:t>
            </a:r>
            <a:r>
              <a:rPr lang="ja-JP" altLang="en-US" sz="2800" dirty="0" smtClean="0">
                <a:latin typeface="ＭＳ Ｐゴシック" pitchFamily="50" charset="-128"/>
              </a:rPr>
              <a:t>企業等の判断で実施しているもの</a:t>
            </a:r>
          </a:p>
          <a:p>
            <a:pPr eaLnBrk="1" hangingPunct="1">
              <a:lnSpc>
                <a:spcPct val="120000"/>
              </a:lnSpc>
              <a:buFontTx/>
              <a:buNone/>
            </a:pPr>
            <a:r>
              <a:rPr lang="ja-JP" altLang="en-US" sz="2800" dirty="0" smtClean="0">
                <a:latin typeface="ＭＳ Ｐゴシック" pitchFamily="50" charset="-128"/>
              </a:rPr>
              <a:t>　　　　　　　（健診追加項目や人間ドックなど）</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sz="quarter" idx="1"/>
          </p:nvPr>
        </p:nvSpPr>
        <p:spPr>
          <a:xfrm>
            <a:off x="304800" y="1676400"/>
            <a:ext cx="8839200" cy="4610100"/>
          </a:xfrm>
        </p:spPr>
        <p:txBody>
          <a:bodyPr lIns="90488" tIns="44450" rIns="90488" bIns="44450"/>
          <a:lstStyle/>
          <a:p>
            <a:pPr marL="447675" indent="-382588" eaLnBrk="1" hangingPunct="1">
              <a:lnSpc>
                <a:spcPct val="110000"/>
              </a:lnSpc>
              <a:buFontTx/>
              <a:buNone/>
            </a:pPr>
            <a:r>
              <a:rPr lang="ja-JP" altLang="en-US" u="sng" dirty="0" smtClean="0">
                <a:solidFill>
                  <a:srgbClr val="00B050"/>
                </a:solidFill>
                <a:latin typeface="+mn-ea"/>
              </a:rPr>
              <a:t>一般健康診断</a:t>
            </a:r>
            <a:r>
              <a:rPr lang="ja-JP" altLang="en-US" dirty="0" smtClean="0">
                <a:solidFill>
                  <a:srgbClr val="00B050"/>
                </a:solidFill>
                <a:latin typeface="+mn-ea"/>
              </a:rPr>
              <a:t>：すべての労働者（定期）</a:t>
            </a:r>
          </a:p>
          <a:p>
            <a:pPr marL="447675" indent="-382588" eaLnBrk="1" hangingPunct="1">
              <a:lnSpc>
                <a:spcPct val="110000"/>
              </a:lnSpc>
              <a:buFontTx/>
              <a:buNone/>
            </a:pPr>
            <a:r>
              <a:rPr lang="ja-JP" altLang="en-US" sz="2400" dirty="0" smtClean="0">
                <a:latin typeface="+mn-ea"/>
              </a:rPr>
              <a:t>　（労働安全衛生法</a:t>
            </a:r>
            <a:r>
              <a:rPr lang="en-US" altLang="ja-JP" sz="2400" dirty="0" smtClean="0">
                <a:latin typeface="+mn-ea"/>
              </a:rPr>
              <a:t>66</a:t>
            </a:r>
            <a:r>
              <a:rPr lang="ja-JP" altLang="en-US" sz="2400" dirty="0" smtClean="0">
                <a:latin typeface="+mn-ea"/>
              </a:rPr>
              <a:t>条）</a:t>
            </a:r>
            <a:endParaRPr lang="en-US" altLang="ja-JP" sz="2400" dirty="0" smtClean="0">
              <a:latin typeface="+mn-ea"/>
            </a:endParaRPr>
          </a:p>
          <a:p>
            <a:pPr marL="447675" indent="-382588" eaLnBrk="1" hangingPunct="1">
              <a:lnSpc>
                <a:spcPct val="110000"/>
              </a:lnSpc>
              <a:buFontTx/>
              <a:buNone/>
            </a:pPr>
            <a:r>
              <a:rPr lang="ja-JP" altLang="en-US" sz="1800" dirty="0" smtClean="0">
                <a:latin typeface="+mn-ea"/>
              </a:rPr>
              <a:t>第</a:t>
            </a:r>
            <a:r>
              <a:rPr lang="en-US" altLang="ja-JP" sz="1800" dirty="0" smtClean="0">
                <a:latin typeface="+mn-ea"/>
              </a:rPr>
              <a:t>1</a:t>
            </a:r>
            <a:r>
              <a:rPr lang="ja-JP" altLang="en-US" sz="1800" dirty="0" smtClean="0">
                <a:latin typeface="+mn-ea"/>
              </a:rPr>
              <a:t>項：事業者は、労働者に対し、厚生労働省令で定めるところにより、医師による健康診断を行なわなければならない。</a:t>
            </a:r>
            <a:endParaRPr lang="en-US" altLang="ja-JP" sz="1800" dirty="0" smtClean="0">
              <a:latin typeface="+mn-ea"/>
            </a:endParaRPr>
          </a:p>
          <a:p>
            <a:pPr marL="447675" indent="-382588" eaLnBrk="1" hangingPunct="1">
              <a:lnSpc>
                <a:spcPct val="110000"/>
              </a:lnSpc>
              <a:buFontTx/>
              <a:buNone/>
            </a:pPr>
            <a:r>
              <a:rPr lang="ja-JP" altLang="en-US" sz="1800" dirty="0" smtClean="0">
                <a:latin typeface="+mn-ea"/>
              </a:rPr>
              <a:t>第</a:t>
            </a:r>
            <a:r>
              <a:rPr lang="en-US" altLang="ja-JP" sz="1800" dirty="0" smtClean="0">
                <a:latin typeface="+mn-ea"/>
              </a:rPr>
              <a:t>5</a:t>
            </a:r>
            <a:r>
              <a:rPr lang="ja-JP" altLang="en-US" sz="1800" dirty="0" smtClean="0">
                <a:latin typeface="+mn-ea"/>
              </a:rPr>
              <a:t>項：労働者は、前各項により事業者が行なう健康診断を受けなければならない。</a:t>
            </a:r>
            <a:endParaRPr lang="en-US" altLang="ja-JP" sz="1800" dirty="0" smtClean="0">
              <a:latin typeface="+mn-ea"/>
            </a:endParaRPr>
          </a:p>
          <a:p>
            <a:pPr marL="447675" indent="-382588" eaLnBrk="1" hangingPunct="1">
              <a:lnSpc>
                <a:spcPct val="110000"/>
              </a:lnSpc>
              <a:buFontTx/>
              <a:buNone/>
            </a:pPr>
            <a:endParaRPr lang="en-US" altLang="ja-JP" sz="1800" dirty="0" smtClean="0">
              <a:latin typeface="+mn-ea"/>
            </a:endParaRPr>
          </a:p>
          <a:p>
            <a:pPr marL="447675" indent="-382588" eaLnBrk="1" hangingPunct="1">
              <a:lnSpc>
                <a:spcPct val="110000"/>
              </a:lnSpc>
              <a:buFontTx/>
              <a:buNone/>
            </a:pPr>
            <a:endParaRPr lang="ja-JP" altLang="en-US" sz="1800" dirty="0" smtClean="0">
              <a:latin typeface="+mn-ea"/>
            </a:endParaRPr>
          </a:p>
          <a:p>
            <a:pPr marL="447675" indent="-382588" eaLnBrk="1" hangingPunct="1">
              <a:lnSpc>
                <a:spcPct val="110000"/>
              </a:lnSpc>
              <a:buFontTx/>
              <a:buNone/>
            </a:pPr>
            <a:r>
              <a:rPr lang="ja-JP" altLang="en-US" dirty="0" smtClean="0">
                <a:solidFill>
                  <a:srgbClr val="00B050"/>
                </a:solidFill>
                <a:latin typeface="+mn-ea"/>
              </a:rPr>
              <a:t>特殊健康診断：有害な業務に従事する者</a:t>
            </a:r>
          </a:p>
          <a:p>
            <a:pPr marL="447675" indent="-382588" eaLnBrk="1" hangingPunct="1">
              <a:lnSpc>
                <a:spcPct val="110000"/>
              </a:lnSpc>
              <a:buFontTx/>
              <a:buNone/>
            </a:pPr>
            <a:r>
              <a:rPr lang="ja-JP" altLang="en-US" sz="2400" dirty="0" smtClean="0">
                <a:latin typeface="+mn-ea"/>
              </a:rPr>
              <a:t>　（労働安全衛生法</a:t>
            </a:r>
            <a:r>
              <a:rPr lang="en-US" altLang="ja-JP" sz="2400" dirty="0" smtClean="0">
                <a:latin typeface="+mn-ea"/>
              </a:rPr>
              <a:t>66</a:t>
            </a:r>
            <a:r>
              <a:rPr lang="ja-JP" altLang="en-US" sz="2400" dirty="0" smtClean="0">
                <a:latin typeface="+mn-ea"/>
              </a:rPr>
              <a:t>条第</a:t>
            </a:r>
            <a:r>
              <a:rPr lang="en-US" altLang="ja-JP" sz="2400" dirty="0" smtClean="0">
                <a:latin typeface="+mn-ea"/>
              </a:rPr>
              <a:t>2,3</a:t>
            </a:r>
            <a:r>
              <a:rPr lang="ja-JP" altLang="en-US" sz="2400" dirty="0" smtClean="0">
                <a:latin typeface="+mn-ea"/>
              </a:rPr>
              <a:t>項、じん肺法</a:t>
            </a:r>
            <a:r>
              <a:rPr lang="en-US" altLang="ja-JP" sz="2400" dirty="0" smtClean="0">
                <a:latin typeface="+mn-ea"/>
              </a:rPr>
              <a:t>)</a:t>
            </a:r>
          </a:p>
          <a:p>
            <a:pPr marL="447675" indent="-382588" eaLnBrk="1" hangingPunct="1">
              <a:lnSpc>
                <a:spcPct val="110000"/>
              </a:lnSpc>
              <a:buFontTx/>
              <a:buNone/>
            </a:pPr>
            <a:r>
              <a:rPr lang="ja-JP" altLang="en-US" sz="2800" dirty="0" smtClean="0">
                <a:latin typeface="+mn-ea"/>
              </a:rPr>
              <a:t>　～　業務列挙方式　～</a:t>
            </a:r>
          </a:p>
          <a:p>
            <a:pPr marL="447675" indent="-382588" eaLnBrk="1" hangingPunct="1">
              <a:lnSpc>
                <a:spcPct val="110000"/>
              </a:lnSpc>
            </a:pPr>
            <a:endParaRPr lang="en-US" altLang="ja-JP" sz="2800" dirty="0" smtClean="0">
              <a:latin typeface="ＭＳ Ｐゴシック" pitchFamily="50" charset="-128"/>
            </a:endParaRPr>
          </a:p>
        </p:txBody>
      </p:sp>
      <p:sp>
        <p:nvSpPr>
          <p:cNvPr id="14339" name="Text Box 7"/>
          <p:cNvSpPr txBox="1">
            <a:spLocks noChangeArrowheads="1"/>
          </p:cNvSpPr>
          <p:nvPr/>
        </p:nvSpPr>
        <p:spPr bwMode="auto">
          <a:xfrm>
            <a:off x="2268538" y="620713"/>
            <a:ext cx="4248150" cy="579437"/>
          </a:xfrm>
          <a:prstGeom prst="rect">
            <a:avLst/>
          </a:prstGeom>
          <a:noFill/>
          <a:ln w="9525">
            <a:noFill/>
            <a:miter lim="800000"/>
            <a:headEnd/>
            <a:tailEnd/>
          </a:ln>
        </p:spPr>
        <p:txBody>
          <a:bodyPr wrap="none">
            <a:spAutoFit/>
          </a:bodyPr>
          <a:lstStyle/>
          <a:p>
            <a:r>
              <a:rPr lang="ja-JP" altLang="en-US" sz="3200">
                <a:ea typeface="HG丸ｺﾞｼｯｸM-PRO" pitchFamily="50" charset="-128"/>
              </a:rPr>
              <a:t>法律に基づく健康診断</a:t>
            </a:r>
          </a:p>
        </p:txBody>
      </p:sp>
      <p:sp>
        <p:nvSpPr>
          <p:cNvPr id="2" name="正方形/長方形 1"/>
          <p:cNvSpPr/>
          <p:nvPr/>
        </p:nvSpPr>
        <p:spPr>
          <a:xfrm>
            <a:off x="3707904" y="3861048"/>
            <a:ext cx="165571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FF00"/>
                </a:solidFill>
              </a:rPr>
              <a:t>相互義務</a:t>
            </a:r>
            <a:endParaRPr kumimoji="1" lang="ja-JP" altLang="en-US" sz="2400" dirty="0">
              <a:solidFill>
                <a:srgbClr val="FFFF00"/>
              </a:solidFill>
            </a:endParaRPr>
          </a:p>
        </p:txBody>
      </p:sp>
      <p:sp>
        <p:nvSpPr>
          <p:cNvPr id="3" name="スライド番号プレースホルダー 2"/>
          <p:cNvSpPr>
            <a:spLocks noGrp="1"/>
          </p:cNvSpPr>
          <p:nvPr>
            <p:ph type="sldNum" sz="quarter" idx="12"/>
          </p:nvPr>
        </p:nvSpPr>
        <p:spPr/>
        <p:txBody>
          <a:bodyPr/>
          <a:lstStyle/>
          <a:p>
            <a:pPr>
              <a:defRPr/>
            </a:pPr>
            <a:fld id="{131D2561-B5A7-4079-B49E-C58E22A1DF2C}"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sz="quarter" idx="1"/>
          </p:nvPr>
        </p:nvSpPr>
        <p:spPr>
          <a:xfrm>
            <a:off x="304800" y="1285875"/>
            <a:ext cx="8587680" cy="990600"/>
          </a:xfrm>
        </p:spPr>
        <p:txBody>
          <a:bodyPr lIns="90488" tIns="44450" rIns="90488" bIns="44450"/>
          <a:lstStyle/>
          <a:p>
            <a:pPr eaLnBrk="1" hangingPunct="1">
              <a:lnSpc>
                <a:spcPct val="120000"/>
              </a:lnSpc>
              <a:buNone/>
            </a:pPr>
            <a:r>
              <a:rPr lang="ja-JP" altLang="en-US" sz="4000" dirty="0" smtClean="0">
                <a:latin typeface="ＭＳ Ｐゴシック" pitchFamily="50" charset="-128"/>
              </a:rPr>
              <a:t>一般健康診断：</a:t>
            </a:r>
            <a:r>
              <a:rPr lang="ja-JP" altLang="en-US" sz="4000" dirty="0" smtClean="0">
                <a:solidFill>
                  <a:srgbClr val="00B050"/>
                </a:solidFill>
                <a:latin typeface="+mn-ea"/>
              </a:rPr>
              <a:t>すべての労働者（定期）</a:t>
            </a:r>
          </a:p>
          <a:p>
            <a:pPr eaLnBrk="1" hangingPunct="1">
              <a:lnSpc>
                <a:spcPct val="120000"/>
              </a:lnSpc>
              <a:buFontTx/>
              <a:buNone/>
            </a:pPr>
            <a:endParaRPr lang="ja-JP" altLang="en-US" sz="4000" dirty="0" smtClean="0">
              <a:latin typeface="ＭＳ Ｐゴシック" pitchFamily="50" charset="-128"/>
            </a:endParaRPr>
          </a:p>
        </p:txBody>
      </p:sp>
      <p:sp>
        <p:nvSpPr>
          <p:cNvPr id="20483" name="Rectangle 4"/>
          <p:cNvSpPr>
            <a:spLocks noChangeArrowheads="1"/>
          </p:cNvSpPr>
          <p:nvPr/>
        </p:nvSpPr>
        <p:spPr bwMode="auto">
          <a:xfrm>
            <a:off x="1547664" y="2204864"/>
            <a:ext cx="5929312" cy="5013325"/>
          </a:xfrm>
          <a:prstGeom prst="rect">
            <a:avLst/>
          </a:prstGeom>
          <a:noFill/>
          <a:ln w="12700">
            <a:noFill/>
            <a:miter lim="800000"/>
            <a:headEnd/>
            <a:tailEnd/>
          </a:ln>
        </p:spPr>
        <p:txBody>
          <a:bodyPr lIns="90488" tIns="44450" rIns="90488" bIns="44450"/>
          <a:lstStyle/>
          <a:p>
            <a:pPr marL="342900" indent="-342900">
              <a:lnSpc>
                <a:spcPct val="120000"/>
              </a:lnSpc>
              <a:spcBef>
                <a:spcPct val="20000"/>
              </a:spcBef>
              <a:buClr>
                <a:schemeClr val="hlink"/>
              </a:buClr>
              <a:buSzPct val="120000"/>
              <a:buFontTx/>
              <a:buChar char="•"/>
            </a:pPr>
            <a:r>
              <a:rPr lang="ja-JP" altLang="en-US" sz="3200" dirty="0">
                <a:solidFill>
                  <a:srgbClr val="CC6600"/>
                </a:solidFill>
                <a:latin typeface="Arial" charset="0"/>
                <a:ea typeface="ＭＳ ゴシック" pitchFamily="49" charset="-128"/>
              </a:rPr>
              <a:t>雇入時健康診断</a:t>
            </a:r>
          </a:p>
          <a:p>
            <a:pPr marL="342900" indent="-342900">
              <a:lnSpc>
                <a:spcPct val="120000"/>
              </a:lnSpc>
              <a:spcBef>
                <a:spcPct val="20000"/>
              </a:spcBef>
              <a:buClr>
                <a:schemeClr val="hlink"/>
              </a:buClr>
              <a:buSzPct val="120000"/>
              <a:buFontTx/>
              <a:buChar char="•"/>
            </a:pPr>
            <a:r>
              <a:rPr lang="ja-JP" altLang="en-US" sz="3200" dirty="0">
                <a:solidFill>
                  <a:srgbClr val="CC6600"/>
                </a:solidFill>
                <a:latin typeface="Arial" charset="0"/>
                <a:ea typeface="ＭＳ ゴシック" pitchFamily="49" charset="-128"/>
              </a:rPr>
              <a:t>定期健康診断</a:t>
            </a:r>
          </a:p>
          <a:p>
            <a:pPr marL="342900" indent="-342900">
              <a:lnSpc>
                <a:spcPct val="120000"/>
              </a:lnSpc>
              <a:spcBef>
                <a:spcPct val="20000"/>
              </a:spcBef>
              <a:buClr>
                <a:schemeClr val="hlink"/>
              </a:buClr>
              <a:buSzPct val="120000"/>
              <a:buFontTx/>
              <a:buChar char="•"/>
            </a:pPr>
            <a:r>
              <a:rPr lang="ja-JP" altLang="en-US" sz="3200" dirty="0">
                <a:solidFill>
                  <a:srgbClr val="CC6600"/>
                </a:solidFill>
                <a:latin typeface="Arial" charset="0"/>
                <a:ea typeface="ＭＳ ゴシック" pitchFamily="49" charset="-128"/>
              </a:rPr>
              <a:t>特定業務従事者健康診断</a:t>
            </a:r>
          </a:p>
          <a:p>
            <a:pPr marL="342900" indent="-342900">
              <a:lnSpc>
                <a:spcPct val="120000"/>
              </a:lnSpc>
              <a:spcBef>
                <a:spcPct val="20000"/>
              </a:spcBef>
              <a:buClr>
                <a:schemeClr val="hlink"/>
              </a:buClr>
              <a:buSzPct val="120000"/>
              <a:buFontTx/>
              <a:buChar char="•"/>
            </a:pPr>
            <a:r>
              <a:rPr lang="ja-JP" altLang="en-US" sz="3200" dirty="0">
                <a:latin typeface="Arial" charset="0"/>
                <a:ea typeface="ＭＳ ゴシック" pitchFamily="49" charset="-128"/>
              </a:rPr>
              <a:t>海外派遣労働者健康</a:t>
            </a:r>
            <a:r>
              <a:rPr lang="ja-JP" altLang="en-US" sz="3200" dirty="0" smtClean="0">
                <a:latin typeface="Arial" charset="0"/>
                <a:ea typeface="ＭＳ ゴシック" pitchFamily="49" charset="-128"/>
              </a:rPr>
              <a:t>診断</a:t>
            </a:r>
            <a:endParaRPr lang="ja-JP" altLang="en-US" sz="3200" dirty="0">
              <a:latin typeface="Arial" charset="0"/>
              <a:ea typeface="ＭＳ ゴシック" pitchFamily="49" charset="-128"/>
            </a:endParaRPr>
          </a:p>
          <a:p>
            <a:pPr marL="342900" indent="-342900">
              <a:lnSpc>
                <a:spcPct val="120000"/>
              </a:lnSpc>
              <a:spcBef>
                <a:spcPct val="20000"/>
              </a:spcBef>
              <a:buClr>
                <a:schemeClr val="hlink"/>
              </a:buClr>
              <a:buSzPct val="120000"/>
              <a:buFontTx/>
              <a:buChar char="•"/>
            </a:pPr>
            <a:r>
              <a:rPr lang="ja-JP" altLang="en-US" sz="3200" dirty="0">
                <a:latin typeface="Arial" charset="0"/>
                <a:ea typeface="ＭＳ ゴシック" pitchFamily="49" charset="-128"/>
              </a:rPr>
              <a:t>給食従事者の検便</a:t>
            </a:r>
          </a:p>
          <a:p>
            <a:pPr marL="342900" indent="-342900">
              <a:lnSpc>
                <a:spcPct val="120000"/>
              </a:lnSpc>
              <a:spcBef>
                <a:spcPct val="20000"/>
              </a:spcBef>
              <a:buClr>
                <a:schemeClr val="hlink"/>
              </a:buClr>
              <a:buSzPct val="120000"/>
              <a:buFontTx/>
              <a:buChar char="•"/>
            </a:pPr>
            <a:r>
              <a:rPr lang="ja-JP" altLang="en-US" sz="3200" dirty="0">
                <a:latin typeface="Arial" charset="0"/>
                <a:ea typeface="ＭＳ ゴシック" pitchFamily="49" charset="-128"/>
              </a:rPr>
              <a:t>自発的健康診断　 </a:t>
            </a:r>
            <a:r>
              <a:rPr lang="en-US" altLang="ja-JP" sz="3200" dirty="0">
                <a:latin typeface="Arial" charset="0"/>
                <a:ea typeface="ＭＳ ゴシック" pitchFamily="49" charset="-128"/>
              </a:rPr>
              <a:t>( H12.4 )</a:t>
            </a:r>
          </a:p>
        </p:txBody>
      </p:sp>
      <p:sp>
        <p:nvSpPr>
          <p:cNvPr id="20484" name="Text Box 7"/>
          <p:cNvSpPr txBox="1">
            <a:spLocks noChangeArrowheads="1"/>
          </p:cNvSpPr>
          <p:nvPr/>
        </p:nvSpPr>
        <p:spPr bwMode="auto">
          <a:xfrm>
            <a:off x="2268538" y="620713"/>
            <a:ext cx="4248150" cy="579437"/>
          </a:xfrm>
          <a:prstGeom prst="rect">
            <a:avLst/>
          </a:prstGeom>
          <a:noFill/>
          <a:ln w="9525">
            <a:noFill/>
            <a:miter lim="800000"/>
            <a:headEnd/>
            <a:tailEnd/>
          </a:ln>
        </p:spPr>
        <p:txBody>
          <a:bodyPr wrap="none">
            <a:spAutoFit/>
          </a:bodyPr>
          <a:lstStyle/>
          <a:p>
            <a:r>
              <a:rPr lang="ja-JP" altLang="en-US" sz="3200">
                <a:ea typeface="HG丸ｺﾞｼｯｸM-PRO" pitchFamily="50" charset="-128"/>
              </a:rPr>
              <a:t>法律に基づく健康診断</a:t>
            </a:r>
          </a:p>
        </p:txBody>
      </p:sp>
      <p:sp>
        <p:nvSpPr>
          <p:cNvPr id="2" name="スライド番号プレースホルダー 1"/>
          <p:cNvSpPr>
            <a:spLocks noGrp="1"/>
          </p:cNvSpPr>
          <p:nvPr>
            <p:ph type="sldNum" sz="quarter" idx="12"/>
          </p:nvPr>
        </p:nvSpPr>
        <p:spPr/>
        <p:txBody>
          <a:bodyPr/>
          <a:lstStyle/>
          <a:p>
            <a:pPr>
              <a:defRPr/>
            </a:pPr>
            <a:fld id="{131D2561-B5A7-4079-B49E-C58E22A1DF2C}"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sz="quarter" idx="1"/>
          </p:nvPr>
        </p:nvSpPr>
        <p:spPr>
          <a:xfrm>
            <a:off x="447675" y="1500188"/>
            <a:ext cx="8839200" cy="4876800"/>
          </a:xfrm>
        </p:spPr>
        <p:txBody>
          <a:bodyPr lIns="90488" tIns="44450" rIns="90488" bIns="44450"/>
          <a:lstStyle/>
          <a:p>
            <a:pPr marL="447675" indent="-382588" eaLnBrk="1" hangingPunct="1">
              <a:lnSpc>
                <a:spcPct val="80000"/>
              </a:lnSpc>
              <a:buFont typeface="Wingdings" pitchFamily="2" charset="2"/>
              <a:buChar char="p"/>
            </a:pPr>
            <a:r>
              <a:rPr lang="ja-JP" altLang="en-US" sz="2400" dirty="0" smtClean="0">
                <a:latin typeface="ＭＳ Ｐゴシック" pitchFamily="50" charset="-128"/>
              </a:rPr>
              <a:t>既往歴及び業務歴の調査</a:t>
            </a:r>
          </a:p>
          <a:p>
            <a:pPr marL="447675" indent="-382588" eaLnBrk="1" hangingPunct="1">
              <a:lnSpc>
                <a:spcPct val="80000"/>
              </a:lnSpc>
              <a:buFont typeface="Wingdings" pitchFamily="2" charset="2"/>
              <a:buChar char="p"/>
            </a:pPr>
            <a:r>
              <a:rPr lang="ja-JP" altLang="en-US" sz="2400" dirty="0" smtClean="0">
                <a:latin typeface="ＭＳ Ｐゴシック" pitchFamily="50" charset="-128"/>
              </a:rPr>
              <a:t>自覚症状及び他覚的症状の有無</a:t>
            </a:r>
          </a:p>
          <a:p>
            <a:pPr marL="447675" indent="-382588" eaLnBrk="1" hangingPunct="1">
              <a:lnSpc>
                <a:spcPct val="80000"/>
              </a:lnSpc>
              <a:buFont typeface="Wingdings" pitchFamily="2" charset="2"/>
              <a:buChar char="p"/>
            </a:pPr>
            <a:r>
              <a:rPr lang="ja-JP" altLang="en-US" sz="2400" dirty="0" smtClean="0">
                <a:latin typeface="ＭＳ Ｐゴシック" pitchFamily="50" charset="-128"/>
              </a:rPr>
              <a:t>身長、体重、腹囲、視力及び聴力の検査</a:t>
            </a:r>
          </a:p>
          <a:p>
            <a:pPr marL="447675" indent="-382588" eaLnBrk="1" hangingPunct="1">
              <a:lnSpc>
                <a:spcPct val="80000"/>
              </a:lnSpc>
              <a:buFont typeface="Wingdings" pitchFamily="2" charset="2"/>
              <a:buChar char="p"/>
            </a:pPr>
            <a:r>
              <a:rPr lang="ja-JP" altLang="en-US" sz="2400" dirty="0" smtClean="0">
                <a:latin typeface="ＭＳ Ｐゴシック" pitchFamily="50" charset="-128"/>
              </a:rPr>
              <a:t>胸部エックス線検査   </a:t>
            </a:r>
            <a:r>
              <a:rPr lang="ja-JP" altLang="en-US" sz="2400" dirty="0" smtClean="0">
                <a:solidFill>
                  <a:srgbClr val="FF66CC"/>
                </a:solidFill>
                <a:latin typeface="ＭＳ Ｐゴシック" pitchFamily="50" charset="-128"/>
              </a:rPr>
              <a:t>　　　　　　　　　　</a:t>
            </a:r>
            <a:r>
              <a:rPr lang="ja-JP" altLang="en-US" sz="2400" dirty="0" smtClean="0">
                <a:latin typeface="ＭＳ Ｐゴシック" pitchFamily="50" charset="-128"/>
              </a:rPr>
              <a:t>　</a:t>
            </a:r>
          </a:p>
          <a:p>
            <a:pPr marL="447675" indent="-382588" eaLnBrk="1" hangingPunct="1">
              <a:lnSpc>
                <a:spcPct val="80000"/>
              </a:lnSpc>
              <a:buFont typeface="Wingdings" pitchFamily="2" charset="2"/>
              <a:buChar char="p"/>
            </a:pPr>
            <a:r>
              <a:rPr lang="ja-JP" altLang="en-US" sz="2400" dirty="0" smtClean="0">
                <a:latin typeface="ＭＳ Ｐゴシック" pitchFamily="50" charset="-128"/>
              </a:rPr>
              <a:t>血圧の測定</a:t>
            </a:r>
          </a:p>
          <a:p>
            <a:pPr marL="447675" indent="-382588" eaLnBrk="1" hangingPunct="1">
              <a:lnSpc>
                <a:spcPct val="80000"/>
              </a:lnSpc>
              <a:buFont typeface="Wingdings" pitchFamily="2" charset="2"/>
              <a:buChar char="p"/>
            </a:pPr>
            <a:r>
              <a:rPr lang="ja-JP" altLang="en-US" sz="2400" dirty="0" smtClean="0">
                <a:latin typeface="ＭＳ Ｐゴシック" pitchFamily="50" charset="-128"/>
              </a:rPr>
              <a:t>尿検査（糖、蛋白）</a:t>
            </a:r>
          </a:p>
          <a:p>
            <a:pPr marL="447675" indent="-382588" eaLnBrk="1" hangingPunct="1">
              <a:lnSpc>
                <a:spcPct val="80000"/>
              </a:lnSpc>
              <a:buFont typeface="Wingdings" pitchFamily="2" charset="2"/>
              <a:buChar char="p"/>
            </a:pPr>
            <a:r>
              <a:rPr lang="ja-JP" altLang="en-US" sz="2400" dirty="0" smtClean="0">
                <a:latin typeface="ＭＳ Ｐゴシック" pitchFamily="50" charset="-128"/>
              </a:rPr>
              <a:t>貧血検査（赤血球数、血色素量）</a:t>
            </a:r>
          </a:p>
          <a:p>
            <a:pPr marL="447675" indent="-382588" eaLnBrk="1" hangingPunct="1">
              <a:lnSpc>
                <a:spcPct val="80000"/>
              </a:lnSpc>
              <a:buFont typeface="Wingdings" pitchFamily="2" charset="2"/>
              <a:buChar char="p"/>
            </a:pPr>
            <a:r>
              <a:rPr lang="ja-JP" altLang="en-US" sz="2400" dirty="0" smtClean="0">
                <a:latin typeface="ＭＳ Ｐゴシック" pitchFamily="50" charset="-128"/>
              </a:rPr>
              <a:t>肝機能検査</a:t>
            </a:r>
            <a:r>
              <a:rPr lang="en-US" altLang="ja-JP" sz="2400" dirty="0" smtClean="0">
                <a:latin typeface="ＭＳ Ｐゴシック" pitchFamily="50" charset="-128"/>
              </a:rPr>
              <a:t>(</a:t>
            </a:r>
            <a:r>
              <a:rPr lang="en-US" altLang="ja-JP" sz="2400" dirty="0" err="1" smtClean="0">
                <a:latin typeface="ＭＳ Ｐゴシック" pitchFamily="50" charset="-128"/>
              </a:rPr>
              <a:t>GOT,GPT,γ</a:t>
            </a:r>
            <a:r>
              <a:rPr lang="en-US" altLang="ja-JP" sz="2400" dirty="0" smtClean="0">
                <a:latin typeface="ＭＳ Ｐゴシック" pitchFamily="50" charset="-128"/>
              </a:rPr>
              <a:t>-GTP)</a:t>
            </a:r>
          </a:p>
          <a:p>
            <a:pPr marL="447675" indent="-382588" eaLnBrk="1" hangingPunct="1">
              <a:lnSpc>
                <a:spcPct val="80000"/>
              </a:lnSpc>
              <a:buFont typeface="Wingdings" pitchFamily="2" charset="2"/>
              <a:buChar char="p"/>
            </a:pPr>
            <a:r>
              <a:rPr lang="ja-JP" altLang="en-US" sz="2400" dirty="0" smtClean="0">
                <a:latin typeface="ＭＳ Ｐゴシック" pitchFamily="50" charset="-128"/>
              </a:rPr>
              <a:t>血中脂質検査</a:t>
            </a:r>
            <a:r>
              <a:rPr lang="en-US" altLang="ja-JP" sz="2400" dirty="0" smtClean="0">
                <a:latin typeface="ＭＳ Ｐゴシック" pitchFamily="50" charset="-128"/>
              </a:rPr>
              <a:t>(</a:t>
            </a:r>
            <a:r>
              <a:rPr lang="ja-JP" altLang="en-US" sz="2400" dirty="0" smtClean="0">
                <a:latin typeface="ＭＳ Ｐゴシック" pitchFamily="50" charset="-128"/>
              </a:rPr>
              <a:t>トリグリセリド、</a:t>
            </a:r>
            <a:r>
              <a:rPr lang="en-US" altLang="ja-JP" sz="2400" dirty="0" smtClean="0">
                <a:latin typeface="ＭＳ Ｐゴシック" pitchFamily="50" charset="-128"/>
              </a:rPr>
              <a:t>HDL</a:t>
            </a:r>
            <a:r>
              <a:rPr lang="ja-JP" altLang="en-US" sz="2400" dirty="0" err="1" smtClean="0">
                <a:latin typeface="ＭＳ Ｐゴシック" pitchFamily="50" charset="-128"/>
              </a:rPr>
              <a:t>、</a:t>
            </a:r>
            <a:r>
              <a:rPr lang="en-US" altLang="ja-JP" sz="2400" dirty="0" smtClean="0">
                <a:latin typeface="ＭＳ Ｐゴシック" pitchFamily="50" charset="-128"/>
              </a:rPr>
              <a:t>LDL</a:t>
            </a:r>
            <a:r>
              <a:rPr lang="ja-JP" altLang="en-US" sz="2400" dirty="0" smtClean="0">
                <a:latin typeface="ＭＳ Ｐゴシック" pitchFamily="50" charset="-128"/>
              </a:rPr>
              <a:t>）</a:t>
            </a:r>
          </a:p>
          <a:p>
            <a:pPr marL="447675" indent="-382588" eaLnBrk="1" hangingPunct="1">
              <a:lnSpc>
                <a:spcPct val="80000"/>
              </a:lnSpc>
              <a:buFont typeface="Wingdings" pitchFamily="2" charset="2"/>
              <a:buChar char="p"/>
            </a:pPr>
            <a:r>
              <a:rPr lang="ja-JP" altLang="en-US" sz="2400" dirty="0" smtClean="0">
                <a:latin typeface="ＭＳ Ｐゴシック" pitchFamily="50" charset="-128"/>
              </a:rPr>
              <a:t>血糖検査</a:t>
            </a:r>
            <a:endParaRPr lang="en-US" altLang="ja-JP" sz="2400" dirty="0" smtClean="0">
              <a:latin typeface="ＭＳ Ｐゴシック" pitchFamily="50" charset="-128"/>
            </a:endParaRPr>
          </a:p>
          <a:p>
            <a:pPr marL="447675" indent="-382588" eaLnBrk="1" hangingPunct="1">
              <a:lnSpc>
                <a:spcPct val="80000"/>
              </a:lnSpc>
              <a:buFont typeface="Wingdings" pitchFamily="2" charset="2"/>
              <a:buChar char="p"/>
            </a:pPr>
            <a:r>
              <a:rPr lang="ja-JP" altLang="en-US" sz="2400" dirty="0" smtClean="0">
                <a:latin typeface="ＭＳ Ｐゴシック" pitchFamily="50" charset="-128"/>
              </a:rPr>
              <a:t>心電図検査</a:t>
            </a:r>
          </a:p>
        </p:txBody>
      </p:sp>
      <p:pic>
        <p:nvPicPr>
          <p:cNvPr id="21507" name="Picture 4"/>
          <p:cNvPicPr>
            <a:picLocks noChangeArrowheads="1"/>
          </p:cNvPicPr>
          <p:nvPr/>
        </p:nvPicPr>
        <p:blipFill>
          <a:blip r:embed="rId3" cstate="print"/>
          <a:srcRect/>
          <a:stretch>
            <a:fillRect/>
          </a:stretch>
        </p:blipFill>
        <p:spPr bwMode="auto">
          <a:xfrm>
            <a:off x="7086600" y="228600"/>
            <a:ext cx="1811338" cy="2751138"/>
          </a:xfrm>
          <a:prstGeom prst="rect">
            <a:avLst/>
          </a:prstGeom>
          <a:noFill/>
          <a:ln w="12700">
            <a:noFill/>
            <a:miter lim="800000"/>
            <a:headEnd/>
            <a:tailEnd/>
          </a:ln>
        </p:spPr>
      </p:pic>
      <p:sp>
        <p:nvSpPr>
          <p:cNvPr id="21508" name="Text Box 7"/>
          <p:cNvSpPr txBox="1">
            <a:spLocks noChangeArrowheads="1"/>
          </p:cNvSpPr>
          <p:nvPr/>
        </p:nvSpPr>
        <p:spPr bwMode="auto">
          <a:xfrm>
            <a:off x="467544" y="59140"/>
            <a:ext cx="4774064" cy="1569660"/>
          </a:xfrm>
          <a:prstGeom prst="rect">
            <a:avLst/>
          </a:prstGeom>
          <a:noFill/>
          <a:ln w="9525">
            <a:noFill/>
            <a:miter lim="800000"/>
            <a:headEnd/>
            <a:tailEnd/>
          </a:ln>
        </p:spPr>
        <p:txBody>
          <a:bodyPr wrap="none">
            <a:spAutoFit/>
          </a:bodyPr>
          <a:lstStyle/>
          <a:p>
            <a:r>
              <a:rPr lang="ja-JP" altLang="en-US" sz="3200" dirty="0">
                <a:ea typeface="HG丸ｺﾞｼｯｸM-PRO" pitchFamily="50" charset="-128"/>
              </a:rPr>
              <a:t>一般健康</a:t>
            </a:r>
            <a:r>
              <a:rPr lang="ja-JP" altLang="en-US" sz="3200" dirty="0" smtClean="0">
                <a:ea typeface="HG丸ｺﾞｼｯｸM-PRO" pitchFamily="50" charset="-128"/>
              </a:rPr>
              <a:t>診断</a:t>
            </a:r>
            <a:endParaRPr lang="en-US" altLang="ja-JP" sz="3200" dirty="0" smtClean="0">
              <a:ea typeface="HG丸ｺﾞｼｯｸM-PRO" pitchFamily="50" charset="-128"/>
            </a:endParaRPr>
          </a:p>
          <a:p>
            <a:r>
              <a:rPr lang="ja-JP" altLang="en-US" sz="3200" dirty="0">
                <a:latin typeface="ＭＳ Ｐゴシック" pitchFamily="50" charset="-128"/>
              </a:rPr>
              <a:t>１）雇入れ時（安衛則</a:t>
            </a:r>
            <a:r>
              <a:rPr lang="en-US" altLang="ja-JP" sz="3200" dirty="0">
                <a:latin typeface="ＭＳ Ｐゴシック" pitchFamily="50" charset="-128"/>
              </a:rPr>
              <a:t>43</a:t>
            </a:r>
            <a:r>
              <a:rPr lang="ja-JP" altLang="en-US" sz="3200" dirty="0">
                <a:latin typeface="ＭＳ Ｐゴシック" pitchFamily="50" charset="-128"/>
              </a:rPr>
              <a:t>条）</a:t>
            </a:r>
            <a:endParaRPr lang="en-US" altLang="ja-JP" sz="3200" dirty="0">
              <a:latin typeface="ＭＳ Ｐゴシック" pitchFamily="50" charset="-128"/>
            </a:endParaRPr>
          </a:p>
          <a:p>
            <a:endParaRPr lang="ja-JP" altLang="en-US" sz="3200" dirty="0">
              <a:ea typeface="HG丸ｺﾞｼｯｸM-PRO" pitchFamily="50" charset="-128"/>
            </a:endParaRPr>
          </a:p>
        </p:txBody>
      </p:sp>
      <p:sp>
        <p:nvSpPr>
          <p:cNvPr id="2" name="テキスト ボックス 1"/>
          <p:cNvSpPr txBox="1"/>
          <p:nvPr/>
        </p:nvSpPr>
        <p:spPr>
          <a:xfrm>
            <a:off x="3347864" y="5157192"/>
            <a:ext cx="4752528"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buFont typeface="Wingdings" pitchFamily="2" charset="2"/>
              <a:buChar char="ü"/>
            </a:pPr>
            <a:r>
              <a:rPr lang="ja-JP" altLang="en-US" sz="2000" dirty="0" smtClean="0"/>
              <a:t>採用決定後に実施</a:t>
            </a:r>
            <a:endParaRPr lang="en-US" altLang="ja-JP" sz="2000" dirty="0" smtClean="0"/>
          </a:p>
          <a:p>
            <a:pPr>
              <a:buFont typeface="Wingdings" pitchFamily="2" charset="2"/>
              <a:buChar char="ü"/>
            </a:pPr>
            <a:r>
              <a:rPr kumimoji="1" lang="ja-JP" altLang="en-US" sz="2000" dirty="0" smtClean="0"/>
              <a:t>省略</a:t>
            </a:r>
            <a:r>
              <a:rPr lang="ja-JP" altLang="en-US" sz="2000" dirty="0" smtClean="0"/>
              <a:t>不可</a:t>
            </a:r>
            <a:endParaRPr kumimoji="1" lang="en-US" altLang="ja-JP" sz="2000" dirty="0" smtClean="0"/>
          </a:p>
          <a:p>
            <a:pPr>
              <a:buFont typeface="Wingdings" pitchFamily="2" charset="2"/>
              <a:buChar char="ü"/>
            </a:pPr>
            <a:r>
              <a:rPr lang="ja-JP" altLang="en-US" sz="2000" dirty="0" smtClean="0"/>
              <a:t>結果は定期健診結果として取り扱い可</a:t>
            </a:r>
            <a:endParaRPr kumimoji="1" lang="ja-JP" altLang="en-US" sz="2000" dirty="0"/>
          </a:p>
        </p:txBody>
      </p:sp>
      <p:sp>
        <p:nvSpPr>
          <p:cNvPr id="3" name="スライド番号プレースホルダー 2"/>
          <p:cNvSpPr>
            <a:spLocks noGrp="1"/>
          </p:cNvSpPr>
          <p:nvPr>
            <p:ph type="sldNum" sz="quarter" idx="12"/>
          </p:nvPr>
        </p:nvSpPr>
        <p:spPr/>
        <p:txBody>
          <a:bodyPr/>
          <a:lstStyle/>
          <a:p>
            <a:pPr>
              <a:defRPr/>
            </a:pPr>
            <a:fld id="{131D2561-B5A7-4079-B49E-C58E22A1DF2C}"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sz="quarter" idx="1"/>
          </p:nvPr>
        </p:nvSpPr>
        <p:spPr>
          <a:xfrm>
            <a:off x="539750" y="1481138"/>
            <a:ext cx="8061325" cy="4805362"/>
          </a:xfrm>
        </p:spPr>
        <p:txBody>
          <a:bodyPr lIns="90488" tIns="44450" rIns="90488" bIns="44450"/>
          <a:lstStyle/>
          <a:p>
            <a:pPr marL="447675" indent="-382588" eaLnBrk="1" hangingPunct="1">
              <a:lnSpc>
                <a:spcPct val="80000"/>
              </a:lnSpc>
              <a:buFont typeface="Wingdings" pitchFamily="2" charset="2"/>
              <a:buChar char="p"/>
            </a:pPr>
            <a:r>
              <a:rPr lang="ja-JP" altLang="en-US" sz="2400" dirty="0" smtClean="0">
                <a:latin typeface="ＭＳ Ｐゴシック" pitchFamily="50" charset="-128"/>
              </a:rPr>
              <a:t>既往歴および業務歴の調査</a:t>
            </a:r>
          </a:p>
          <a:p>
            <a:pPr marL="447675" indent="-382588" eaLnBrk="1" hangingPunct="1">
              <a:lnSpc>
                <a:spcPct val="80000"/>
              </a:lnSpc>
              <a:buFont typeface="Wingdings" pitchFamily="2" charset="2"/>
              <a:buChar char="p"/>
            </a:pPr>
            <a:r>
              <a:rPr lang="ja-JP" altLang="en-US" sz="2400" dirty="0" smtClean="0">
                <a:latin typeface="ＭＳ Ｐゴシック" pitchFamily="50" charset="-128"/>
              </a:rPr>
              <a:t>自覚症状および他覚的症状の有無</a:t>
            </a:r>
          </a:p>
          <a:p>
            <a:pPr marL="447675" indent="-382588" eaLnBrk="1" hangingPunct="1">
              <a:lnSpc>
                <a:spcPct val="80000"/>
              </a:lnSpc>
              <a:buFont typeface="Wingdings" pitchFamily="2" charset="2"/>
              <a:buChar char="p"/>
            </a:pPr>
            <a:r>
              <a:rPr lang="ja-JP" altLang="en-US" sz="2400" dirty="0" smtClean="0">
                <a:solidFill>
                  <a:srgbClr val="FF0000"/>
                </a:solidFill>
                <a:latin typeface="ＭＳ Ｐゴシック" pitchFamily="50" charset="-128"/>
              </a:rPr>
              <a:t>身長</a:t>
            </a:r>
            <a:r>
              <a:rPr lang="ja-JP" altLang="en-US" sz="2400" dirty="0" smtClean="0">
                <a:latin typeface="ＭＳ Ｐゴシック" pitchFamily="50" charset="-128"/>
              </a:rPr>
              <a:t>、体重、</a:t>
            </a:r>
            <a:r>
              <a:rPr lang="ja-JP" altLang="en-US" sz="2400" dirty="0" smtClean="0">
                <a:solidFill>
                  <a:srgbClr val="FF0000"/>
                </a:solidFill>
                <a:latin typeface="ＭＳ Ｐゴシック" pitchFamily="50" charset="-128"/>
              </a:rPr>
              <a:t>腹囲</a:t>
            </a:r>
            <a:r>
              <a:rPr lang="ja-JP" altLang="en-US" sz="2400" dirty="0" smtClean="0">
                <a:latin typeface="ＭＳ Ｐゴシック" pitchFamily="50" charset="-128"/>
              </a:rPr>
              <a:t>、視力及び</a:t>
            </a:r>
            <a:r>
              <a:rPr lang="ja-JP" altLang="en-US" sz="2400" dirty="0" smtClean="0">
                <a:solidFill>
                  <a:srgbClr val="FF0000"/>
                </a:solidFill>
                <a:latin typeface="ＭＳ Ｐゴシック" pitchFamily="50" charset="-128"/>
              </a:rPr>
              <a:t>聴力</a:t>
            </a:r>
            <a:r>
              <a:rPr lang="ja-JP" altLang="en-US" sz="2400" dirty="0" smtClean="0">
                <a:latin typeface="ＭＳ Ｐゴシック" pitchFamily="50" charset="-128"/>
              </a:rPr>
              <a:t>の検査</a:t>
            </a:r>
          </a:p>
          <a:p>
            <a:pPr marL="447675" indent="-382588" eaLnBrk="1" hangingPunct="1">
              <a:lnSpc>
                <a:spcPct val="80000"/>
              </a:lnSpc>
              <a:buFont typeface="Wingdings" pitchFamily="2" charset="2"/>
              <a:buChar char="p"/>
            </a:pPr>
            <a:r>
              <a:rPr lang="ja-JP" altLang="en-US" sz="2400" dirty="0" smtClean="0">
                <a:solidFill>
                  <a:srgbClr val="FF0000"/>
                </a:solidFill>
                <a:latin typeface="ＭＳ Ｐゴシック" pitchFamily="50" charset="-128"/>
              </a:rPr>
              <a:t>胸部エックス線検査 および喀痰検査 </a:t>
            </a:r>
          </a:p>
          <a:p>
            <a:pPr marL="447675" indent="-382588" eaLnBrk="1" hangingPunct="1">
              <a:lnSpc>
                <a:spcPct val="80000"/>
              </a:lnSpc>
              <a:buFont typeface="Wingdings" pitchFamily="2" charset="2"/>
              <a:buChar char="p"/>
            </a:pPr>
            <a:r>
              <a:rPr lang="ja-JP" altLang="en-US" sz="2400" dirty="0" smtClean="0">
                <a:latin typeface="ＭＳ Ｐゴシック" pitchFamily="50" charset="-128"/>
              </a:rPr>
              <a:t>血圧の測定</a:t>
            </a:r>
          </a:p>
          <a:p>
            <a:pPr marL="447675" indent="-382588" eaLnBrk="1" hangingPunct="1">
              <a:lnSpc>
                <a:spcPct val="80000"/>
              </a:lnSpc>
              <a:buFont typeface="Wingdings" pitchFamily="2" charset="2"/>
              <a:buChar char="p"/>
            </a:pPr>
            <a:r>
              <a:rPr lang="ja-JP" altLang="en-US" sz="2400" dirty="0" smtClean="0">
                <a:latin typeface="ＭＳ Ｐゴシック" pitchFamily="50" charset="-128"/>
              </a:rPr>
              <a:t>尿検査（糖、蛋白）</a:t>
            </a:r>
          </a:p>
          <a:p>
            <a:pPr marL="447675" indent="-382588" eaLnBrk="1" hangingPunct="1">
              <a:lnSpc>
                <a:spcPct val="80000"/>
              </a:lnSpc>
              <a:buFont typeface="Wingdings" pitchFamily="2" charset="2"/>
              <a:buChar char="p"/>
            </a:pPr>
            <a:r>
              <a:rPr lang="ja-JP" altLang="en-US" sz="2400" dirty="0" smtClean="0">
                <a:solidFill>
                  <a:srgbClr val="FF0000"/>
                </a:solidFill>
                <a:latin typeface="ＭＳ Ｐゴシック" pitchFamily="50" charset="-128"/>
              </a:rPr>
              <a:t>貧血検査（赤血球数、血色素量）</a:t>
            </a:r>
          </a:p>
          <a:p>
            <a:pPr marL="447675" indent="-382588" eaLnBrk="1" hangingPunct="1">
              <a:lnSpc>
                <a:spcPct val="80000"/>
              </a:lnSpc>
              <a:buFont typeface="Wingdings" pitchFamily="2" charset="2"/>
              <a:buChar char="p"/>
            </a:pPr>
            <a:r>
              <a:rPr lang="ja-JP" altLang="en-US" sz="2400" dirty="0" smtClean="0">
                <a:solidFill>
                  <a:srgbClr val="FF0000"/>
                </a:solidFill>
                <a:latin typeface="ＭＳ Ｐゴシック" pitchFamily="50" charset="-128"/>
              </a:rPr>
              <a:t>肝機能検査</a:t>
            </a:r>
            <a:r>
              <a:rPr lang="en-US" altLang="ja-JP" sz="2400" dirty="0" smtClean="0">
                <a:solidFill>
                  <a:srgbClr val="FF0000"/>
                </a:solidFill>
                <a:latin typeface="ＭＳ Ｐゴシック" pitchFamily="50" charset="-128"/>
              </a:rPr>
              <a:t>(</a:t>
            </a:r>
            <a:r>
              <a:rPr lang="en-US" altLang="ja-JP" sz="2400" dirty="0" err="1" smtClean="0">
                <a:solidFill>
                  <a:srgbClr val="FF0000"/>
                </a:solidFill>
                <a:latin typeface="ＭＳ Ｐゴシック" pitchFamily="50" charset="-128"/>
              </a:rPr>
              <a:t>GOT,GPT,γ</a:t>
            </a:r>
            <a:r>
              <a:rPr lang="en-US" altLang="ja-JP" sz="2400" dirty="0" smtClean="0">
                <a:solidFill>
                  <a:srgbClr val="FF0000"/>
                </a:solidFill>
                <a:latin typeface="ＭＳ Ｐゴシック" pitchFamily="50" charset="-128"/>
              </a:rPr>
              <a:t>-GTP)</a:t>
            </a:r>
          </a:p>
          <a:p>
            <a:pPr marL="447675" indent="-382588" eaLnBrk="1" hangingPunct="1">
              <a:lnSpc>
                <a:spcPct val="80000"/>
              </a:lnSpc>
              <a:buFont typeface="Wingdings" pitchFamily="2" charset="2"/>
              <a:buChar char="p"/>
            </a:pPr>
            <a:r>
              <a:rPr lang="ja-JP" altLang="en-US" sz="2400" dirty="0" smtClean="0">
                <a:solidFill>
                  <a:srgbClr val="FF0000"/>
                </a:solidFill>
                <a:latin typeface="ＭＳ Ｐゴシック" pitchFamily="50" charset="-128"/>
              </a:rPr>
              <a:t>血中脂質検査</a:t>
            </a:r>
            <a:r>
              <a:rPr lang="en-US" altLang="ja-JP" sz="2400" dirty="0" smtClean="0">
                <a:solidFill>
                  <a:srgbClr val="FF0000"/>
                </a:solidFill>
                <a:latin typeface="ＭＳ Ｐゴシック" pitchFamily="50" charset="-128"/>
              </a:rPr>
              <a:t>(</a:t>
            </a:r>
            <a:r>
              <a:rPr lang="ja-JP" altLang="en-US" sz="2400" dirty="0" smtClean="0">
                <a:solidFill>
                  <a:srgbClr val="FF0000"/>
                </a:solidFill>
                <a:latin typeface="ＭＳ Ｐゴシック" pitchFamily="50" charset="-128"/>
              </a:rPr>
              <a:t>トリグリセリド、ＨＤＬ、ＬＤＬ）</a:t>
            </a:r>
            <a:endParaRPr lang="en-US" altLang="ja-JP" sz="2400" dirty="0" smtClean="0">
              <a:solidFill>
                <a:srgbClr val="FF0000"/>
              </a:solidFill>
              <a:latin typeface="ＭＳ Ｐゴシック" pitchFamily="50" charset="-128"/>
            </a:endParaRPr>
          </a:p>
          <a:p>
            <a:pPr marL="447675" indent="-382588" eaLnBrk="1" hangingPunct="1">
              <a:lnSpc>
                <a:spcPct val="80000"/>
              </a:lnSpc>
              <a:buFont typeface="Wingdings" pitchFamily="2" charset="2"/>
              <a:buChar char="p"/>
            </a:pPr>
            <a:r>
              <a:rPr lang="ja-JP" altLang="en-US" sz="2400" dirty="0" smtClean="0">
                <a:solidFill>
                  <a:srgbClr val="FF0000"/>
                </a:solidFill>
                <a:latin typeface="ＭＳ Ｐゴシック" pitchFamily="50" charset="-128"/>
              </a:rPr>
              <a:t>血糖検査</a:t>
            </a:r>
          </a:p>
          <a:p>
            <a:pPr marL="447675" indent="-382588" eaLnBrk="1" hangingPunct="1">
              <a:lnSpc>
                <a:spcPct val="80000"/>
              </a:lnSpc>
              <a:buFont typeface="Wingdings" pitchFamily="2" charset="2"/>
              <a:buChar char="p"/>
            </a:pPr>
            <a:r>
              <a:rPr lang="ja-JP" altLang="en-US" sz="2400" dirty="0" smtClean="0">
                <a:solidFill>
                  <a:srgbClr val="FF0000"/>
                </a:solidFill>
                <a:latin typeface="ＭＳ Ｐゴシック" pitchFamily="50" charset="-128"/>
              </a:rPr>
              <a:t>心電図検査</a:t>
            </a:r>
          </a:p>
        </p:txBody>
      </p:sp>
      <p:sp>
        <p:nvSpPr>
          <p:cNvPr id="22532" name="Text Box 7"/>
          <p:cNvSpPr txBox="1">
            <a:spLocks noChangeArrowheads="1"/>
          </p:cNvSpPr>
          <p:nvPr/>
        </p:nvSpPr>
        <p:spPr bwMode="auto">
          <a:xfrm>
            <a:off x="611560" y="44624"/>
            <a:ext cx="6131807" cy="1569660"/>
          </a:xfrm>
          <a:prstGeom prst="rect">
            <a:avLst/>
          </a:prstGeom>
          <a:noFill/>
          <a:ln w="9525">
            <a:noFill/>
            <a:miter lim="800000"/>
            <a:headEnd/>
            <a:tailEnd/>
          </a:ln>
        </p:spPr>
        <p:txBody>
          <a:bodyPr wrap="none">
            <a:spAutoFit/>
          </a:bodyPr>
          <a:lstStyle/>
          <a:p>
            <a:r>
              <a:rPr lang="ja-JP" altLang="en-US" sz="3200" dirty="0">
                <a:ea typeface="HG丸ｺﾞｼｯｸM-PRO" pitchFamily="50" charset="-128"/>
              </a:rPr>
              <a:t>一般健康</a:t>
            </a:r>
            <a:r>
              <a:rPr lang="ja-JP" altLang="en-US" sz="3200" dirty="0" smtClean="0">
                <a:ea typeface="HG丸ｺﾞｼｯｸM-PRO" pitchFamily="50" charset="-128"/>
              </a:rPr>
              <a:t>診断</a:t>
            </a:r>
            <a:endParaRPr lang="en-US" altLang="ja-JP" sz="3200" dirty="0" smtClean="0">
              <a:ea typeface="HG丸ｺﾞｼｯｸM-PRO" pitchFamily="50" charset="-128"/>
            </a:endParaRPr>
          </a:p>
          <a:p>
            <a:r>
              <a:rPr lang="ja-JP" altLang="en-US" sz="3200" dirty="0">
                <a:latin typeface="ＭＳ Ｐゴシック" pitchFamily="50" charset="-128"/>
              </a:rPr>
              <a:t>２）定期健康診断（安衛則第</a:t>
            </a:r>
            <a:r>
              <a:rPr lang="en-US" altLang="ja-JP" sz="3200" dirty="0" smtClean="0">
                <a:latin typeface="ＭＳ Ｐゴシック" pitchFamily="50" charset="-128"/>
              </a:rPr>
              <a:t>44</a:t>
            </a:r>
            <a:r>
              <a:rPr lang="ja-JP" altLang="en-US" sz="3200" dirty="0" smtClean="0">
                <a:latin typeface="ＭＳ Ｐゴシック" pitchFamily="50" charset="-128"/>
              </a:rPr>
              <a:t>条</a:t>
            </a:r>
            <a:r>
              <a:rPr lang="ja-JP" altLang="en-US" sz="3200" b="1" dirty="0">
                <a:latin typeface="ＭＳ Ｐゴシック" pitchFamily="50" charset="-128"/>
              </a:rPr>
              <a:t>）</a:t>
            </a:r>
          </a:p>
          <a:p>
            <a:endParaRPr lang="ja-JP" altLang="en-US" sz="3200" dirty="0">
              <a:ea typeface="HG丸ｺﾞｼｯｸM-PRO" pitchFamily="50" charset="-128"/>
            </a:endParaRPr>
          </a:p>
        </p:txBody>
      </p:sp>
      <p:sp>
        <p:nvSpPr>
          <p:cNvPr id="5" name="テキスト ボックス 4"/>
          <p:cNvSpPr txBox="1"/>
          <p:nvPr/>
        </p:nvSpPr>
        <p:spPr>
          <a:xfrm>
            <a:off x="4067944" y="5301208"/>
            <a:ext cx="432048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buFont typeface="Wingdings" pitchFamily="2" charset="2"/>
              <a:buChar char="ü"/>
            </a:pPr>
            <a:r>
              <a:rPr lang="ja-JP" altLang="en-US" sz="2000" dirty="0" smtClean="0"/>
              <a:t>１年以内毎に１回</a:t>
            </a:r>
          </a:p>
          <a:p>
            <a:pPr>
              <a:buFont typeface="Wingdings" pitchFamily="2" charset="2"/>
              <a:buChar char="ü"/>
            </a:pPr>
            <a:r>
              <a:rPr kumimoji="1" lang="ja-JP" altLang="en-US" sz="2000" dirty="0" smtClean="0"/>
              <a:t>年齢等に応じ省略できる項目有り</a:t>
            </a:r>
            <a:endParaRPr kumimoji="1" lang="ja-JP" altLang="en-US" sz="2000" dirty="0"/>
          </a:p>
        </p:txBody>
      </p:sp>
      <p:sp>
        <p:nvSpPr>
          <p:cNvPr id="2" name="スライド番号プレースホルダー 1"/>
          <p:cNvSpPr>
            <a:spLocks noGrp="1"/>
          </p:cNvSpPr>
          <p:nvPr>
            <p:ph type="sldNum" sz="quarter" idx="12"/>
          </p:nvPr>
        </p:nvSpPr>
        <p:spPr/>
        <p:txBody>
          <a:bodyPr/>
          <a:lstStyle/>
          <a:p>
            <a:pPr>
              <a:defRPr/>
            </a:pPr>
            <a:fld id="{131D2561-B5A7-4079-B49E-C58E22A1DF2C}" type="slidenum">
              <a:rPr lang="en-US" altLang="ja-JP" smtClean="0"/>
              <a:pPr>
                <a:defRPr/>
              </a:pPr>
              <a:t>8</a:t>
            </a:fld>
            <a:endParaRPr lang="en-US" altLang="ja-JP"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sz="quarter" idx="1"/>
          </p:nvPr>
        </p:nvSpPr>
        <p:spPr>
          <a:xfrm>
            <a:off x="539750" y="1481138"/>
            <a:ext cx="8061325" cy="4805362"/>
          </a:xfrm>
        </p:spPr>
        <p:txBody>
          <a:bodyPr lIns="90488" tIns="44450" rIns="90488" bIns="44450"/>
          <a:lstStyle/>
          <a:p>
            <a:pPr marL="447675" indent="-382588" eaLnBrk="1" hangingPunct="1">
              <a:lnSpc>
                <a:spcPct val="80000"/>
              </a:lnSpc>
              <a:buFont typeface="Wingdings" pitchFamily="2" charset="2"/>
              <a:buChar char="p"/>
            </a:pPr>
            <a:r>
              <a:rPr lang="ja-JP" altLang="en-US" sz="2400" dirty="0" smtClean="0">
                <a:latin typeface="ＭＳ Ｐゴシック" pitchFamily="50" charset="-128"/>
              </a:rPr>
              <a:t>既往歴および業務歴の調査</a:t>
            </a:r>
          </a:p>
          <a:p>
            <a:pPr marL="447675" indent="-382588" eaLnBrk="1" hangingPunct="1">
              <a:lnSpc>
                <a:spcPct val="80000"/>
              </a:lnSpc>
              <a:buFont typeface="Wingdings" pitchFamily="2" charset="2"/>
              <a:buChar char="p"/>
            </a:pPr>
            <a:r>
              <a:rPr lang="ja-JP" altLang="en-US" sz="2400" dirty="0" smtClean="0">
                <a:latin typeface="ＭＳ Ｐゴシック" pitchFamily="50" charset="-128"/>
              </a:rPr>
              <a:t>自覚症状および他覚的症状の有無</a:t>
            </a:r>
          </a:p>
          <a:p>
            <a:pPr marL="447675" indent="-382588" eaLnBrk="1" hangingPunct="1">
              <a:lnSpc>
                <a:spcPct val="80000"/>
              </a:lnSpc>
              <a:buFont typeface="Wingdings" pitchFamily="2" charset="2"/>
              <a:buChar char="p"/>
            </a:pPr>
            <a:r>
              <a:rPr lang="ja-JP" altLang="en-US" sz="2400" dirty="0" smtClean="0">
                <a:solidFill>
                  <a:srgbClr val="FF0000"/>
                </a:solidFill>
                <a:latin typeface="ＭＳ Ｐゴシック" pitchFamily="50" charset="-128"/>
              </a:rPr>
              <a:t>身長</a:t>
            </a:r>
            <a:r>
              <a:rPr lang="ja-JP" altLang="en-US" sz="2400" dirty="0" smtClean="0">
                <a:latin typeface="ＭＳ Ｐゴシック" pitchFamily="50" charset="-128"/>
              </a:rPr>
              <a:t>、体重、</a:t>
            </a:r>
            <a:r>
              <a:rPr lang="ja-JP" altLang="en-US" sz="2400" dirty="0" smtClean="0">
                <a:solidFill>
                  <a:srgbClr val="FF0000"/>
                </a:solidFill>
                <a:latin typeface="ＭＳ Ｐゴシック" pitchFamily="50" charset="-128"/>
              </a:rPr>
              <a:t>腹囲</a:t>
            </a:r>
            <a:r>
              <a:rPr lang="ja-JP" altLang="en-US" sz="2400" dirty="0" smtClean="0">
                <a:latin typeface="ＭＳ Ｐゴシック" pitchFamily="50" charset="-128"/>
              </a:rPr>
              <a:t>、視力及び</a:t>
            </a:r>
            <a:r>
              <a:rPr lang="ja-JP" altLang="en-US" sz="2400" dirty="0" smtClean="0">
                <a:solidFill>
                  <a:srgbClr val="FF0000"/>
                </a:solidFill>
                <a:latin typeface="ＭＳ Ｐゴシック" pitchFamily="50" charset="-128"/>
              </a:rPr>
              <a:t>聴力</a:t>
            </a:r>
            <a:r>
              <a:rPr lang="ja-JP" altLang="en-US" sz="2400" dirty="0" smtClean="0">
                <a:latin typeface="ＭＳ Ｐゴシック" pitchFamily="50" charset="-128"/>
              </a:rPr>
              <a:t>の検査</a:t>
            </a:r>
          </a:p>
          <a:p>
            <a:pPr marL="447675" indent="-382588" eaLnBrk="1" hangingPunct="1">
              <a:lnSpc>
                <a:spcPct val="80000"/>
              </a:lnSpc>
              <a:buFont typeface="Wingdings" pitchFamily="2" charset="2"/>
              <a:buChar char="p"/>
            </a:pPr>
            <a:r>
              <a:rPr lang="ja-JP" altLang="en-US" sz="2400" dirty="0" smtClean="0">
                <a:solidFill>
                  <a:srgbClr val="FF0000"/>
                </a:solidFill>
                <a:latin typeface="ＭＳ Ｐゴシック" pitchFamily="50" charset="-128"/>
              </a:rPr>
              <a:t>胸部エックス線検査 および喀痰検査 </a:t>
            </a:r>
          </a:p>
          <a:p>
            <a:pPr marL="447675" indent="-382588" eaLnBrk="1" hangingPunct="1">
              <a:lnSpc>
                <a:spcPct val="80000"/>
              </a:lnSpc>
              <a:buFont typeface="Wingdings" pitchFamily="2" charset="2"/>
              <a:buChar char="p"/>
            </a:pPr>
            <a:r>
              <a:rPr lang="ja-JP" altLang="en-US" sz="2400" dirty="0" smtClean="0">
                <a:latin typeface="ＭＳ Ｐゴシック" pitchFamily="50" charset="-128"/>
              </a:rPr>
              <a:t>血圧の測定</a:t>
            </a:r>
          </a:p>
          <a:p>
            <a:pPr marL="447675" indent="-382588" eaLnBrk="1" hangingPunct="1">
              <a:lnSpc>
                <a:spcPct val="80000"/>
              </a:lnSpc>
              <a:buFont typeface="Wingdings" pitchFamily="2" charset="2"/>
              <a:buChar char="p"/>
            </a:pPr>
            <a:r>
              <a:rPr lang="ja-JP" altLang="en-US" sz="2400" dirty="0" smtClean="0">
                <a:latin typeface="ＭＳ Ｐゴシック" pitchFamily="50" charset="-128"/>
              </a:rPr>
              <a:t>尿検査（糖、蛋白）</a:t>
            </a:r>
          </a:p>
          <a:p>
            <a:pPr marL="447675" indent="-382588" eaLnBrk="1" hangingPunct="1">
              <a:lnSpc>
                <a:spcPct val="80000"/>
              </a:lnSpc>
              <a:buFont typeface="Wingdings" pitchFamily="2" charset="2"/>
              <a:buChar char="p"/>
            </a:pPr>
            <a:r>
              <a:rPr lang="ja-JP" altLang="en-US" sz="2400" dirty="0" smtClean="0">
                <a:solidFill>
                  <a:srgbClr val="FF0000"/>
                </a:solidFill>
                <a:latin typeface="ＭＳ Ｐゴシック" pitchFamily="50" charset="-128"/>
              </a:rPr>
              <a:t>貧血検査（赤血球数、血色素量）</a:t>
            </a:r>
          </a:p>
          <a:p>
            <a:pPr marL="447675" indent="-382588" eaLnBrk="1" hangingPunct="1">
              <a:lnSpc>
                <a:spcPct val="80000"/>
              </a:lnSpc>
              <a:buFont typeface="Wingdings" pitchFamily="2" charset="2"/>
              <a:buChar char="p"/>
            </a:pPr>
            <a:r>
              <a:rPr lang="ja-JP" altLang="en-US" sz="2400" dirty="0" smtClean="0">
                <a:solidFill>
                  <a:srgbClr val="FF0000"/>
                </a:solidFill>
                <a:latin typeface="ＭＳ Ｐゴシック" pitchFamily="50" charset="-128"/>
              </a:rPr>
              <a:t>肝機能検査</a:t>
            </a:r>
            <a:r>
              <a:rPr lang="en-US" altLang="ja-JP" sz="2400" dirty="0" smtClean="0">
                <a:solidFill>
                  <a:srgbClr val="FF0000"/>
                </a:solidFill>
                <a:latin typeface="ＭＳ Ｐゴシック" pitchFamily="50" charset="-128"/>
              </a:rPr>
              <a:t>(</a:t>
            </a:r>
            <a:r>
              <a:rPr lang="en-US" altLang="ja-JP" sz="2400" dirty="0" err="1" smtClean="0">
                <a:solidFill>
                  <a:srgbClr val="FF0000"/>
                </a:solidFill>
                <a:latin typeface="ＭＳ Ｐゴシック" pitchFamily="50" charset="-128"/>
              </a:rPr>
              <a:t>GOT,GPT,γ</a:t>
            </a:r>
            <a:r>
              <a:rPr lang="en-US" altLang="ja-JP" sz="2400" dirty="0" smtClean="0">
                <a:solidFill>
                  <a:srgbClr val="FF0000"/>
                </a:solidFill>
                <a:latin typeface="ＭＳ Ｐゴシック" pitchFamily="50" charset="-128"/>
              </a:rPr>
              <a:t>-GTP)</a:t>
            </a:r>
          </a:p>
          <a:p>
            <a:pPr marL="447675" indent="-382588" eaLnBrk="1" hangingPunct="1">
              <a:lnSpc>
                <a:spcPct val="80000"/>
              </a:lnSpc>
              <a:buFont typeface="Wingdings" pitchFamily="2" charset="2"/>
              <a:buChar char="p"/>
            </a:pPr>
            <a:r>
              <a:rPr lang="ja-JP" altLang="en-US" sz="2400" dirty="0" smtClean="0">
                <a:solidFill>
                  <a:srgbClr val="FF0000"/>
                </a:solidFill>
                <a:latin typeface="ＭＳ Ｐゴシック" pitchFamily="50" charset="-128"/>
              </a:rPr>
              <a:t>血中脂質検査</a:t>
            </a:r>
            <a:r>
              <a:rPr lang="en-US" altLang="ja-JP" sz="2400" dirty="0" smtClean="0">
                <a:solidFill>
                  <a:srgbClr val="FF0000"/>
                </a:solidFill>
                <a:latin typeface="ＭＳ Ｐゴシック" pitchFamily="50" charset="-128"/>
              </a:rPr>
              <a:t>(</a:t>
            </a:r>
            <a:r>
              <a:rPr lang="ja-JP" altLang="en-US" sz="2400" dirty="0" smtClean="0">
                <a:solidFill>
                  <a:srgbClr val="FF0000"/>
                </a:solidFill>
                <a:latin typeface="ＭＳ Ｐゴシック" pitchFamily="50" charset="-128"/>
              </a:rPr>
              <a:t>トリグリセリド、ＨＤＬ、ＬＤＬ）</a:t>
            </a:r>
            <a:endParaRPr lang="en-US" altLang="ja-JP" sz="2400" dirty="0" smtClean="0">
              <a:solidFill>
                <a:srgbClr val="FF0000"/>
              </a:solidFill>
              <a:latin typeface="ＭＳ Ｐゴシック" pitchFamily="50" charset="-128"/>
            </a:endParaRPr>
          </a:p>
          <a:p>
            <a:pPr marL="447675" indent="-382588" eaLnBrk="1" hangingPunct="1">
              <a:lnSpc>
                <a:spcPct val="80000"/>
              </a:lnSpc>
              <a:buFont typeface="Wingdings" pitchFamily="2" charset="2"/>
              <a:buChar char="p"/>
            </a:pPr>
            <a:r>
              <a:rPr lang="ja-JP" altLang="en-US" sz="2400" dirty="0" smtClean="0">
                <a:solidFill>
                  <a:srgbClr val="FF0000"/>
                </a:solidFill>
                <a:latin typeface="ＭＳ Ｐゴシック" pitchFamily="50" charset="-128"/>
              </a:rPr>
              <a:t>血糖検査</a:t>
            </a:r>
          </a:p>
          <a:p>
            <a:pPr marL="447675" indent="-382588" eaLnBrk="1" hangingPunct="1">
              <a:lnSpc>
                <a:spcPct val="80000"/>
              </a:lnSpc>
              <a:buFont typeface="Wingdings" pitchFamily="2" charset="2"/>
              <a:buChar char="p"/>
            </a:pPr>
            <a:r>
              <a:rPr lang="ja-JP" altLang="en-US" sz="2400" dirty="0" smtClean="0">
                <a:solidFill>
                  <a:srgbClr val="FF0000"/>
                </a:solidFill>
                <a:latin typeface="ＭＳ Ｐゴシック" pitchFamily="50" charset="-128"/>
              </a:rPr>
              <a:t>心電図検査</a:t>
            </a:r>
          </a:p>
        </p:txBody>
      </p:sp>
      <p:sp>
        <p:nvSpPr>
          <p:cNvPr id="22532" name="Text Box 7"/>
          <p:cNvSpPr txBox="1">
            <a:spLocks noChangeArrowheads="1"/>
          </p:cNvSpPr>
          <p:nvPr/>
        </p:nvSpPr>
        <p:spPr bwMode="auto">
          <a:xfrm>
            <a:off x="539552" y="6938"/>
            <a:ext cx="8058616" cy="1569660"/>
          </a:xfrm>
          <a:prstGeom prst="rect">
            <a:avLst/>
          </a:prstGeom>
          <a:noFill/>
          <a:ln w="9525">
            <a:noFill/>
            <a:miter lim="800000"/>
            <a:headEnd/>
            <a:tailEnd/>
          </a:ln>
        </p:spPr>
        <p:txBody>
          <a:bodyPr wrap="none">
            <a:spAutoFit/>
          </a:bodyPr>
          <a:lstStyle/>
          <a:p>
            <a:r>
              <a:rPr lang="ja-JP" altLang="en-US" sz="3200" dirty="0">
                <a:ea typeface="HG丸ｺﾞｼｯｸM-PRO" pitchFamily="50" charset="-128"/>
              </a:rPr>
              <a:t>一般健康</a:t>
            </a:r>
            <a:r>
              <a:rPr lang="ja-JP" altLang="en-US" sz="3200" dirty="0" smtClean="0">
                <a:ea typeface="HG丸ｺﾞｼｯｸM-PRO" pitchFamily="50" charset="-128"/>
              </a:rPr>
              <a:t>診断</a:t>
            </a:r>
            <a:endParaRPr lang="en-US" altLang="ja-JP" sz="3200" dirty="0" smtClean="0">
              <a:ea typeface="HG丸ｺﾞｼｯｸM-PRO" pitchFamily="50" charset="-128"/>
            </a:endParaRPr>
          </a:p>
          <a:p>
            <a:r>
              <a:rPr lang="ja-JP" altLang="en-US" sz="3200" dirty="0">
                <a:latin typeface="ＭＳ Ｐゴシック" pitchFamily="50" charset="-128"/>
              </a:rPr>
              <a:t>２</a:t>
            </a:r>
            <a:r>
              <a:rPr lang="ja-JP" altLang="en-US" sz="3200" dirty="0" smtClean="0">
                <a:latin typeface="ＭＳ Ｐゴシック" pitchFamily="50" charset="-128"/>
              </a:rPr>
              <a:t>）</a:t>
            </a:r>
            <a:r>
              <a:rPr lang="ja-JP" altLang="en-US" sz="3200" dirty="0">
                <a:latin typeface="ＭＳ Ｐゴシック" pitchFamily="50" charset="-128"/>
              </a:rPr>
              <a:t>特定業務従事者</a:t>
            </a:r>
            <a:r>
              <a:rPr lang="ja-JP" altLang="en-US" sz="3200" dirty="0" smtClean="0">
                <a:latin typeface="ＭＳ Ｐゴシック" pitchFamily="50" charset="-128"/>
              </a:rPr>
              <a:t>健康</a:t>
            </a:r>
            <a:r>
              <a:rPr lang="ja-JP" altLang="en-US" sz="3200" dirty="0">
                <a:latin typeface="ＭＳ Ｐゴシック" pitchFamily="50" charset="-128"/>
              </a:rPr>
              <a:t>診断（安衛則第</a:t>
            </a:r>
            <a:r>
              <a:rPr lang="en-US" altLang="ja-JP" sz="3200" dirty="0" smtClean="0">
                <a:latin typeface="ＭＳ Ｐゴシック" pitchFamily="50" charset="-128"/>
              </a:rPr>
              <a:t>45</a:t>
            </a:r>
            <a:r>
              <a:rPr lang="ja-JP" altLang="en-US" sz="3200" dirty="0" smtClean="0">
                <a:latin typeface="ＭＳ Ｐゴシック" pitchFamily="50" charset="-128"/>
              </a:rPr>
              <a:t>条</a:t>
            </a:r>
            <a:r>
              <a:rPr lang="ja-JP" altLang="en-US" sz="3200" b="1" dirty="0">
                <a:latin typeface="ＭＳ Ｐゴシック" pitchFamily="50" charset="-128"/>
              </a:rPr>
              <a:t>）</a:t>
            </a:r>
          </a:p>
          <a:p>
            <a:endParaRPr lang="ja-JP" altLang="en-US" sz="3200" dirty="0">
              <a:ea typeface="HG丸ｺﾞｼｯｸM-PRO" pitchFamily="50" charset="-128"/>
            </a:endParaRPr>
          </a:p>
        </p:txBody>
      </p:sp>
      <p:sp>
        <p:nvSpPr>
          <p:cNvPr id="5" name="テキスト ボックス 4"/>
          <p:cNvSpPr txBox="1"/>
          <p:nvPr/>
        </p:nvSpPr>
        <p:spPr>
          <a:xfrm>
            <a:off x="6404602" y="5805264"/>
            <a:ext cx="2326278"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ja-JP" altLang="en-US" sz="2000" dirty="0" smtClean="0"/>
              <a:t>省略できる項目有り</a:t>
            </a:r>
            <a:endParaRPr kumimoji="1" lang="ja-JP" altLang="en-US" sz="2000" dirty="0"/>
          </a:p>
        </p:txBody>
      </p:sp>
      <p:sp>
        <p:nvSpPr>
          <p:cNvPr id="2" name="スライド番号プレースホルダー 1"/>
          <p:cNvSpPr>
            <a:spLocks noGrp="1"/>
          </p:cNvSpPr>
          <p:nvPr>
            <p:ph type="sldNum" sz="quarter" idx="12"/>
          </p:nvPr>
        </p:nvSpPr>
        <p:spPr/>
        <p:txBody>
          <a:bodyPr/>
          <a:lstStyle/>
          <a:p>
            <a:pPr>
              <a:defRPr/>
            </a:pPr>
            <a:fld id="{131D2561-B5A7-4079-B49E-C58E22A1DF2C}" type="slidenum">
              <a:rPr lang="en-US" altLang="ja-JP" smtClean="0"/>
              <a:pPr>
                <a:defRPr/>
              </a:pPr>
              <a:t>9</a:t>
            </a:fld>
            <a:endParaRPr lang="en-US" altLang="ja-JP" dirty="0"/>
          </a:p>
        </p:txBody>
      </p:sp>
      <p:sp>
        <p:nvSpPr>
          <p:cNvPr id="6" name="正方形/長方形 5"/>
          <p:cNvSpPr/>
          <p:nvPr/>
        </p:nvSpPr>
        <p:spPr>
          <a:xfrm>
            <a:off x="1282726" y="5517232"/>
            <a:ext cx="4873450" cy="954107"/>
          </a:xfrm>
          <a:prstGeom prst="rect">
            <a:avLst/>
          </a:prstGeom>
        </p:spPr>
        <p:txBody>
          <a:bodyPr wrap="none">
            <a:spAutoFit/>
          </a:bodyPr>
          <a:lstStyle/>
          <a:p>
            <a:r>
              <a:rPr lang="ja-JP" altLang="en-US" sz="2800" b="1" dirty="0" smtClean="0">
                <a:latin typeface="ＭＳ ゴシック" panose="020B0609070205080204" pitchFamily="49" charset="-128"/>
                <a:ea typeface="ＭＳ ゴシック" panose="020B0609070205080204" pitchFamily="49" charset="-128"/>
              </a:rPr>
              <a:t>当該業務への配置換えの際、</a:t>
            </a:r>
            <a:endParaRPr lang="en-US" altLang="ja-JP" sz="2800" b="1" dirty="0" smtClean="0">
              <a:latin typeface="ＭＳ ゴシック" panose="020B0609070205080204" pitchFamily="49" charset="-128"/>
              <a:ea typeface="ＭＳ ゴシック" panose="020B0609070205080204" pitchFamily="49" charset="-128"/>
            </a:endParaRPr>
          </a:p>
          <a:p>
            <a:r>
              <a:rPr lang="en-US" altLang="ja-JP" sz="2800" b="1" dirty="0" smtClean="0">
                <a:latin typeface="ＭＳ ゴシック" panose="020B0609070205080204" pitchFamily="49" charset="-128"/>
                <a:ea typeface="ＭＳ ゴシック" panose="020B0609070205080204" pitchFamily="49" charset="-128"/>
              </a:rPr>
              <a:t>6</a:t>
            </a:r>
            <a:r>
              <a:rPr lang="ja-JP" altLang="en-US" sz="2800" b="1" dirty="0">
                <a:latin typeface="ＭＳ ゴシック" panose="020B0609070205080204" pitchFamily="49" charset="-128"/>
                <a:ea typeface="ＭＳ ゴシック" panose="020B0609070205080204" pitchFamily="49" charset="-128"/>
              </a:rPr>
              <a:t>か月以内毎に１回</a:t>
            </a:r>
          </a:p>
        </p:txBody>
      </p:sp>
    </p:spTree>
    <p:extLst>
      <p:ext uri="{BB962C8B-B14F-4D97-AF65-F5344CB8AC3E}">
        <p14:creationId xmlns:p14="http://schemas.microsoft.com/office/powerpoint/2010/main" val="946560210"/>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qR6y8hg7KEpQCQkgRq7XEO"/>
</p:tagLst>
</file>

<file path=ppt/tags/tag10.xml><?xml version="1.0" encoding="utf-8"?>
<p:tagLst xmlns:a="http://schemas.openxmlformats.org/drawingml/2006/main" xmlns:r="http://schemas.openxmlformats.org/officeDocument/2006/relationships" xmlns:p="http://schemas.openxmlformats.org/presentationml/2006/main">
  <p:tag name="DVSECTIONID" val="2EtVPnwBdh7FAe21sQ5aEB"/>
</p:tagLst>
</file>

<file path=ppt/tags/tag11.xml><?xml version="1.0" encoding="utf-8"?>
<p:tagLst xmlns:a="http://schemas.openxmlformats.org/drawingml/2006/main" xmlns:r="http://schemas.openxmlformats.org/officeDocument/2006/relationships" xmlns:p="http://schemas.openxmlformats.org/presentationml/2006/main">
  <p:tag name="DVSHAPEID" val="5bLdIAIlicBfISQ3epr6JB"/>
</p:tagLst>
</file>

<file path=ppt/tags/tag12.xml><?xml version="1.0" encoding="utf-8"?>
<p:tagLst xmlns:a="http://schemas.openxmlformats.org/drawingml/2006/main" xmlns:r="http://schemas.openxmlformats.org/officeDocument/2006/relationships" xmlns:p="http://schemas.openxmlformats.org/presentationml/2006/main">
  <p:tag name="DVSHAPEID" val="vj1BxPUi12X4KY2ZPloA29"/>
</p:tagLst>
</file>

<file path=ppt/tags/tag13.xml><?xml version="1.0" encoding="utf-8"?>
<p:tagLst xmlns:a="http://schemas.openxmlformats.org/drawingml/2006/main" xmlns:r="http://schemas.openxmlformats.org/officeDocument/2006/relationships" xmlns:p="http://schemas.openxmlformats.org/presentationml/2006/main">
  <p:tag name="DVSHAPEID" val="sijbfRJYQcWtGsb73TqZbz"/>
</p:tagLst>
</file>

<file path=ppt/tags/tag14.xml><?xml version="1.0" encoding="utf-8"?>
<p:tagLst xmlns:a="http://schemas.openxmlformats.org/drawingml/2006/main" xmlns:r="http://schemas.openxmlformats.org/officeDocument/2006/relationships" xmlns:p="http://schemas.openxmlformats.org/presentationml/2006/main">
  <p:tag name="DVSHAPEID" val="iD8S1fA5H9ymQJilz3y2bL"/>
</p:tagLst>
</file>

<file path=ppt/tags/tag15.xml><?xml version="1.0" encoding="utf-8"?>
<p:tagLst xmlns:a="http://schemas.openxmlformats.org/drawingml/2006/main" xmlns:r="http://schemas.openxmlformats.org/officeDocument/2006/relationships" xmlns:p="http://schemas.openxmlformats.org/presentationml/2006/main">
  <p:tag name="DVSHAPEID" val="8hiAOHiv93XTZF3nQunKuN"/>
</p:tagLst>
</file>

<file path=ppt/tags/tag16.xml><?xml version="1.0" encoding="utf-8"?>
<p:tagLst xmlns:a="http://schemas.openxmlformats.org/drawingml/2006/main" xmlns:r="http://schemas.openxmlformats.org/officeDocument/2006/relationships" xmlns:p="http://schemas.openxmlformats.org/presentationml/2006/main">
  <p:tag name="DVSHAPEID" val="UjBsOIknq8nwvRzrrSNcZv"/>
</p:tagLst>
</file>

<file path=ppt/tags/tag17.xml><?xml version="1.0" encoding="utf-8"?>
<p:tagLst xmlns:a="http://schemas.openxmlformats.org/drawingml/2006/main" xmlns:r="http://schemas.openxmlformats.org/officeDocument/2006/relationships" xmlns:p="http://schemas.openxmlformats.org/presentationml/2006/main">
  <p:tag name="DVSHAPEID" val="WRe5vhAmEe8PMWwTQvOkSU"/>
</p:tagLst>
</file>

<file path=ppt/tags/tag18.xml><?xml version="1.0" encoding="utf-8"?>
<p:tagLst xmlns:a="http://schemas.openxmlformats.org/drawingml/2006/main" xmlns:r="http://schemas.openxmlformats.org/officeDocument/2006/relationships" xmlns:p="http://schemas.openxmlformats.org/presentationml/2006/main">
  <p:tag name="DVSHAPEID" val="vfauLS8dvGg2xTiVqq0zf7"/>
</p:tagLst>
</file>

<file path=ppt/tags/tag19.xml><?xml version="1.0" encoding="utf-8"?>
<p:tagLst xmlns:a="http://schemas.openxmlformats.org/drawingml/2006/main" xmlns:r="http://schemas.openxmlformats.org/officeDocument/2006/relationships" xmlns:p="http://schemas.openxmlformats.org/presentationml/2006/main">
  <p:tag name="DVSHAPEID" val="Rkh1O2jI5Xb4zGz01iaYRM"/>
</p:tagLst>
</file>

<file path=ppt/tags/tag2.xml><?xml version="1.0" encoding="utf-8"?>
<p:tagLst xmlns:a="http://schemas.openxmlformats.org/drawingml/2006/main" xmlns:r="http://schemas.openxmlformats.org/officeDocument/2006/relationships" xmlns:p="http://schemas.openxmlformats.org/presentationml/2006/main">
  <p:tag name="DVSHAPEID" val="AyBE7Ws2M8TppsMdcIUwJx"/>
</p:tagLst>
</file>

<file path=ppt/tags/tag20.xml><?xml version="1.0" encoding="utf-8"?>
<p:tagLst xmlns:a="http://schemas.openxmlformats.org/drawingml/2006/main" xmlns:r="http://schemas.openxmlformats.org/officeDocument/2006/relationships" xmlns:p="http://schemas.openxmlformats.org/presentationml/2006/main">
  <p:tag name="DVSHAPEID" val="QtjBmppIogf5xD8EoLhvpE"/>
</p:tagLst>
</file>

<file path=ppt/tags/tag21.xml><?xml version="1.0" encoding="utf-8"?>
<p:tagLst xmlns:a="http://schemas.openxmlformats.org/drawingml/2006/main" xmlns:r="http://schemas.openxmlformats.org/officeDocument/2006/relationships" xmlns:p="http://schemas.openxmlformats.org/presentationml/2006/main">
  <p:tag name="DVSHAPEID" val="RbjJOge545btNpQ2b2bP8W"/>
</p:tagLst>
</file>

<file path=ppt/tags/tag22.xml><?xml version="1.0" encoding="utf-8"?>
<p:tagLst xmlns:a="http://schemas.openxmlformats.org/drawingml/2006/main" xmlns:r="http://schemas.openxmlformats.org/officeDocument/2006/relationships" xmlns:p="http://schemas.openxmlformats.org/presentationml/2006/main">
  <p:tag name="DVSHAPEID" val="T4QIOmAejzwU30qfEOoVz6"/>
</p:tagLst>
</file>

<file path=ppt/tags/tag3.xml><?xml version="1.0" encoding="utf-8"?>
<p:tagLst xmlns:a="http://schemas.openxmlformats.org/drawingml/2006/main" xmlns:r="http://schemas.openxmlformats.org/officeDocument/2006/relationships" xmlns:p="http://schemas.openxmlformats.org/presentationml/2006/main">
  <p:tag name="DVSHAPEID" val="gHgNjMvLmxPGFPLxSp7EpC"/>
</p:tagLst>
</file>

<file path=ppt/tags/tag4.xml><?xml version="1.0" encoding="utf-8"?>
<p:tagLst xmlns:a="http://schemas.openxmlformats.org/drawingml/2006/main" xmlns:r="http://schemas.openxmlformats.org/officeDocument/2006/relationships" xmlns:p="http://schemas.openxmlformats.org/presentationml/2006/main">
  <p:tag name="DVSHAPEID" val="RwLMMTnveuC2hUojDFx1Ll"/>
</p:tagLst>
</file>

<file path=ppt/tags/tag5.xml><?xml version="1.0" encoding="utf-8"?>
<p:tagLst xmlns:a="http://schemas.openxmlformats.org/drawingml/2006/main" xmlns:r="http://schemas.openxmlformats.org/officeDocument/2006/relationships" xmlns:p="http://schemas.openxmlformats.org/presentationml/2006/main">
  <p:tag name="DVSHAPEID" val="AIMXrFPvo58DQJ2w0CnRjl"/>
</p:tagLst>
</file>

<file path=ppt/tags/tag6.xml><?xml version="1.0" encoding="utf-8"?>
<p:tagLst xmlns:a="http://schemas.openxmlformats.org/drawingml/2006/main" xmlns:r="http://schemas.openxmlformats.org/officeDocument/2006/relationships" xmlns:p="http://schemas.openxmlformats.org/presentationml/2006/main">
  <p:tag name="DVSHAPEID" val="4CxR9yLs6oQvW2ZPrIFI6w"/>
</p:tagLst>
</file>

<file path=ppt/tags/tag7.xml><?xml version="1.0" encoding="utf-8"?>
<p:tagLst xmlns:a="http://schemas.openxmlformats.org/drawingml/2006/main" xmlns:r="http://schemas.openxmlformats.org/officeDocument/2006/relationships" xmlns:p="http://schemas.openxmlformats.org/presentationml/2006/main">
  <p:tag name="DVSHAPEID" val="UD3Eh6FVDU1fE9pAwhJVYJ"/>
</p:tagLst>
</file>

<file path=ppt/tags/tag8.xml><?xml version="1.0" encoding="utf-8"?>
<p:tagLst xmlns:a="http://schemas.openxmlformats.org/drawingml/2006/main" xmlns:r="http://schemas.openxmlformats.org/officeDocument/2006/relationships" xmlns:p="http://schemas.openxmlformats.org/presentationml/2006/main">
  <p:tag name="DVSHAPEID" val="O8EXt9AzvrZs7poa3ektYY"/>
</p:tagLst>
</file>

<file path=ppt/tags/tag9.xml><?xml version="1.0" encoding="utf-8"?>
<p:tagLst xmlns:a="http://schemas.openxmlformats.org/drawingml/2006/main" xmlns:r="http://schemas.openxmlformats.org/officeDocument/2006/relationships" xmlns:p="http://schemas.openxmlformats.org/presentationml/2006/main">
  <p:tag name="DVSHAPEID" val="Yx25B05iqLd3HgoT4aoU1K"/>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2662</TotalTime>
  <Words>1766</Words>
  <Application>Microsoft Office PowerPoint</Application>
  <PresentationFormat>画面に合わせる (4:3)</PresentationFormat>
  <Paragraphs>318</Paragraphs>
  <Slides>25</Slides>
  <Notes>25</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Office ​​テーマ</vt:lpstr>
      <vt:lpstr>１Ｆの状況を踏まえた 健康診断の効率的運用に向けて</vt:lpstr>
      <vt:lpstr>対応のために</vt:lpstr>
      <vt:lpstr>本日のねらい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特定業務従事者健康診断</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就業区分</vt:lpstr>
      <vt:lpstr>PowerPoint プレゼンテーション</vt:lpstr>
      <vt:lpstr>PowerPoint プレゼンテーション</vt:lpstr>
      <vt:lpstr>まとめ</vt:lpstr>
      <vt:lpstr>医師が就業措置の対象とする 健診項目</vt:lpstr>
      <vt:lpstr>医師が就業措置を検討する目安</vt:lpstr>
      <vt:lpstr>就業措置の類型化</vt:lpstr>
      <vt:lpstr>PowerPoint プレゼンテーション</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福島第一原子力発電所における熱中症教育</dc:title>
  <dc:creator>平岡　晃</dc:creator>
  <cp:lastModifiedBy>立石</cp:lastModifiedBy>
  <cp:revision>421</cp:revision>
  <dcterms:created xsi:type="dcterms:W3CDTF">2011-06-23T07:43:06Z</dcterms:created>
  <dcterms:modified xsi:type="dcterms:W3CDTF">2014-08-18T10:59:14Z</dcterms:modified>
</cp:coreProperties>
</file>